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1.xml" ContentType="application/vnd.openxmlformats-officedocument.presentationml.notesSlide+xml"/>
  <Override PartName="/ppt/tags/tag8.xml" ContentType="application/vnd.openxmlformats-officedocument.presentationml.tags+xml"/>
  <Override PartName="/ppt/notesSlides/notesSlide122.xml" ContentType="application/vnd.openxmlformats-officedocument.presentationml.notesSlide+xml"/>
  <Override PartName="/ppt/tags/tag9.xml" ContentType="application/vnd.openxmlformats-officedocument.presentationml.tags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  <p:sldMasterId id="2147483817" r:id="rId2"/>
    <p:sldMasterId id="2147483829" r:id="rId3"/>
  </p:sldMasterIdLst>
  <p:notesMasterIdLst>
    <p:notesMasterId r:id="rId546"/>
  </p:notesMasterIdLst>
  <p:handoutMasterIdLst>
    <p:handoutMasterId r:id="rId547"/>
  </p:handoutMasterIdLst>
  <p:sldIdLst>
    <p:sldId id="388" r:id="rId4"/>
    <p:sldId id="424" r:id="rId5"/>
    <p:sldId id="425" r:id="rId6"/>
    <p:sldId id="426" r:id="rId7"/>
    <p:sldId id="427" r:id="rId8"/>
    <p:sldId id="437" r:id="rId9"/>
    <p:sldId id="438" r:id="rId10"/>
    <p:sldId id="429" r:id="rId11"/>
    <p:sldId id="434" r:id="rId12"/>
    <p:sldId id="435" r:id="rId13"/>
    <p:sldId id="436" r:id="rId14"/>
    <p:sldId id="439" r:id="rId15"/>
    <p:sldId id="460" r:id="rId16"/>
    <p:sldId id="440" r:id="rId17"/>
    <p:sldId id="441" r:id="rId18"/>
    <p:sldId id="442" r:id="rId19"/>
    <p:sldId id="447" r:id="rId20"/>
    <p:sldId id="443" r:id="rId21"/>
    <p:sldId id="444" r:id="rId22"/>
    <p:sldId id="445" r:id="rId23"/>
    <p:sldId id="446" r:id="rId24"/>
    <p:sldId id="448" r:id="rId25"/>
    <p:sldId id="449" r:id="rId26"/>
    <p:sldId id="450" r:id="rId27"/>
    <p:sldId id="451" r:id="rId28"/>
    <p:sldId id="452" r:id="rId29"/>
    <p:sldId id="453" r:id="rId30"/>
    <p:sldId id="389" r:id="rId31"/>
    <p:sldId id="390" r:id="rId32"/>
    <p:sldId id="391" r:id="rId33"/>
    <p:sldId id="392" r:id="rId34"/>
    <p:sldId id="393" r:id="rId35"/>
    <p:sldId id="394" r:id="rId36"/>
    <p:sldId id="454" r:id="rId37"/>
    <p:sldId id="455" r:id="rId38"/>
    <p:sldId id="456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58" r:id="rId49"/>
    <p:sldId id="459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69" r:id="rId59"/>
    <p:sldId id="470" r:id="rId60"/>
    <p:sldId id="471" r:id="rId61"/>
    <p:sldId id="472" r:id="rId62"/>
    <p:sldId id="473" r:id="rId63"/>
    <p:sldId id="474" r:id="rId64"/>
    <p:sldId id="475" r:id="rId65"/>
    <p:sldId id="476" r:id="rId66"/>
    <p:sldId id="477" r:id="rId67"/>
    <p:sldId id="478" r:id="rId68"/>
    <p:sldId id="479" r:id="rId69"/>
    <p:sldId id="480" r:id="rId70"/>
    <p:sldId id="481" r:id="rId71"/>
    <p:sldId id="482" r:id="rId72"/>
    <p:sldId id="483" r:id="rId73"/>
    <p:sldId id="484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496" r:id="rId86"/>
    <p:sldId id="497" r:id="rId87"/>
    <p:sldId id="498" r:id="rId88"/>
    <p:sldId id="499" r:id="rId89"/>
    <p:sldId id="500" r:id="rId90"/>
    <p:sldId id="501" r:id="rId91"/>
    <p:sldId id="502" r:id="rId92"/>
    <p:sldId id="503" r:id="rId93"/>
    <p:sldId id="504" r:id="rId94"/>
    <p:sldId id="505" r:id="rId95"/>
    <p:sldId id="506" r:id="rId96"/>
    <p:sldId id="507" r:id="rId97"/>
    <p:sldId id="508" r:id="rId98"/>
    <p:sldId id="509" r:id="rId99"/>
    <p:sldId id="510" r:id="rId100"/>
    <p:sldId id="511" r:id="rId101"/>
    <p:sldId id="512" r:id="rId102"/>
    <p:sldId id="513" r:id="rId103"/>
    <p:sldId id="514" r:id="rId104"/>
    <p:sldId id="515" r:id="rId105"/>
    <p:sldId id="516" r:id="rId106"/>
    <p:sldId id="517" r:id="rId107"/>
    <p:sldId id="518" r:id="rId108"/>
    <p:sldId id="519" r:id="rId109"/>
    <p:sldId id="520" r:id="rId110"/>
    <p:sldId id="521" r:id="rId111"/>
    <p:sldId id="522" r:id="rId112"/>
    <p:sldId id="523" r:id="rId113"/>
    <p:sldId id="524" r:id="rId114"/>
    <p:sldId id="525" r:id="rId115"/>
    <p:sldId id="526" r:id="rId116"/>
    <p:sldId id="527" r:id="rId117"/>
    <p:sldId id="528" r:id="rId118"/>
    <p:sldId id="529" r:id="rId119"/>
    <p:sldId id="530" r:id="rId120"/>
    <p:sldId id="531" r:id="rId121"/>
    <p:sldId id="532" r:id="rId122"/>
    <p:sldId id="533" r:id="rId123"/>
    <p:sldId id="534" r:id="rId124"/>
    <p:sldId id="535" r:id="rId125"/>
    <p:sldId id="536" r:id="rId126"/>
    <p:sldId id="537" r:id="rId127"/>
    <p:sldId id="538" r:id="rId128"/>
    <p:sldId id="539" r:id="rId129"/>
    <p:sldId id="540" r:id="rId130"/>
    <p:sldId id="541" r:id="rId131"/>
    <p:sldId id="542" r:id="rId132"/>
    <p:sldId id="543" r:id="rId133"/>
    <p:sldId id="544" r:id="rId134"/>
    <p:sldId id="545" r:id="rId135"/>
    <p:sldId id="546" r:id="rId136"/>
    <p:sldId id="547" r:id="rId137"/>
    <p:sldId id="548" r:id="rId138"/>
    <p:sldId id="549" r:id="rId139"/>
    <p:sldId id="550" r:id="rId140"/>
    <p:sldId id="551" r:id="rId141"/>
    <p:sldId id="552" r:id="rId142"/>
    <p:sldId id="553" r:id="rId143"/>
    <p:sldId id="554" r:id="rId144"/>
    <p:sldId id="555" r:id="rId145"/>
    <p:sldId id="556" r:id="rId146"/>
    <p:sldId id="557" r:id="rId147"/>
    <p:sldId id="558" r:id="rId148"/>
    <p:sldId id="559" r:id="rId149"/>
    <p:sldId id="560" r:id="rId150"/>
    <p:sldId id="561" r:id="rId151"/>
    <p:sldId id="562" r:id="rId152"/>
    <p:sldId id="563" r:id="rId153"/>
    <p:sldId id="564" r:id="rId154"/>
    <p:sldId id="565" r:id="rId155"/>
    <p:sldId id="566" r:id="rId156"/>
    <p:sldId id="567" r:id="rId157"/>
    <p:sldId id="568" r:id="rId158"/>
    <p:sldId id="569" r:id="rId159"/>
    <p:sldId id="570" r:id="rId160"/>
    <p:sldId id="571" r:id="rId161"/>
    <p:sldId id="572" r:id="rId162"/>
    <p:sldId id="573" r:id="rId163"/>
    <p:sldId id="574" r:id="rId164"/>
    <p:sldId id="575" r:id="rId165"/>
    <p:sldId id="576" r:id="rId166"/>
    <p:sldId id="577" r:id="rId167"/>
    <p:sldId id="578" r:id="rId168"/>
    <p:sldId id="579" r:id="rId169"/>
    <p:sldId id="580" r:id="rId170"/>
    <p:sldId id="581" r:id="rId171"/>
    <p:sldId id="582" r:id="rId172"/>
    <p:sldId id="583" r:id="rId173"/>
    <p:sldId id="584" r:id="rId174"/>
    <p:sldId id="585" r:id="rId175"/>
    <p:sldId id="586" r:id="rId176"/>
    <p:sldId id="587" r:id="rId177"/>
    <p:sldId id="588" r:id="rId178"/>
    <p:sldId id="589" r:id="rId179"/>
    <p:sldId id="590" r:id="rId180"/>
    <p:sldId id="591" r:id="rId181"/>
    <p:sldId id="592" r:id="rId182"/>
    <p:sldId id="593" r:id="rId183"/>
    <p:sldId id="594" r:id="rId184"/>
    <p:sldId id="595" r:id="rId185"/>
    <p:sldId id="596" r:id="rId186"/>
    <p:sldId id="597" r:id="rId187"/>
    <p:sldId id="598" r:id="rId188"/>
    <p:sldId id="599" r:id="rId189"/>
    <p:sldId id="600" r:id="rId190"/>
    <p:sldId id="601" r:id="rId191"/>
    <p:sldId id="602" r:id="rId192"/>
    <p:sldId id="603" r:id="rId193"/>
    <p:sldId id="604" r:id="rId194"/>
    <p:sldId id="605" r:id="rId195"/>
    <p:sldId id="606" r:id="rId196"/>
    <p:sldId id="607" r:id="rId197"/>
    <p:sldId id="608" r:id="rId198"/>
    <p:sldId id="609" r:id="rId199"/>
    <p:sldId id="610" r:id="rId200"/>
    <p:sldId id="611" r:id="rId201"/>
    <p:sldId id="612" r:id="rId202"/>
    <p:sldId id="613" r:id="rId203"/>
    <p:sldId id="614" r:id="rId204"/>
    <p:sldId id="615" r:id="rId205"/>
    <p:sldId id="616" r:id="rId206"/>
    <p:sldId id="617" r:id="rId207"/>
    <p:sldId id="618" r:id="rId208"/>
    <p:sldId id="619" r:id="rId209"/>
    <p:sldId id="620" r:id="rId210"/>
    <p:sldId id="621" r:id="rId211"/>
    <p:sldId id="622" r:id="rId212"/>
    <p:sldId id="623" r:id="rId213"/>
    <p:sldId id="624" r:id="rId214"/>
    <p:sldId id="625" r:id="rId215"/>
    <p:sldId id="626" r:id="rId216"/>
    <p:sldId id="627" r:id="rId217"/>
    <p:sldId id="628" r:id="rId218"/>
    <p:sldId id="629" r:id="rId219"/>
    <p:sldId id="630" r:id="rId220"/>
    <p:sldId id="631" r:id="rId221"/>
    <p:sldId id="632" r:id="rId222"/>
    <p:sldId id="633" r:id="rId223"/>
    <p:sldId id="634" r:id="rId224"/>
    <p:sldId id="635" r:id="rId225"/>
    <p:sldId id="636" r:id="rId226"/>
    <p:sldId id="637" r:id="rId227"/>
    <p:sldId id="638" r:id="rId228"/>
    <p:sldId id="639" r:id="rId229"/>
    <p:sldId id="640" r:id="rId230"/>
    <p:sldId id="641" r:id="rId231"/>
    <p:sldId id="642" r:id="rId232"/>
    <p:sldId id="643" r:id="rId233"/>
    <p:sldId id="644" r:id="rId234"/>
    <p:sldId id="645" r:id="rId235"/>
    <p:sldId id="646" r:id="rId236"/>
    <p:sldId id="647" r:id="rId237"/>
    <p:sldId id="648" r:id="rId238"/>
    <p:sldId id="649" r:id="rId239"/>
    <p:sldId id="650" r:id="rId240"/>
    <p:sldId id="651" r:id="rId241"/>
    <p:sldId id="652" r:id="rId242"/>
    <p:sldId id="653" r:id="rId243"/>
    <p:sldId id="654" r:id="rId244"/>
    <p:sldId id="655" r:id="rId245"/>
    <p:sldId id="656" r:id="rId246"/>
    <p:sldId id="657" r:id="rId247"/>
    <p:sldId id="658" r:id="rId248"/>
    <p:sldId id="659" r:id="rId249"/>
    <p:sldId id="660" r:id="rId250"/>
    <p:sldId id="661" r:id="rId251"/>
    <p:sldId id="662" r:id="rId252"/>
    <p:sldId id="663" r:id="rId253"/>
    <p:sldId id="664" r:id="rId254"/>
    <p:sldId id="665" r:id="rId255"/>
    <p:sldId id="666" r:id="rId256"/>
    <p:sldId id="667" r:id="rId257"/>
    <p:sldId id="668" r:id="rId258"/>
    <p:sldId id="669" r:id="rId259"/>
    <p:sldId id="670" r:id="rId260"/>
    <p:sldId id="671" r:id="rId261"/>
    <p:sldId id="672" r:id="rId262"/>
    <p:sldId id="673" r:id="rId263"/>
    <p:sldId id="674" r:id="rId264"/>
    <p:sldId id="675" r:id="rId265"/>
    <p:sldId id="676" r:id="rId266"/>
    <p:sldId id="677" r:id="rId267"/>
    <p:sldId id="678" r:id="rId268"/>
    <p:sldId id="679" r:id="rId269"/>
    <p:sldId id="680" r:id="rId270"/>
    <p:sldId id="681" r:id="rId271"/>
    <p:sldId id="682" r:id="rId272"/>
    <p:sldId id="683" r:id="rId273"/>
    <p:sldId id="684" r:id="rId274"/>
    <p:sldId id="685" r:id="rId275"/>
    <p:sldId id="686" r:id="rId276"/>
    <p:sldId id="687" r:id="rId277"/>
    <p:sldId id="688" r:id="rId278"/>
    <p:sldId id="689" r:id="rId279"/>
    <p:sldId id="690" r:id="rId280"/>
    <p:sldId id="691" r:id="rId281"/>
    <p:sldId id="692" r:id="rId282"/>
    <p:sldId id="693" r:id="rId283"/>
    <p:sldId id="694" r:id="rId284"/>
    <p:sldId id="695" r:id="rId285"/>
    <p:sldId id="696" r:id="rId286"/>
    <p:sldId id="697" r:id="rId287"/>
    <p:sldId id="698" r:id="rId288"/>
    <p:sldId id="699" r:id="rId289"/>
    <p:sldId id="700" r:id="rId290"/>
    <p:sldId id="701" r:id="rId291"/>
    <p:sldId id="702" r:id="rId292"/>
    <p:sldId id="703" r:id="rId293"/>
    <p:sldId id="704" r:id="rId294"/>
    <p:sldId id="705" r:id="rId295"/>
    <p:sldId id="706" r:id="rId296"/>
    <p:sldId id="707" r:id="rId297"/>
    <p:sldId id="708" r:id="rId298"/>
    <p:sldId id="709" r:id="rId299"/>
    <p:sldId id="710" r:id="rId300"/>
    <p:sldId id="711" r:id="rId301"/>
    <p:sldId id="712" r:id="rId302"/>
    <p:sldId id="713" r:id="rId303"/>
    <p:sldId id="714" r:id="rId304"/>
    <p:sldId id="715" r:id="rId305"/>
    <p:sldId id="716" r:id="rId306"/>
    <p:sldId id="717" r:id="rId307"/>
    <p:sldId id="718" r:id="rId308"/>
    <p:sldId id="719" r:id="rId309"/>
    <p:sldId id="720" r:id="rId310"/>
    <p:sldId id="721" r:id="rId311"/>
    <p:sldId id="722" r:id="rId312"/>
    <p:sldId id="723" r:id="rId313"/>
    <p:sldId id="724" r:id="rId314"/>
    <p:sldId id="725" r:id="rId315"/>
    <p:sldId id="726" r:id="rId316"/>
    <p:sldId id="727" r:id="rId317"/>
    <p:sldId id="728" r:id="rId318"/>
    <p:sldId id="729" r:id="rId319"/>
    <p:sldId id="730" r:id="rId320"/>
    <p:sldId id="731" r:id="rId321"/>
    <p:sldId id="732" r:id="rId322"/>
    <p:sldId id="733" r:id="rId323"/>
    <p:sldId id="734" r:id="rId324"/>
    <p:sldId id="735" r:id="rId325"/>
    <p:sldId id="736" r:id="rId326"/>
    <p:sldId id="737" r:id="rId327"/>
    <p:sldId id="738" r:id="rId328"/>
    <p:sldId id="739" r:id="rId329"/>
    <p:sldId id="740" r:id="rId330"/>
    <p:sldId id="741" r:id="rId331"/>
    <p:sldId id="742" r:id="rId332"/>
    <p:sldId id="743" r:id="rId333"/>
    <p:sldId id="744" r:id="rId334"/>
    <p:sldId id="745" r:id="rId335"/>
    <p:sldId id="746" r:id="rId336"/>
    <p:sldId id="747" r:id="rId337"/>
    <p:sldId id="748" r:id="rId338"/>
    <p:sldId id="749" r:id="rId339"/>
    <p:sldId id="750" r:id="rId340"/>
    <p:sldId id="751" r:id="rId341"/>
    <p:sldId id="752" r:id="rId342"/>
    <p:sldId id="753" r:id="rId343"/>
    <p:sldId id="754" r:id="rId344"/>
    <p:sldId id="755" r:id="rId345"/>
    <p:sldId id="756" r:id="rId346"/>
    <p:sldId id="757" r:id="rId347"/>
    <p:sldId id="758" r:id="rId348"/>
    <p:sldId id="759" r:id="rId349"/>
    <p:sldId id="760" r:id="rId350"/>
    <p:sldId id="761" r:id="rId351"/>
    <p:sldId id="762" r:id="rId352"/>
    <p:sldId id="763" r:id="rId353"/>
    <p:sldId id="764" r:id="rId354"/>
    <p:sldId id="765" r:id="rId355"/>
    <p:sldId id="766" r:id="rId356"/>
    <p:sldId id="767" r:id="rId357"/>
    <p:sldId id="768" r:id="rId358"/>
    <p:sldId id="769" r:id="rId359"/>
    <p:sldId id="770" r:id="rId360"/>
    <p:sldId id="771" r:id="rId361"/>
    <p:sldId id="772" r:id="rId362"/>
    <p:sldId id="773" r:id="rId363"/>
    <p:sldId id="774" r:id="rId364"/>
    <p:sldId id="775" r:id="rId365"/>
    <p:sldId id="776" r:id="rId366"/>
    <p:sldId id="777" r:id="rId367"/>
    <p:sldId id="778" r:id="rId368"/>
    <p:sldId id="779" r:id="rId369"/>
    <p:sldId id="780" r:id="rId370"/>
    <p:sldId id="781" r:id="rId371"/>
    <p:sldId id="782" r:id="rId372"/>
    <p:sldId id="783" r:id="rId373"/>
    <p:sldId id="784" r:id="rId374"/>
    <p:sldId id="785" r:id="rId375"/>
    <p:sldId id="786" r:id="rId376"/>
    <p:sldId id="787" r:id="rId377"/>
    <p:sldId id="788" r:id="rId378"/>
    <p:sldId id="789" r:id="rId379"/>
    <p:sldId id="790" r:id="rId380"/>
    <p:sldId id="791" r:id="rId381"/>
    <p:sldId id="792" r:id="rId382"/>
    <p:sldId id="793" r:id="rId383"/>
    <p:sldId id="794" r:id="rId384"/>
    <p:sldId id="795" r:id="rId385"/>
    <p:sldId id="796" r:id="rId386"/>
    <p:sldId id="797" r:id="rId387"/>
    <p:sldId id="798" r:id="rId388"/>
    <p:sldId id="799" r:id="rId389"/>
    <p:sldId id="800" r:id="rId390"/>
    <p:sldId id="801" r:id="rId391"/>
    <p:sldId id="802" r:id="rId392"/>
    <p:sldId id="803" r:id="rId393"/>
    <p:sldId id="804" r:id="rId394"/>
    <p:sldId id="805" r:id="rId395"/>
    <p:sldId id="806" r:id="rId396"/>
    <p:sldId id="807" r:id="rId397"/>
    <p:sldId id="808" r:id="rId398"/>
    <p:sldId id="809" r:id="rId399"/>
    <p:sldId id="810" r:id="rId400"/>
    <p:sldId id="811" r:id="rId401"/>
    <p:sldId id="812" r:id="rId402"/>
    <p:sldId id="813" r:id="rId403"/>
    <p:sldId id="814" r:id="rId404"/>
    <p:sldId id="815" r:id="rId405"/>
    <p:sldId id="816" r:id="rId406"/>
    <p:sldId id="817" r:id="rId407"/>
    <p:sldId id="818" r:id="rId408"/>
    <p:sldId id="819" r:id="rId409"/>
    <p:sldId id="820" r:id="rId410"/>
    <p:sldId id="821" r:id="rId411"/>
    <p:sldId id="822" r:id="rId412"/>
    <p:sldId id="823" r:id="rId413"/>
    <p:sldId id="824" r:id="rId414"/>
    <p:sldId id="825" r:id="rId415"/>
    <p:sldId id="826" r:id="rId416"/>
    <p:sldId id="827" r:id="rId417"/>
    <p:sldId id="828" r:id="rId418"/>
    <p:sldId id="829" r:id="rId419"/>
    <p:sldId id="830" r:id="rId420"/>
    <p:sldId id="831" r:id="rId421"/>
    <p:sldId id="832" r:id="rId422"/>
    <p:sldId id="833" r:id="rId423"/>
    <p:sldId id="834" r:id="rId424"/>
    <p:sldId id="835" r:id="rId425"/>
    <p:sldId id="836" r:id="rId426"/>
    <p:sldId id="837" r:id="rId427"/>
    <p:sldId id="838" r:id="rId428"/>
    <p:sldId id="839" r:id="rId429"/>
    <p:sldId id="840" r:id="rId430"/>
    <p:sldId id="841" r:id="rId431"/>
    <p:sldId id="842" r:id="rId432"/>
    <p:sldId id="843" r:id="rId433"/>
    <p:sldId id="844" r:id="rId434"/>
    <p:sldId id="845" r:id="rId435"/>
    <p:sldId id="846" r:id="rId436"/>
    <p:sldId id="847" r:id="rId437"/>
    <p:sldId id="848" r:id="rId438"/>
    <p:sldId id="849" r:id="rId439"/>
    <p:sldId id="850" r:id="rId440"/>
    <p:sldId id="851" r:id="rId441"/>
    <p:sldId id="852" r:id="rId442"/>
    <p:sldId id="853" r:id="rId443"/>
    <p:sldId id="854" r:id="rId444"/>
    <p:sldId id="855" r:id="rId445"/>
    <p:sldId id="856" r:id="rId446"/>
    <p:sldId id="857" r:id="rId447"/>
    <p:sldId id="858" r:id="rId448"/>
    <p:sldId id="859" r:id="rId449"/>
    <p:sldId id="860" r:id="rId450"/>
    <p:sldId id="861" r:id="rId451"/>
    <p:sldId id="862" r:id="rId452"/>
    <p:sldId id="863" r:id="rId453"/>
    <p:sldId id="864" r:id="rId454"/>
    <p:sldId id="865" r:id="rId455"/>
    <p:sldId id="866" r:id="rId456"/>
    <p:sldId id="867" r:id="rId457"/>
    <p:sldId id="868" r:id="rId458"/>
    <p:sldId id="869" r:id="rId459"/>
    <p:sldId id="870" r:id="rId460"/>
    <p:sldId id="871" r:id="rId461"/>
    <p:sldId id="872" r:id="rId462"/>
    <p:sldId id="873" r:id="rId463"/>
    <p:sldId id="874" r:id="rId464"/>
    <p:sldId id="875" r:id="rId465"/>
    <p:sldId id="876" r:id="rId466"/>
    <p:sldId id="877" r:id="rId467"/>
    <p:sldId id="878" r:id="rId468"/>
    <p:sldId id="879" r:id="rId469"/>
    <p:sldId id="880" r:id="rId470"/>
    <p:sldId id="881" r:id="rId471"/>
    <p:sldId id="882" r:id="rId472"/>
    <p:sldId id="883" r:id="rId473"/>
    <p:sldId id="884" r:id="rId474"/>
    <p:sldId id="885" r:id="rId475"/>
    <p:sldId id="886" r:id="rId476"/>
    <p:sldId id="887" r:id="rId477"/>
    <p:sldId id="888" r:id="rId478"/>
    <p:sldId id="889" r:id="rId479"/>
    <p:sldId id="890" r:id="rId480"/>
    <p:sldId id="891" r:id="rId481"/>
    <p:sldId id="892" r:id="rId482"/>
    <p:sldId id="893" r:id="rId483"/>
    <p:sldId id="894" r:id="rId484"/>
    <p:sldId id="895" r:id="rId485"/>
    <p:sldId id="896" r:id="rId486"/>
    <p:sldId id="897" r:id="rId487"/>
    <p:sldId id="898" r:id="rId488"/>
    <p:sldId id="899" r:id="rId489"/>
    <p:sldId id="900" r:id="rId490"/>
    <p:sldId id="901" r:id="rId491"/>
    <p:sldId id="902" r:id="rId492"/>
    <p:sldId id="903" r:id="rId493"/>
    <p:sldId id="904" r:id="rId494"/>
    <p:sldId id="905" r:id="rId495"/>
    <p:sldId id="906" r:id="rId496"/>
    <p:sldId id="907" r:id="rId497"/>
    <p:sldId id="908" r:id="rId498"/>
    <p:sldId id="909" r:id="rId499"/>
    <p:sldId id="910" r:id="rId500"/>
    <p:sldId id="911" r:id="rId501"/>
    <p:sldId id="912" r:id="rId502"/>
    <p:sldId id="913" r:id="rId503"/>
    <p:sldId id="914" r:id="rId504"/>
    <p:sldId id="915" r:id="rId505"/>
    <p:sldId id="916" r:id="rId506"/>
    <p:sldId id="917" r:id="rId507"/>
    <p:sldId id="918" r:id="rId508"/>
    <p:sldId id="919" r:id="rId509"/>
    <p:sldId id="920" r:id="rId510"/>
    <p:sldId id="921" r:id="rId511"/>
    <p:sldId id="922" r:id="rId512"/>
    <p:sldId id="923" r:id="rId513"/>
    <p:sldId id="924" r:id="rId514"/>
    <p:sldId id="925" r:id="rId515"/>
    <p:sldId id="926" r:id="rId516"/>
    <p:sldId id="927" r:id="rId517"/>
    <p:sldId id="928" r:id="rId518"/>
    <p:sldId id="929" r:id="rId519"/>
    <p:sldId id="930" r:id="rId520"/>
    <p:sldId id="931" r:id="rId521"/>
    <p:sldId id="932" r:id="rId522"/>
    <p:sldId id="933" r:id="rId523"/>
    <p:sldId id="934" r:id="rId524"/>
    <p:sldId id="935" r:id="rId525"/>
    <p:sldId id="936" r:id="rId526"/>
    <p:sldId id="937" r:id="rId527"/>
    <p:sldId id="938" r:id="rId528"/>
    <p:sldId id="939" r:id="rId529"/>
    <p:sldId id="940" r:id="rId530"/>
    <p:sldId id="941" r:id="rId531"/>
    <p:sldId id="942" r:id="rId532"/>
    <p:sldId id="943" r:id="rId533"/>
    <p:sldId id="944" r:id="rId534"/>
    <p:sldId id="945" r:id="rId535"/>
    <p:sldId id="946" r:id="rId536"/>
    <p:sldId id="947" r:id="rId537"/>
    <p:sldId id="948" r:id="rId538"/>
    <p:sldId id="949" r:id="rId539"/>
    <p:sldId id="950" r:id="rId540"/>
    <p:sldId id="951" r:id="rId541"/>
    <p:sldId id="952" r:id="rId542"/>
    <p:sldId id="953" r:id="rId543"/>
    <p:sldId id="954" r:id="rId544"/>
    <p:sldId id="955" r:id="rId545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206C271-A17B-4745-8409-D19C184D271D}">
          <p14:sldIdLst>
            <p14:sldId id="388"/>
            <p14:sldId id="424"/>
            <p14:sldId id="425"/>
            <p14:sldId id="426"/>
            <p14:sldId id="427"/>
            <p14:sldId id="437"/>
            <p14:sldId id="438"/>
            <p14:sldId id="429"/>
            <p14:sldId id="434"/>
            <p14:sldId id="435"/>
            <p14:sldId id="436"/>
            <p14:sldId id="439"/>
            <p14:sldId id="460"/>
            <p14:sldId id="440"/>
            <p14:sldId id="441"/>
            <p14:sldId id="442"/>
            <p14:sldId id="447"/>
            <p14:sldId id="443"/>
            <p14:sldId id="444"/>
            <p14:sldId id="445"/>
            <p14:sldId id="446"/>
            <p14:sldId id="448"/>
            <p14:sldId id="449"/>
            <p14:sldId id="450"/>
            <p14:sldId id="451"/>
            <p14:sldId id="452"/>
            <p14:sldId id="453"/>
            <p14:sldId id="389"/>
            <p14:sldId id="390"/>
            <p14:sldId id="391"/>
            <p14:sldId id="392"/>
            <p14:sldId id="393"/>
            <p14:sldId id="394"/>
            <p14:sldId id="454"/>
            <p14:sldId id="455"/>
            <p14:sldId id="45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58"/>
            <p14:sldId id="459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</p14:sldIdLst>
        </p14:section>
        <p14:section name="Intro" id="{0CDFF020-2D13-4155-B53A-974723E0EBB3}">
          <p14:sldIdLst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</p14:sldIdLst>
        </p14:section>
        <p14:section name="Intro" id="{7B3DDB76-A1A2-45EB-B487-BB0010C6C120}">
          <p14:sldIdLst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</p14:sldIdLst>
        </p14:section>
        <p14:section name="Intro" id="{FE308AB8-4845-45A8-8CE8-FEA0000AF565}">
          <p14:sldIdLst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</p14:sldIdLst>
        </p14:section>
        <p14:section name="Intro" id="{19138C59-6936-4EE6-841C-C702AEB9E145}">
          <p14:sldIdLst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</p14:sldIdLst>
        </p14:section>
        <p14:section name="Intro" id="{EF98A6DD-5BDF-4E81-BE5A-15D2BA5040DE}">
          <p14:sldIdLst>
            <p14:sldId id="822"/>
            <p14:sldId id="823"/>
            <p14:sldId id="824"/>
            <p14:sldId id="825"/>
          </p14:sldIdLst>
        </p14:section>
        <p14:section name="Got to here" id="{E4969B40-C521-614E-86FE-E2A18C7998A2}">
          <p14:sldIdLst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</p14:sldIdLst>
        </p14:section>
        <p14:section name="Intro" id="{26AEA9F8-CE98-4019-BCA7-885BECC519AE}">
          <p14:sldIdLst>
            <p14:sldId id="858"/>
          </p14:sldIdLst>
        </p14:section>
        <p14:section name="Got to here" id="{1A57173E-F68E-463E-949D-BF86AF15B4CC}">
          <p14:sldIdLst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</p14:sldIdLst>
        </p14:section>
        <p14:section name="Intro" id="{23DA854B-9B83-4F9A-ACB4-74341D3636B4}">
          <p14:sldIdLst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89587" autoAdjust="0"/>
  </p:normalViewPr>
  <p:slideViewPr>
    <p:cSldViewPr snapToGrid="0">
      <p:cViewPr varScale="1">
        <p:scale>
          <a:sx n="64" d="100"/>
          <a:sy n="64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notesViewPr>
    <p:cSldViewPr snapToGrid="0">
      <p:cViewPr varScale="1">
        <p:scale>
          <a:sx n="57" d="100"/>
          <a:sy n="57" d="100"/>
        </p:scale>
        <p:origin x="-2520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slide" Target="slides/slide321.xml"/><Relationship Id="rId366" Type="http://schemas.openxmlformats.org/officeDocument/2006/relationships/slide" Target="slides/slide363.xml"/><Relationship Id="rId531" Type="http://schemas.openxmlformats.org/officeDocument/2006/relationships/slide" Target="slides/slide528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433" Type="http://schemas.openxmlformats.org/officeDocument/2006/relationships/slide" Target="slides/slide430.xml"/><Relationship Id="rId268" Type="http://schemas.openxmlformats.org/officeDocument/2006/relationships/slide" Target="slides/slide265.xml"/><Relationship Id="rId475" Type="http://schemas.openxmlformats.org/officeDocument/2006/relationships/slide" Target="slides/slide472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slide" Target="slides/slide332.xml"/><Relationship Id="rId377" Type="http://schemas.openxmlformats.org/officeDocument/2006/relationships/slide" Target="slides/slide374.xml"/><Relationship Id="rId500" Type="http://schemas.openxmlformats.org/officeDocument/2006/relationships/slide" Target="slides/slide497.xml"/><Relationship Id="rId542" Type="http://schemas.openxmlformats.org/officeDocument/2006/relationships/slide" Target="slides/slide539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402" Type="http://schemas.openxmlformats.org/officeDocument/2006/relationships/slide" Target="slides/slide399.xml"/><Relationship Id="rId279" Type="http://schemas.openxmlformats.org/officeDocument/2006/relationships/slide" Target="slides/slide276.xml"/><Relationship Id="rId444" Type="http://schemas.openxmlformats.org/officeDocument/2006/relationships/slide" Target="slides/slide441.xml"/><Relationship Id="rId486" Type="http://schemas.openxmlformats.org/officeDocument/2006/relationships/slide" Target="slides/slide483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346" Type="http://schemas.openxmlformats.org/officeDocument/2006/relationships/slide" Target="slides/slide343.xml"/><Relationship Id="rId388" Type="http://schemas.openxmlformats.org/officeDocument/2006/relationships/slide" Target="slides/slide385.xml"/><Relationship Id="rId511" Type="http://schemas.openxmlformats.org/officeDocument/2006/relationships/slide" Target="slides/slide508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413" Type="http://schemas.openxmlformats.org/officeDocument/2006/relationships/slide" Target="slides/slide410.xml"/><Relationship Id="rId248" Type="http://schemas.openxmlformats.org/officeDocument/2006/relationships/slide" Target="slides/slide245.xml"/><Relationship Id="rId455" Type="http://schemas.openxmlformats.org/officeDocument/2006/relationships/slide" Target="slides/slide452.xml"/><Relationship Id="rId497" Type="http://schemas.openxmlformats.org/officeDocument/2006/relationships/slide" Target="slides/slide494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357" Type="http://schemas.openxmlformats.org/officeDocument/2006/relationships/slide" Target="slides/slide354.xml"/><Relationship Id="rId522" Type="http://schemas.openxmlformats.org/officeDocument/2006/relationships/slide" Target="slides/slide519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399" Type="http://schemas.openxmlformats.org/officeDocument/2006/relationships/slide" Target="slides/slide396.xml"/><Relationship Id="rId259" Type="http://schemas.openxmlformats.org/officeDocument/2006/relationships/slide" Target="slides/slide256.xml"/><Relationship Id="rId424" Type="http://schemas.openxmlformats.org/officeDocument/2006/relationships/slide" Target="slides/slide421.xml"/><Relationship Id="rId466" Type="http://schemas.openxmlformats.org/officeDocument/2006/relationships/slide" Target="slides/slide46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slide" Target="slides/slide323.xml"/><Relationship Id="rId533" Type="http://schemas.openxmlformats.org/officeDocument/2006/relationships/slide" Target="slides/slide530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368" Type="http://schemas.openxmlformats.org/officeDocument/2006/relationships/slide" Target="slides/slide365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435" Type="http://schemas.openxmlformats.org/officeDocument/2006/relationships/slide" Target="slides/slide432.xml"/><Relationship Id="rId477" Type="http://schemas.openxmlformats.org/officeDocument/2006/relationships/slide" Target="slides/slide474.xml"/><Relationship Id="rId281" Type="http://schemas.openxmlformats.org/officeDocument/2006/relationships/slide" Target="slides/slide278.xml"/><Relationship Id="rId337" Type="http://schemas.openxmlformats.org/officeDocument/2006/relationships/slide" Target="slides/slide334.xml"/><Relationship Id="rId502" Type="http://schemas.openxmlformats.org/officeDocument/2006/relationships/slide" Target="slides/slide499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379" Type="http://schemas.openxmlformats.org/officeDocument/2006/relationships/slide" Target="slides/slide376.xml"/><Relationship Id="rId544" Type="http://schemas.openxmlformats.org/officeDocument/2006/relationships/slide" Target="slides/slide541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390" Type="http://schemas.openxmlformats.org/officeDocument/2006/relationships/slide" Target="slides/slide387.xml"/><Relationship Id="rId404" Type="http://schemas.openxmlformats.org/officeDocument/2006/relationships/slide" Target="slides/slide401.xml"/><Relationship Id="rId446" Type="http://schemas.openxmlformats.org/officeDocument/2006/relationships/slide" Target="slides/slide443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88" Type="http://schemas.openxmlformats.org/officeDocument/2006/relationships/slide" Target="slides/slide485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348" Type="http://schemas.openxmlformats.org/officeDocument/2006/relationships/slide" Target="slides/slide345.xml"/><Relationship Id="rId513" Type="http://schemas.openxmlformats.org/officeDocument/2006/relationships/slide" Target="slides/slide510.xml"/><Relationship Id="rId152" Type="http://schemas.openxmlformats.org/officeDocument/2006/relationships/slide" Target="slides/slide149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415" Type="http://schemas.openxmlformats.org/officeDocument/2006/relationships/slide" Target="slides/slide412.xml"/><Relationship Id="rId457" Type="http://schemas.openxmlformats.org/officeDocument/2006/relationships/slide" Target="slides/slide454.xml"/><Relationship Id="rId261" Type="http://schemas.openxmlformats.org/officeDocument/2006/relationships/slide" Target="slides/slide258.xml"/><Relationship Id="rId499" Type="http://schemas.openxmlformats.org/officeDocument/2006/relationships/slide" Target="slides/slide496.xml"/><Relationship Id="rId14" Type="http://schemas.openxmlformats.org/officeDocument/2006/relationships/slide" Target="slides/slide11.xml"/><Relationship Id="rId56" Type="http://schemas.openxmlformats.org/officeDocument/2006/relationships/slide" Target="slides/slide53.xml"/><Relationship Id="rId317" Type="http://schemas.openxmlformats.org/officeDocument/2006/relationships/slide" Target="slides/slide314.xml"/><Relationship Id="rId359" Type="http://schemas.openxmlformats.org/officeDocument/2006/relationships/slide" Target="slides/slide356.xml"/><Relationship Id="rId524" Type="http://schemas.openxmlformats.org/officeDocument/2006/relationships/slide" Target="slides/slide521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63" Type="http://schemas.openxmlformats.org/officeDocument/2006/relationships/slide" Target="slides/slide160.xml"/><Relationship Id="rId219" Type="http://schemas.openxmlformats.org/officeDocument/2006/relationships/slide" Target="slides/slide216.xml"/><Relationship Id="rId370" Type="http://schemas.openxmlformats.org/officeDocument/2006/relationships/slide" Target="slides/slide367.xml"/><Relationship Id="rId426" Type="http://schemas.openxmlformats.org/officeDocument/2006/relationships/slide" Target="slides/slide423.xml"/><Relationship Id="rId230" Type="http://schemas.openxmlformats.org/officeDocument/2006/relationships/slide" Target="slides/slide227.xml"/><Relationship Id="rId468" Type="http://schemas.openxmlformats.org/officeDocument/2006/relationships/slide" Target="slides/slide465.xml"/><Relationship Id="rId25" Type="http://schemas.openxmlformats.org/officeDocument/2006/relationships/slide" Target="slides/slide22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328" Type="http://schemas.openxmlformats.org/officeDocument/2006/relationships/slide" Target="slides/slide325.xml"/><Relationship Id="rId535" Type="http://schemas.openxmlformats.org/officeDocument/2006/relationships/slide" Target="slides/slide532.xml"/><Relationship Id="rId132" Type="http://schemas.openxmlformats.org/officeDocument/2006/relationships/slide" Target="slides/slide129.xml"/><Relationship Id="rId174" Type="http://schemas.openxmlformats.org/officeDocument/2006/relationships/slide" Target="slides/slide171.xml"/><Relationship Id="rId381" Type="http://schemas.openxmlformats.org/officeDocument/2006/relationships/slide" Target="slides/slide378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437" Type="http://schemas.openxmlformats.org/officeDocument/2006/relationships/slide" Target="slides/slide434.xml"/><Relationship Id="rId458" Type="http://schemas.openxmlformats.org/officeDocument/2006/relationships/slide" Target="slides/slide455.xml"/><Relationship Id="rId479" Type="http://schemas.openxmlformats.org/officeDocument/2006/relationships/slide" Target="slides/slide476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slide" Target="slides/slide336.xml"/><Relationship Id="rId490" Type="http://schemas.openxmlformats.org/officeDocument/2006/relationships/slide" Target="slides/slide487.xml"/><Relationship Id="rId504" Type="http://schemas.openxmlformats.org/officeDocument/2006/relationships/slide" Target="slides/slide501.xml"/><Relationship Id="rId525" Type="http://schemas.openxmlformats.org/officeDocument/2006/relationships/slide" Target="slides/slide522.xml"/><Relationship Id="rId546" Type="http://schemas.openxmlformats.org/officeDocument/2006/relationships/notesMaster" Target="notesMasters/notesMaster1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350" Type="http://schemas.openxmlformats.org/officeDocument/2006/relationships/slide" Target="slides/slide347.xml"/><Relationship Id="rId371" Type="http://schemas.openxmlformats.org/officeDocument/2006/relationships/slide" Target="slides/slide368.xml"/><Relationship Id="rId406" Type="http://schemas.openxmlformats.org/officeDocument/2006/relationships/slide" Target="slides/slide403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392" Type="http://schemas.openxmlformats.org/officeDocument/2006/relationships/slide" Target="slides/slide389.xml"/><Relationship Id="rId427" Type="http://schemas.openxmlformats.org/officeDocument/2006/relationships/slide" Target="slides/slide424.xml"/><Relationship Id="rId448" Type="http://schemas.openxmlformats.org/officeDocument/2006/relationships/slide" Target="slides/slide445.xml"/><Relationship Id="rId469" Type="http://schemas.openxmlformats.org/officeDocument/2006/relationships/slide" Target="slides/slide466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slide" Target="slides/slide326.xml"/><Relationship Id="rId480" Type="http://schemas.openxmlformats.org/officeDocument/2006/relationships/slide" Target="slides/slide477.xml"/><Relationship Id="rId515" Type="http://schemas.openxmlformats.org/officeDocument/2006/relationships/slide" Target="slides/slide512.xml"/><Relationship Id="rId536" Type="http://schemas.openxmlformats.org/officeDocument/2006/relationships/slide" Target="slides/slide53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slide" Target="slides/slide337.xml"/><Relationship Id="rId361" Type="http://schemas.openxmlformats.org/officeDocument/2006/relationships/slide" Target="slides/slide358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382" Type="http://schemas.openxmlformats.org/officeDocument/2006/relationships/slide" Target="slides/slide379.xml"/><Relationship Id="rId417" Type="http://schemas.openxmlformats.org/officeDocument/2006/relationships/slide" Target="slides/slide414.xml"/><Relationship Id="rId438" Type="http://schemas.openxmlformats.org/officeDocument/2006/relationships/slide" Target="slides/slide435.xml"/><Relationship Id="rId459" Type="http://schemas.openxmlformats.org/officeDocument/2006/relationships/slide" Target="slides/slide456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470" Type="http://schemas.openxmlformats.org/officeDocument/2006/relationships/slide" Target="slides/slide467.xml"/><Relationship Id="rId491" Type="http://schemas.openxmlformats.org/officeDocument/2006/relationships/slide" Target="slides/slide488.xml"/><Relationship Id="rId505" Type="http://schemas.openxmlformats.org/officeDocument/2006/relationships/slide" Target="slides/slide502.xml"/><Relationship Id="rId526" Type="http://schemas.openxmlformats.org/officeDocument/2006/relationships/slide" Target="slides/slide52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slide" Target="slides/slide327.xml"/><Relationship Id="rId547" Type="http://schemas.openxmlformats.org/officeDocument/2006/relationships/handoutMaster" Target="handoutMasters/handoutMaster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351" Type="http://schemas.openxmlformats.org/officeDocument/2006/relationships/slide" Target="slides/slide348.xml"/><Relationship Id="rId372" Type="http://schemas.openxmlformats.org/officeDocument/2006/relationships/slide" Target="slides/slide369.xml"/><Relationship Id="rId393" Type="http://schemas.openxmlformats.org/officeDocument/2006/relationships/slide" Target="slides/slide390.xml"/><Relationship Id="rId407" Type="http://schemas.openxmlformats.org/officeDocument/2006/relationships/slide" Target="slides/slide404.xml"/><Relationship Id="rId428" Type="http://schemas.openxmlformats.org/officeDocument/2006/relationships/slide" Target="slides/slide425.xml"/><Relationship Id="rId449" Type="http://schemas.openxmlformats.org/officeDocument/2006/relationships/slide" Target="slides/slide446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460" Type="http://schemas.openxmlformats.org/officeDocument/2006/relationships/slide" Target="slides/slide457.xml"/><Relationship Id="rId481" Type="http://schemas.openxmlformats.org/officeDocument/2006/relationships/slide" Target="slides/slide478.xml"/><Relationship Id="rId516" Type="http://schemas.openxmlformats.org/officeDocument/2006/relationships/slide" Target="slides/slide513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537" Type="http://schemas.openxmlformats.org/officeDocument/2006/relationships/slide" Target="slides/slide534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slide" Target="slides/slide338.xml"/><Relationship Id="rId362" Type="http://schemas.openxmlformats.org/officeDocument/2006/relationships/slide" Target="slides/slide359.xml"/><Relationship Id="rId383" Type="http://schemas.openxmlformats.org/officeDocument/2006/relationships/slide" Target="slides/slide380.xml"/><Relationship Id="rId418" Type="http://schemas.openxmlformats.org/officeDocument/2006/relationships/slide" Target="slides/slide415.xml"/><Relationship Id="rId439" Type="http://schemas.openxmlformats.org/officeDocument/2006/relationships/slide" Target="slides/slide436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450" Type="http://schemas.openxmlformats.org/officeDocument/2006/relationships/slide" Target="slides/slide447.xml"/><Relationship Id="rId471" Type="http://schemas.openxmlformats.org/officeDocument/2006/relationships/slide" Target="slides/slide468.xml"/><Relationship Id="rId506" Type="http://schemas.openxmlformats.org/officeDocument/2006/relationships/slide" Target="slides/slide503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492" Type="http://schemas.openxmlformats.org/officeDocument/2006/relationships/slide" Target="slides/slide489.xml"/><Relationship Id="rId527" Type="http://schemas.openxmlformats.org/officeDocument/2006/relationships/slide" Target="slides/slide524.xml"/><Relationship Id="rId548" Type="http://schemas.openxmlformats.org/officeDocument/2006/relationships/presProps" Target="presProps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slide" Target="slides/slide328.xml"/><Relationship Id="rId352" Type="http://schemas.openxmlformats.org/officeDocument/2006/relationships/slide" Target="slides/slide349.xml"/><Relationship Id="rId373" Type="http://schemas.openxmlformats.org/officeDocument/2006/relationships/slide" Target="slides/slide370.xml"/><Relationship Id="rId394" Type="http://schemas.openxmlformats.org/officeDocument/2006/relationships/slide" Target="slides/slide391.xml"/><Relationship Id="rId408" Type="http://schemas.openxmlformats.org/officeDocument/2006/relationships/slide" Target="slides/slide405.xml"/><Relationship Id="rId429" Type="http://schemas.openxmlformats.org/officeDocument/2006/relationships/slide" Target="slides/slide42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440" Type="http://schemas.openxmlformats.org/officeDocument/2006/relationships/slide" Target="slides/slide437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461" Type="http://schemas.openxmlformats.org/officeDocument/2006/relationships/slide" Target="slides/slide458.xml"/><Relationship Id="rId482" Type="http://schemas.openxmlformats.org/officeDocument/2006/relationships/slide" Target="slides/slide479.xml"/><Relationship Id="rId517" Type="http://schemas.openxmlformats.org/officeDocument/2006/relationships/slide" Target="slides/slide514.xml"/><Relationship Id="rId538" Type="http://schemas.openxmlformats.org/officeDocument/2006/relationships/slide" Target="slides/slide535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342" Type="http://schemas.openxmlformats.org/officeDocument/2006/relationships/slide" Target="slides/slide339.xml"/><Relationship Id="rId363" Type="http://schemas.openxmlformats.org/officeDocument/2006/relationships/slide" Target="slides/slide360.xml"/><Relationship Id="rId384" Type="http://schemas.openxmlformats.org/officeDocument/2006/relationships/slide" Target="slides/slide381.xml"/><Relationship Id="rId419" Type="http://schemas.openxmlformats.org/officeDocument/2006/relationships/slide" Target="slides/slide416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430" Type="http://schemas.openxmlformats.org/officeDocument/2006/relationships/slide" Target="slides/slide427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451" Type="http://schemas.openxmlformats.org/officeDocument/2006/relationships/slide" Target="slides/slide448.xml"/><Relationship Id="rId472" Type="http://schemas.openxmlformats.org/officeDocument/2006/relationships/slide" Target="slides/slide469.xml"/><Relationship Id="rId493" Type="http://schemas.openxmlformats.org/officeDocument/2006/relationships/slide" Target="slides/slide490.xml"/><Relationship Id="rId507" Type="http://schemas.openxmlformats.org/officeDocument/2006/relationships/slide" Target="slides/slide504.xml"/><Relationship Id="rId528" Type="http://schemas.openxmlformats.org/officeDocument/2006/relationships/slide" Target="slides/slide525.xml"/><Relationship Id="rId549" Type="http://schemas.openxmlformats.org/officeDocument/2006/relationships/viewProps" Target="viewProps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slide" Target="slides/slide329.xml"/><Relationship Id="rId353" Type="http://schemas.openxmlformats.org/officeDocument/2006/relationships/slide" Target="slides/slide350.xml"/><Relationship Id="rId374" Type="http://schemas.openxmlformats.org/officeDocument/2006/relationships/slide" Target="slides/slide371.xml"/><Relationship Id="rId395" Type="http://schemas.openxmlformats.org/officeDocument/2006/relationships/slide" Target="slides/slide392.xml"/><Relationship Id="rId409" Type="http://schemas.openxmlformats.org/officeDocument/2006/relationships/slide" Target="slides/slide406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420" Type="http://schemas.openxmlformats.org/officeDocument/2006/relationships/slide" Target="slides/slide4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41" Type="http://schemas.openxmlformats.org/officeDocument/2006/relationships/slide" Target="slides/slide438.xml"/><Relationship Id="rId462" Type="http://schemas.openxmlformats.org/officeDocument/2006/relationships/slide" Target="slides/slide459.xml"/><Relationship Id="rId483" Type="http://schemas.openxmlformats.org/officeDocument/2006/relationships/slide" Target="slides/slide480.xml"/><Relationship Id="rId518" Type="http://schemas.openxmlformats.org/officeDocument/2006/relationships/slide" Target="slides/slide515.xml"/><Relationship Id="rId539" Type="http://schemas.openxmlformats.org/officeDocument/2006/relationships/slide" Target="slides/slide53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343" Type="http://schemas.openxmlformats.org/officeDocument/2006/relationships/slide" Target="slides/slide340.xml"/><Relationship Id="rId364" Type="http://schemas.openxmlformats.org/officeDocument/2006/relationships/slide" Target="slides/slide361.xml"/><Relationship Id="rId550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385" Type="http://schemas.openxmlformats.org/officeDocument/2006/relationships/slide" Target="slides/slide382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410" Type="http://schemas.openxmlformats.org/officeDocument/2006/relationships/slide" Target="slides/slide407.xml"/><Relationship Id="rId431" Type="http://schemas.openxmlformats.org/officeDocument/2006/relationships/slide" Target="slides/slide428.xml"/><Relationship Id="rId452" Type="http://schemas.openxmlformats.org/officeDocument/2006/relationships/slide" Target="slides/slide449.xml"/><Relationship Id="rId473" Type="http://schemas.openxmlformats.org/officeDocument/2006/relationships/slide" Target="slides/slide470.xml"/><Relationship Id="rId494" Type="http://schemas.openxmlformats.org/officeDocument/2006/relationships/slide" Target="slides/slide491.xml"/><Relationship Id="rId508" Type="http://schemas.openxmlformats.org/officeDocument/2006/relationships/slide" Target="slides/slide505.xml"/><Relationship Id="rId529" Type="http://schemas.openxmlformats.org/officeDocument/2006/relationships/slide" Target="slides/slide526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slide" Target="slides/slide330.xml"/><Relationship Id="rId354" Type="http://schemas.openxmlformats.org/officeDocument/2006/relationships/slide" Target="slides/slide351.xml"/><Relationship Id="rId540" Type="http://schemas.openxmlformats.org/officeDocument/2006/relationships/slide" Target="slides/slide537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75" Type="http://schemas.openxmlformats.org/officeDocument/2006/relationships/slide" Target="slides/slide372.xml"/><Relationship Id="rId396" Type="http://schemas.openxmlformats.org/officeDocument/2006/relationships/slide" Target="slides/slide393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400" Type="http://schemas.openxmlformats.org/officeDocument/2006/relationships/slide" Target="slides/slide397.xml"/><Relationship Id="rId421" Type="http://schemas.openxmlformats.org/officeDocument/2006/relationships/slide" Target="slides/slide418.xml"/><Relationship Id="rId442" Type="http://schemas.openxmlformats.org/officeDocument/2006/relationships/slide" Target="slides/slide439.xml"/><Relationship Id="rId463" Type="http://schemas.openxmlformats.org/officeDocument/2006/relationships/slide" Target="slides/slide460.xml"/><Relationship Id="rId484" Type="http://schemas.openxmlformats.org/officeDocument/2006/relationships/slide" Target="slides/slide481.xml"/><Relationship Id="rId519" Type="http://schemas.openxmlformats.org/officeDocument/2006/relationships/slide" Target="slides/slide516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344" Type="http://schemas.openxmlformats.org/officeDocument/2006/relationships/slide" Target="slides/slide341.xml"/><Relationship Id="rId530" Type="http://schemas.openxmlformats.org/officeDocument/2006/relationships/slide" Target="slides/slide527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365" Type="http://schemas.openxmlformats.org/officeDocument/2006/relationships/slide" Target="slides/slide362.xml"/><Relationship Id="rId386" Type="http://schemas.openxmlformats.org/officeDocument/2006/relationships/slide" Target="slides/slide383.xml"/><Relationship Id="rId551" Type="http://schemas.openxmlformats.org/officeDocument/2006/relationships/tableStyles" Target="tableStyles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411" Type="http://schemas.openxmlformats.org/officeDocument/2006/relationships/slide" Target="slides/slide408.xml"/><Relationship Id="rId432" Type="http://schemas.openxmlformats.org/officeDocument/2006/relationships/slide" Target="slides/slide429.xml"/><Relationship Id="rId453" Type="http://schemas.openxmlformats.org/officeDocument/2006/relationships/slide" Target="slides/slide450.xml"/><Relationship Id="rId474" Type="http://schemas.openxmlformats.org/officeDocument/2006/relationships/slide" Target="slides/slide471.xml"/><Relationship Id="rId509" Type="http://schemas.openxmlformats.org/officeDocument/2006/relationships/slide" Target="slides/slide506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495" Type="http://schemas.openxmlformats.org/officeDocument/2006/relationships/slide" Target="slides/slide492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slide" Target="slides/slide331.xml"/><Relationship Id="rId355" Type="http://schemas.openxmlformats.org/officeDocument/2006/relationships/slide" Target="slides/slide352.xml"/><Relationship Id="rId376" Type="http://schemas.openxmlformats.org/officeDocument/2006/relationships/slide" Target="slides/slide373.xml"/><Relationship Id="rId397" Type="http://schemas.openxmlformats.org/officeDocument/2006/relationships/slide" Target="slides/slide394.xml"/><Relationship Id="rId520" Type="http://schemas.openxmlformats.org/officeDocument/2006/relationships/slide" Target="slides/slide517.xml"/><Relationship Id="rId541" Type="http://schemas.openxmlformats.org/officeDocument/2006/relationships/slide" Target="slides/slide538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401" Type="http://schemas.openxmlformats.org/officeDocument/2006/relationships/slide" Target="slides/slide398.xml"/><Relationship Id="rId422" Type="http://schemas.openxmlformats.org/officeDocument/2006/relationships/slide" Target="slides/slide419.xml"/><Relationship Id="rId443" Type="http://schemas.openxmlformats.org/officeDocument/2006/relationships/slide" Target="slides/slide440.xml"/><Relationship Id="rId464" Type="http://schemas.openxmlformats.org/officeDocument/2006/relationships/slide" Target="slides/slide461.xml"/><Relationship Id="rId303" Type="http://schemas.openxmlformats.org/officeDocument/2006/relationships/slide" Target="slides/slide300.xml"/><Relationship Id="rId485" Type="http://schemas.openxmlformats.org/officeDocument/2006/relationships/slide" Target="slides/slide482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345" Type="http://schemas.openxmlformats.org/officeDocument/2006/relationships/slide" Target="slides/slide342.xml"/><Relationship Id="rId387" Type="http://schemas.openxmlformats.org/officeDocument/2006/relationships/slide" Target="slides/slide384.xml"/><Relationship Id="rId510" Type="http://schemas.openxmlformats.org/officeDocument/2006/relationships/slide" Target="slides/slide507.xml"/><Relationship Id="rId552" Type="http://schemas.microsoft.com/office/2015/10/relationships/revisionInfo" Target="revisionInfo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412" Type="http://schemas.openxmlformats.org/officeDocument/2006/relationships/slide" Target="slides/slide409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454" Type="http://schemas.openxmlformats.org/officeDocument/2006/relationships/slide" Target="slides/slide451.xml"/><Relationship Id="rId496" Type="http://schemas.openxmlformats.org/officeDocument/2006/relationships/slide" Target="slides/slide493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356" Type="http://schemas.openxmlformats.org/officeDocument/2006/relationships/slide" Target="slides/slide353.xml"/><Relationship Id="rId398" Type="http://schemas.openxmlformats.org/officeDocument/2006/relationships/slide" Target="slides/slide395.xml"/><Relationship Id="rId521" Type="http://schemas.openxmlformats.org/officeDocument/2006/relationships/slide" Target="slides/slide518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423" Type="http://schemas.openxmlformats.org/officeDocument/2006/relationships/slide" Target="slides/slide420.xml"/><Relationship Id="rId258" Type="http://schemas.openxmlformats.org/officeDocument/2006/relationships/slide" Target="slides/slide255.xml"/><Relationship Id="rId465" Type="http://schemas.openxmlformats.org/officeDocument/2006/relationships/slide" Target="slides/slide462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slide" Target="slides/slide322.xml"/><Relationship Id="rId367" Type="http://schemas.openxmlformats.org/officeDocument/2006/relationships/slide" Target="slides/slide364.xml"/><Relationship Id="rId532" Type="http://schemas.openxmlformats.org/officeDocument/2006/relationships/slide" Target="slides/slide529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434" Type="http://schemas.openxmlformats.org/officeDocument/2006/relationships/slide" Target="slides/slide431.xml"/><Relationship Id="rId476" Type="http://schemas.openxmlformats.org/officeDocument/2006/relationships/slide" Target="slides/slide473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slide" Target="slides/slide333.xml"/><Relationship Id="rId501" Type="http://schemas.openxmlformats.org/officeDocument/2006/relationships/slide" Target="slides/slide498.xml"/><Relationship Id="rId543" Type="http://schemas.openxmlformats.org/officeDocument/2006/relationships/slide" Target="slides/slide540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378" Type="http://schemas.openxmlformats.org/officeDocument/2006/relationships/slide" Target="slides/slide375.xml"/><Relationship Id="rId403" Type="http://schemas.openxmlformats.org/officeDocument/2006/relationships/slide" Target="slides/slide400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445" Type="http://schemas.openxmlformats.org/officeDocument/2006/relationships/slide" Target="slides/slide442.xml"/><Relationship Id="rId487" Type="http://schemas.openxmlformats.org/officeDocument/2006/relationships/slide" Target="slides/slide484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347" Type="http://schemas.openxmlformats.org/officeDocument/2006/relationships/slide" Target="slides/slide344.xml"/><Relationship Id="rId512" Type="http://schemas.openxmlformats.org/officeDocument/2006/relationships/slide" Target="slides/slide509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389" Type="http://schemas.openxmlformats.org/officeDocument/2006/relationships/slide" Target="slides/slide386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414" Type="http://schemas.openxmlformats.org/officeDocument/2006/relationships/slide" Target="slides/slide411.xml"/><Relationship Id="rId456" Type="http://schemas.openxmlformats.org/officeDocument/2006/relationships/slide" Target="slides/slide453.xml"/><Relationship Id="rId498" Type="http://schemas.openxmlformats.org/officeDocument/2006/relationships/slide" Target="slides/slide495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23" Type="http://schemas.openxmlformats.org/officeDocument/2006/relationships/slide" Target="slides/slide520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358" Type="http://schemas.openxmlformats.org/officeDocument/2006/relationships/slide" Target="slides/slide355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425" Type="http://schemas.openxmlformats.org/officeDocument/2006/relationships/slide" Target="slides/slide422.xml"/><Relationship Id="rId467" Type="http://schemas.openxmlformats.org/officeDocument/2006/relationships/slide" Target="slides/slide464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slide" Target="slides/slide324.xml"/><Relationship Id="rId369" Type="http://schemas.openxmlformats.org/officeDocument/2006/relationships/slide" Target="slides/slide366.xml"/><Relationship Id="rId534" Type="http://schemas.openxmlformats.org/officeDocument/2006/relationships/slide" Target="slides/slide531.xml"/><Relationship Id="rId173" Type="http://schemas.openxmlformats.org/officeDocument/2006/relationships/slide" Target="slides/slide170.xml"/><Relationship Id="rId229" Type="http://schemas.openxmlformats.org/officeDocument/2006/relationships/slide" Target="slides/slide226.xml"/><Relationship Id="rId380" Type="http://schemas.openxmlformats.org/officeDocument/2006/relationships/slide" Target="slides/slide377.xml"/><Relationship Id="rId436" Type="http://schemas.openxmlformats.org/officeDocument/2006/relationships/slide" Target="slides/slide433.xml"/><Relationship Id="rId240" Type="http://schemas.openxmlformats.org/officeDocument/2006/relationships/slide" Target="slides/slide237.xml"/><Relationship Id="rId478" Type="http://schemas.openxmlformats.org/officeDocument/2006/relationships/slide" Target="slides/slide475.xml"/><Relationship Id="rId35" Type="http://schemas.openxmlformats.org/officeDocument/2006/relationships/slide" Target="slides/slide32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38" Type="http://schemas.openxmlformats.org/officeDocument/2006/relationships/slide" Target="slides/slide335.xml"/><Relationship Id="rId503" Type="http://schemas.openxmlformats.org/officeDocument/2006/relationships/slide" Target="slides/slide500.xml"/><Relationship Id="rId545" Type="http://schemas.openxmlformats.org/officeDocument/2006/relationships/slide" Target="slides/slide542.xml"/><Relationship Id="rId8" Type="http://schemas.openxmlformats.org/officeDocument/2006/relationships/slide" Target="slides/slide5.xml"/><Relationship Id="rId142" Type="http://schemas.openxmlformats.org/officeDocument/2006/relationships/slide" Target="slides/slide139.xml"/><Relationship Id="rId184" Type="http://schemas.openxmlformats.org/officeDocument/2006/relationships/slide" Target="slides/slide181.xml"/><Relationship Id="rId391" Type="http://schemas.openxmlformats.org/officeDocument/2006/relationships/slide" Target="slides/slide388.xml"/><Relationship Id="rId405" Type="http://schemas.openxmlformats.org/officeDocument/2006/relationships/slide" Target="slides/slide402.xml"/><Relationship Id="rId447" Type="http://schemas.openxmlformats.org/officeDocument/2006/relationships/slide" Target="slides/slide444.xml"/><Relationship Id="rId251" Type="http://schemas.openxmlformats.org/officeDocument/2006/relationships/slide" Target="slides/slide248.xml"/><Relationship Id="rId489" Type="http://schemas.openxmlformats.org/officeDocument/2006/relationships/slide" Target="slides/slide486.xml"/><Relationship Id="rId46" Type="http://schemas.openxmlformats.org/officeDocument/2006/relationships/slide" Target="slides/slide43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49" Type="http://schemas.openxmlformats.org/officeDocument/2006/relationships/slide" Target="slides/slide346.xml"/><Relationship Id="rId514" Type="http://schemas.openxmlformats.org/officeDocument/2006/relationships/slide" Target="slides/slide511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3" Type="http://schemas.openxmlformats.org/officeDocument/2006/relationships/slide" Target="slides/slide150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360" Type="http://schemas.openxmlformats.org/officeDocument/2006/relationships/slide" Target="slides/slide357.xml"/><Relationship Id="rId416" Type="http://schemas.openxmlformats.org/officeDocument/2006/relationships/slide" Target="slides/slide4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/>
              <a:t>Christo Wilson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/>
              <a:t>8/22/2012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3CF3CE8-99B9-4E0D-8156-BD8D62DE6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90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/>
              <a:t>Christo Wilson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/>
              <a:t>8/22/2012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FBF96E-C445-4FF1-86A3-96F5585B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080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dulo_operation" TargetMode="External"/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pcforum.hu/szotar/eszk%F6z.html" TargetMode="External"/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cforum.hu/szotar/eszk%F6z.html" TargetMode="External"/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262060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VEZETÉKES</a:t>
            </a:r>
            <a:r>
              <a:rPr lang="hu-HU" baseline="0" dirty="0"/>
              <a:t> NEHÉZKES LEHET BIZONYOS TEREPEK ESETÉN </a:t>
            </a:r>
          </a:p>
          <a:p>
            <a:r>
              <a:rPr lang="hu-HU" baseline="0" dirty="0" err="1"/>
              <a:t>Hawai-szigetekről</a:t>
            </a:r>
            <a:r>
              <a:rPr lang="hu-HU" baseline="0" dirty="0"/>
              <a:t> indult a történet, mivel a telefonrendszer a szigetek között nem volt lehetséges</a:t>
            </a:r>
          </a:p>
          <a:p>
            <a:r>
              <a:rPr lang="hu-HU" baseline="0" dirty="0"/>
              <a:t>ELEKTONOK MOZGÁSA HULLÁMOKAT KELT (1865 Maxwell, 1887 Hertz)</a:t>
            </a:r>
          </a:p>
          <a:p>
            <a:r>
              <a:rPr lang="hu-HU" baseline="0" dirty="0"/>
              <a:t>MEGFELELŐ MÉRETŰ ANTENNA ÁRAMKÖRHÖZ CSATOLÁSÁVAL A HULLÁMOK SZÉTSZÓRHATÓAK.</a:t>
            </a:r>
          </a:p>
          <a:p>
            <a:r>
              <a:rPr lang="hu-HU" dirty="0"/>
              <a:t>VÁKUMBAN A FREKVENCIÁTÓL</a:t>
            </a:r>
            <a:r>
              <a:rPr lang="hu-HU" baseline="0" dirty="0"/>
              <a:t> FÜGGETLENÜL MINDEN EH azonos SEBESSÉGGEL TERJED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3238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itt</a:t>
            </a:r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094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386363476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Innen kezdjük </a:t>
            </a:r>
            <a:r>
              <a:rPr lang="hu-HU" dirty="0" err="1"/>
              <a:t>jövőhéten</a:t>
            </a:r>
            <a:endParaRPr lang="hu-HU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754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10 EA vége!!!</a:t>
            </a:r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4329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3ECBF1-7F58-4ABA-8C2A-C70BDBCB9639}" type="slidenum">
              <a:rPr lang="en-US"/>
              <a:pPr/>
              <a:t>458</a:t>
            </a:fld>
            <a:endParaRPr 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Got to here.</a:t>
            </a:r>
          </a:p>
        </p:txBody>
      </p:sp>
    </p:spTree>
    <p:extLst>
      <p:ext uri="{BB962C8B-B14F-4D97-AF65-F5344CB8AC3E}">
        <p14:creationId xmlns:p14="http://schemas.microsoft.com/office/powerpoint/2010/main" val="40222677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D58A8A-913E-4F2E-9483-F1130BC05372}" type="slidenum">
              <a:rPr lang="en-US"/>
              <a:pPr/>
              <a:t>459</a:t>
            </a:fld>
            <a:endParaRPr lang="en-US"/>
          </a:p>
        </p:txBody>
      </p:sp>
      <p:sp>
        <p:nvSpPr>
          <p:cNvPr id="66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63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DE80D0-BBC6-47C2-AA3F-B32621B7119A}" type="slidenum">
              <a:rPr lang="en-US"/>
              <a:pPr/>
              <a:t>460</a:t>
            </a:fld>
            <a:endParaRPr 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53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050F4-C8C3-4856-B0AB-A976C547CAA8}" type="slidenum">
              <a:rPr lang="en-US"/>
              <a:pPr/>
              <a:t>461</a:t>
            </a:fld>
            <a:endParaRPr 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45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068C31-0294-47BB-936C-1FEB1C71E0DD}" type="slidenum">
              <a:rPr lang="en-US"/>
              <a:pPr/>
              <a:t>463</a:t>
            </a:fld>
            <a:endParaRPr lang="en-US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4260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D94663-E366-43AA-BC90-00D6B84E8C04}" type="slidenum">
              <a:rPr lang="en-US"/>
              <a:pPr/>
              <a:t>468</a:t>
            </a:fld>
            <a:endParaRPr lang="en-US"/>
          </a:p>
        </p:txBody>
      </p:sp>
      <p:sp>
        <p:nvSpPr>
          <p:cNvPr id="67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3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LÁTHATÓIG</a:t>
            </a:r>
            <a:r>
              <a:rPr lang="hu-HU" baseline="0" dirty="0"/>
              <a:t> (AMPITUDÓ,FÁZIS,FREKVENCIA MODULÁCIÓ RÉVÉN ADAT TOVÁBBÍTHATÓ)</a:t>
            </a:r>
          </a:p>
          <a:p>
            <a:r>
              <a:rPr lang="hu-HU" baseline="0" dirty="0"/>
              <a:t>TOVÁBBIAK NEM TERJEDNEK JÓL ÉPÜLETEKBEN, NEHÉZ ELŐÁLLÍTANI, MODULÁLNI, VESZÉLYESEK AZ ÉLŐVILÁGRA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3334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25028-F571-4BEC-B2E8-17C782D8A09A}" type="slidenum">
              <a:rPr lang="en-US"/>
              <a:pPr/>
              <a:t>469</a:t>
            </a:fld>
            <a:endParaRPr lang="en-US"/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87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90347-DD95-4B3D-93DE-51DD859E6659}" type="slidenum">
              <a:rPr lang="en-US"/>
              <a:pPr/>
              <a:t>470</a:t>
            </a:fld>
            <a:endParaRPr lang="en-US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958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90347-DD95-4B3D-93DE-51DD859E6659}" type="slidenum">
              <a:rPr lang="en-US"/>
              <a:pPr/>
              <a:t>476</a:t>
            </a:fld>
            <a:endParaRPr lang="en-US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578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90347-DD95-4B3D-93DE-51DD859E6659}" type="slidenum">
              <a:rPr lang="en-US"/>
              <a:pPr/>
              <a:t>479</a:t>
            </a:fld>
            <a:endParaRPr lang="en-US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352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initial TCP sequence number, i.e.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 cookie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computed as follows: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5 bits: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odulo operation"/>
              </a:rPr>
              <a:t>mod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32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 3 bits: an encoded value representing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 24 bits: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(Note: since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must be encoded using 3 bits, the server is restricted to sending up to 8 unique values for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SYN cookies are in use.)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client sends back a TCP ACK packet to the server in response to the server's SYN+ACK packet, the client MUST (according to the TCP spec) use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n+1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packet's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Acknowledgement number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initial sequence number sent by the server. The server then subtracts 1 from the acknowledgement number to reveal the SYN cookie sent to the client.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then performs the following operations.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 the value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against the current time to see if the connection has expired.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Recomputes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determine whether this is, indeed, a valid SYN cookie.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Decodes the value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the 3-bit encoding in the SYN cookie, which it then can use to reconstruct the SYN queue entry.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point forward, the connection proceeds as normal.</a:t>
            </a:r>
          </a:p>
          <a:p>
            <a:endParaRPr lang="hu-HU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049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</a:t>
            </a:r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2803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D7ECF-B719-4590-9F20-AC362BD66F5F}" type="slidenum">
              <a:rPr lang="en-US" altLang="hu-HU"/>
              <a:pPr/>
              <a:t>485</a:t>
            </a:fld>
            <a:endParaRPr lang="en-US" altLang="hu-HU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5790"/>
            <a:ext cx="5046663" cy="4183380"/>
          </a:xfrm>
        </p:spPr>
        <p:txBody>
          <a:bodyPr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0944086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50AD3D-7B84-4B50-97F3-D29E2320EE24}" type="slidenum">
              <a:rPr lang="en-US" altLang="hu-HU"/>
              <a:pPr/>
              <a:t>486</a:t>
            </a:fld>
            <a:endParaRPr lang="en-US" altLang="hu-HU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5790"/>
            <a:ext cx="5046663" cy="4183380"/>
          </a:xfrm>
        </p:spPr>
        <p:txBody>
          <a:bodyPr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7090149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BE715-0F0D-4701-9E5E-A619D84C9DA7}" type="slidenum">
              <a:rPr lang="en-US" altLang="hu-HU"/>
              <a:pPr/>
              <a:t>487</a:t>
            </a:fld>
            <a:endParaRPr lang="en-US" altLang="hu-HU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5790"/>
            <a:ext cx="5046663" cy="4183380"/>
          </a:xfrm>
        </p:spPr>
        <p:txBody>
          <a:bodyPr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21151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BCCA48-511A-4B6F-80BE-82579B08B6B1}" type="slidenum">
              <a:rPr lang="en-US" altLang="hu-HU"/>
              <a:pPr/>
              <a:t>488</a:t>
            </a:fld>
            <a:endParaRPr lang="en-US" altLang="hu-HU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5790"/>
            <a:ext cx="5046663" cy="4183380"/>
          </a:xfrm>
        </p:spPr>
        <p:txBody>
          <a:bodyPr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6667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http://kids.britannica.com/eb/art-62280</a:t>
            </a:r>
            <a:endParaRPr lang="hu-HU" dirty="0"/>
          </a:p>
          <a:p>
            <a:endParaRPr lang="hu-HU" dirty="0"/>
          </a:p>
          <a:p>
            <a:r>
              <a:rPr lang="hu-HU" dirty="0"/>
              <a:t>+EXTRA</a:t>
            </a:r>
            <a:r>
              <a:rPr lang="hu-HU" baseline="0" dirty="0"/>
              <a:t> HIGH, UV, </a:t>
            </a:r>
            <a:r>
              <a:rPr lang="hu-HU" baseline="0" dirty="0" err="1"/>
              <a:t>X-ray</a:t>
            </a:r>
            <a:endParaRPr lang="hu-HU" baseline="0" dirty="0"/>
          </a:p>
          <a:p>
            <a:r>
              <a:rPr lang="hu-HU" baseline="0" dirty="0" err="1"/>
              <a:t>MF-ig</a:t>
            </a:r>
            <a:r>
              <a:rPr lang="hu-HU" baseline="0" dirty="0"/>
              <a:t> követik a föld görbületét, áthatolnak az épületeken</a:t>
            </a:r>
          </a:p>
          <a:p>
            <a:r>
              <a:rPr lang="hu-HU" baseline="0" dirty="0"/>
              <a:t>VHF és HF talajban elnyelődik (ionoszféra)</a:t>
            </a:r>
          </a:p>
          <a:p>
            <a:r>
              <a:rPr lang="hu-HU" baseline="0" dirty="0"/>
              <a:t>8GHZ felett az eső elnyeli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0178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0630E-C6A9-444B-A16B-2B64151D1DEE}" type="slidenum">
              <a:rPr lang="en-US" smtClean="0"/>
              <a:pPr/>
              <a:t>491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1998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DCTCP is based on the existing Explicit Congestion Notification framework in TCP.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6EA2B-EFC1-4DB2-A297-B21C4C7A67B1}" type="slidenum">
              <a:rPr lang="en-US" smtClean="0"/>
              <a:pPr/>
              <a:t>496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3694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0630E-C6A9-444B-A16B-2B64151D1DEE}" type="slidenum">
              <a:rPr lang="en-US" smtClean="0"/>
              <a:pPr/>
              <a:t>497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139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very simple marking mechanism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not all the tunings other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aqms</a:t>
            </a:r>
            <a:r>
              <a:rPr lang="en-US" dirty="0">
                <a:ea typeface="ＭＳ Ｐゴシック" charset="-128"/>
                <a:cs typeface="ＭＳ Ｐゴシック" charset="-128"/>
              </a:rPr>
              <a:t> have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on the source side, the source is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tryign</a:t>
            </a:r>
            <a:r>
              <a:rPr lang="en-US" dirty="0">
                <a:ea typeface="ＭＳ Ｐゴシック" charset="-128"/>
                <a:cs typeface="ＭＳ Ｐゴシック" charset="-128"/>
              </a:rPr>
              <a:t> to estimate the fraction of packets getting marked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using the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obs</a:t>
            </a:r>
            <a:r>
              <a:rPr lang="en-US" dirty="0">
                <a:ea typeface="ＭＳ Ｐゴシック" charset="-128"/>
                <a:cs typeface="ＭＳ Ｐゴシック" charset="-128"/>
              </a:rPr>
              <a:t> that there is a stream of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ecn</a:t>
            </a:r>
            <a:r>
              <a:rPr lang="en-US" dirty="0">
                <a:ea typeface="ＭＳ Ｐゴシック" charset="-128"/>
                <a:cs typeface="ＭＳ Ｐゴシック" charset="-128"/>
              </a:rPr>
              <a:t> marks coming back – more info in the stream than in any single bit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trying to maintain smooth rate variations to operate well even when using shallow buffers, and only a few flows (no stat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mux</a:t>
            </a:r>
            <a:r>
              <a:rPr lang="en-US" dirty="0">
                <a:ea typeface="ＭＳ Ｐゴシック" charset="-128"/>
                <a:cs typeface="ＭＳ Ｐゴシック" charset="-128"/>
              </a:rPr>
              <a:t>)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F over the last RTT.  In TCP there is always a way to get the next RTT from the window size.  Comes from the self-clocking of TCP.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Only changing the decrease.  Simplest version – makes a lot of sense.  So generic could apply it to any algorithm – CTCP, CUBIC – how to cut its window leaving increase part to what it already does.   Have to be careful here.  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E4A6DD6-72AA-A648-96C7-19F688F76A4D}" type="slidenum">
              <a:rPr lang="en-US">
                <a:latin typeface="Calibri" charset="0"/>
                <a:ea typeface="Arial" charset="0"/>
                <a:cs typeface="Arial" charset="0"/>
              </a:rPr>
              <a:pPr/>
              <a:t>498</a:t>
            </a:fld>
            <a:endParaRPr lang="en-US">
              <a:latin typeface="Calibri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412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499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28656679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2012-ig tartalmaz</a:t>
            </a:r>
            <a:r>
              <a:rPr lang="hu-HU" baseline="0" dirty="0"/>
              <a:t> méréseket</a:t>
            </a:r>
          </a:p>
          <a:p>
            <a:r>
              <a:rPr lang="hu-HU" dirty="0"/>
              <a:t>Történetileg</a:t>
            </a:r>
            <a:r>
              <a:rPr lang="hu-HU" baseline="0" dirty="0"/>
              <a:t> más és más technológiák váltak népszerűvé!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500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7916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1998</a:t>
            </a:r>
            <a:r>
              <a:rPr lang="hu-HU" baseline="0" dirty="0"/>
              <a:t>-tól van az ICANN </a:t>
            </a:r>
            <a:endParaRPr lang="hu-HU" dirty="0"/>
          </a:p>
          <a:p>
            <a:r>
              <a:rPr lang="hu-HU" dirty="0"/>
              <a:t>Központi kezelésbe tartoznak</a:t>
            </a:r>
            <a:r>
              <a:rPr lang="hu-HU" baseline="0" dirty="0"/>
              <a:t> a </a:t>
            </a:r>
            <a:r>
              <a:rPr lang="hu-HU" baseline="0" dirty="0" err="1"/>
              <a:t>TLD-ek</a:t>
            </a:r>
            <a:r>
              <a:rPr lang="hu-HU" baseline="0" dirty="0"/>
              <a:t>. (</a:t>
            </a:r>
            <a:r>
              <a:rPr lang="hu-HU" i="1" baseline="0" dirty="0"/>
              <a:t>.net </a:t>
            </a:r>
            <a:r>
              <a:rPr lang="hu-HU" i="1" baseline="0" dirty="0" err="1"/>
              <a:t>infrastuktúra</a:t>
            </a:r>
            <a:r>
              <a:rPr lang="hu-HU" i="1" baseline="0" dirty="0"/>
              <a:t> technológiai üzemeltetők</a:t>
            </a:r>
            <a:r>
              <a:rPr lang="hu-HU" baseline="0" dirty="0"/>
              <a:t>)</a:t>
            </a:r>
          </a:p>
          <a:p>
            <a:endParaRPr lang="hu-HU" baseline="0" dirty="0"/>
          </a:p>
          <a:p>
            <a:r>
              <a:rPr lang="hu-HU" dirty="0"/>
              <a:t>Tuvalu egy kicsiny</a:t>
            </a:r>
            <a:r>
              <a:rPr lang="hu-HU" baseline="0" dirty="0"/>
              <a:t> sziget az </a:t>
            </a:r>
            <a:r>
              <a:rPr lang="hu-HU" baseline="0" dirty="0" err="1"/>
              <a:t>oceánon</a:t>
            </a:r>
            <a:r>
              <a:rPr lang="hu-HU" baseline="0" dirty="0"/>
              <a:t>, eladták a jogokat a </a:t>
            </a:r>
            <a:r>
              <a:rPr lang="hu-HU" baseline="0" dirty="0" err="1"/>
              <a:t>verisign-nak</a:t>
            </a:r>
            <a:r>
              <a:rPr lang="hu-HU" baseline="0" dirty="0"/>
              <a:t>. Vagy a .</a:t>
            </a:r>
            <a:r>
              <a:rPr lang="hu-HU" baseline="0" dirty="0" err="1"/>
              <a:t>fm</a:t>
            </a:r>
            <a:r>
              <a:rPr lang="hu-HU" baseline="0" dirty="0"/>
              <a:t> (</a:t>
            </a:r>
            <a:r>
              <a:rPr lang="hu-HU" baseline="0" dirty="0" err="1"/>
              <a:t>micronéziai</a:t>
            </a:r>
            <a:r>
              <a:rPr lang="hu-HU" baseline="0" dirty="0"/>
              <a:t> szövetségi államok).</a:t>
            </a:r>
          </a:p>
          <a:p>
            <a:r>
              <a:rPr lang="hu-HU" b="1" baseline="0" dirty="0"/>
              <a:t>DOMAIN HACK amikor </a:t>
            </a:r>
            <a:r>
              <a:rPr lang="hu-HU" b="1" baseline="0" dirty="0" err="1"/>
              <a:t>eljátszák</a:t>
            </a:r>
            <a:r>
              <a:rPr lang="hu-HU" b="1" baseline="0" dirty="0"/>
              <a:t> egy ország kódjával egy </a:t>
            </a:r>
            <a:r>
              <a:rPr lang="hu-HU" b="1" baseline="0" dirty="0" err="1"/>
              <a:t>konkatenációval</a:t>
            </a:r>
            <a:r>
              <a:rPr lang="hu-HU" b="1" baseline="0" dirty="0"/>
              <a:t> a nevet.</a:t>
            </a:r>
          </a:p>
          <a:p>
            <a:pPr defTabSz="924458">
              <a:defRPr/>
            </a:pPr>
            <a:endParaRPr lang="hu-HU" baseline="0" dirty="0"/>
          </a:p>
          <a:p>
            <a:pPr defTabSz="924458">
              <a:defRPr/>
            </a:pPr>
            <a:r>
              <a:rPr lang="hu-HU" baseline="0" dirty="0" err="1"/>
              <a:t>Instagram</a:t>
            </a:r>
            <a:r>
              <a:rPr lang="hu-HU" baseline="0" dirty="0"/>
              <a:t> </a:t>
            </a:r>
            <a:r>
              <a:rPr lang="hu-HU" baseline="0" dirty="0" err="1"/>
              <a:t>mobilos</a:t>
            </a:r>
            <a:r>
              <a:rPr lang="hu-HU" baseline="0" dirty="0"/>
              <a:t> fotó szolgáltatás. (am - </a:t>
            </a:r>
            <a:r>
              <a:rPr lang="hu-HU" baseline="0" dirty="0" err="1"/>
              <a:t>Armenia</a:t>
            </a:r>
            <a:r>
              <a:rPr lang="hu-HU" baseline="0" dirty="0"/>
              <a:t>)</a:t>
            </a:r>
          </a:p>
          <a:p>
            <a:r>
              <a:rPr lang="hu-HU" baseline="0" dirty="0"/>
              <a:t>2009-ben a </a:t>
            </a:r>
            <a:r>
              <a:rPr lang="hu-HU" baseline="0" dirty="0" err="1"/>
              <a:t>google</a:t>
            </a:r>
            <a:r>
              <a:rPr lang="hu-HU" baseline="0" dirty="0"/>
              <a:t> </a:t>
            </a:r>
            <a:r>
              <a:rPr lang="hu-HU" baseline="0" dirty="0" err="1"/>
              <a:t>release-elt</a:t>
            </a:r>
            <a:r>
              <a:rPr lang="hu-HU" baseline="0" dirty="0"/>
              <a:t> egy URL rövidítőt ezen a címen. (</a:t>
            </a:r>
            <a:r>
              <a:rPr lang="hu-HU" baseline="0" dirty="0" err="1"/>
              <a:t>gl</a:t>
            </a:r>
            <a:r>
              <a:rPr lang="hu-HU" baseline="0" dirty="0"/>
              <a:t> - </a:t>
            </a:r>
            <a:r>
              <a:rPr lang="hu-HU" baseline="0" dirty="0" err="1"/>
              <a:t>Greenland</a:t>
            </a:r>
            <a:r>
              <a:rPr lang="hu-HU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510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232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(REK) Lokális névszerver</a:t>
            </a:r>
            <a:r>
              <a:rPr lang="hu-HU" baseline="0" dirty="0"/>
              <a:t> rekurzívan elvégzi a névfeloldást</a:t>
            </a:r>
          </a:p>
          <a:p>
            <a:r>
              <a:rPr lang="hu-HU" baseline="0" dirty="0"/>
              <a:t>(ITE) Lokális névszerver </a:t>
            </a:r>
            <a:r>
              <a:rPr lang="hu-HU" baseline="0" dirty="0">
                <a:sym typeface="Wingdings" panose="05000000000000000000" pitchFamily="2" charset="2"/>
              </a:rPr>
              <a:t> többi névszerver </a:t>
            </a:r>
          </a:p>
          <a:p>
            <a:r>
              <a:rPr lang="hu-HU" baseline="0" dirty="0">
                <a:sym typeface="Wingdings" panose="05000000000000000000" pitchFamily="2" charset="2"/>
              </a:rPr>
              <a:t>Néhány iteratív lekérdezéssel válaszolható meg a rekurzív. </a:t>
            </a:r>
          </a:p>
          <a:p>
            <a:endParaRPr lang="hu-HU" baseline="0" dirty="0">
              <a:sym typeface="Wingdings" panose="05000000000000000000" pitchFamily="2" charset="2"/>
            </a:endParaRPr>
          </a:p>
          <a:p>
            <a:r>
              <a:rPr lang="hu-HU" baseline="0" dirty="0">
                <a:sym typeface="Wingdings" panose="05000000000000000000" pitchFamily="2" charset="2"/>
              </a:rPr>
              <a:t>(ITE JELL) gondoljunk a ROOT szerverekre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516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035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517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2262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a vége!</a:t>
            </a:r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532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58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továbbítható</a:t>
            </a:r>
            <a:r>
              <a:rPr lang="hu-HU" baseline="0" dirty="0"/>
              <a:t> információ mennyisége a sávszélességtől függ. 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ALACSONY FR. néhány bit/sec</a:t>
            </a:r>
          </a:p>
          <a:p>
            <a:pPr marL="173336" indent="-173336" defTabSz="924458">
              <a:buFont typeface="Arial" panose="020B0604020202020204" pitchFamily="34" charset="0"/>
              <a:buChar char="•"/>
              <a:defRPr/>
            </a:pPr>
            <a:r>
              <a:rPr lang="hu-HU" baseline="0" dirty="0"/>
              <a:t>MAGAS FREKVENCIA FR. több mint 40 bit/sec</a:t>
            </a:r>
          </a:p>
          <a:p>
            <a:r>
              <a:rPr lang="hu-HU" dirty="0"/>
              <a:t>FREKVENCIA UGRÁSOS</a:t>
            </a:r>
            <a:r>
              <a:rPr lang="hu-HU" baseline="0" dirty="0"/>
              <a:t> SZÓRT SPEKTRUMÚ átvitel (BLUETOOTH)</a:t>
            </a:r>
          </a:p>
          <a:p>
            <a:pPr defTabSz="924458">
              <a:defRPr/>
            </a:pPr>
            <a:r>
              <a:rPr lang="hu-HU" baseline="0" dirty="0"/>
              <a:t>KÖZVETLEN SOROZATÚ SZÓRT SPEKTRUMÚ átvitel (LAN-ok egy része)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415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Csak úgy mint az SSL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536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6605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Felülről lefele</a:t>
            </a:r>
            <a:r>
              <a:rPr lang="hu-HU" baseline="0" dirty="0"/>
              <a:t> történik a </a:t>
            </a:r>
            <a:r>
              <a:rPr lang="hu-HU" baseline="0" dirty="0" err="1"/>
              <a:t>validáció</a:t>
            </a:r>
            <a:endParaRPr lang="hu-HU" baseline="0" dirty="0"/>
          </a:p>
          <a:p>
            <a:endParaRPr lang="hu-HU" b="1" baseline="0" dirty="0"/>
          </a:p>
          <a:p>
            <a:r>
              <a:rPr lang="hu-HU" b="1" baseline="0" dirty="0"/>
              <a:t>Összefoglalás</a:t>
            </a:r>
          </a:p>
          <a:p>
            <a:r>
              <a:rPr lang="hu-HU" baseline="0" dirty="0">
                <a:sym typeface="Wingdings" panose="05000000000000000000" pitchFamily="2" charset="2"/>
              </a:rPr>
              <a:t></a:t>
            </a:r>
            <a:r>
              <a:rPr lang="hu-HU" baseline="0" dirty="0"/>
              <a:t>A DNS átverés jelentős gyakorlati probléma. (hozzáadott biztonság nélkül)</a:t>
            </a:r>
          </a:p>
          <a:p>
            <a:pPr marL="173336" indent="-173336">
              <a:buFont typeface="Wingdings" panose="05000000000000000000" pitchFamily="2" charset="2"/>
              <a:buChar char="à"/>
            </a:pPr>
            <a:r>
              <a:rPr lang="hu-HU" baseline="0" dirty="0">
                <a:sym typeface="Wingdings" panose="05000000000000000000" pitchFamily="2" charset="2"/>
              </a:rPr>
              <a:t>Megbízhatóságot ad a válaszokhoz a DNSSEC</a:t>
            </a:r>
          </a:p>
          <a:p>
            <a:pPr marL="173336" indent="-173336">
              <a:buFont typeface="Wingdings" panose="05000000000000000000" pitchFamily="2" charset="2"/>
              <a:buChar char="à"/>
            </a:pPr>
            <a:r>
              <a:rPr lang="hu-HU" baseline="0" dirty="0">
                <a:sym typeface="Wingdings" panose="05000000000000000000" pitchFamily="2" charset="2"/>
              </a:rPr>
              <a:t>A DNSSEC egyéb </a:t>
            </a:r>
            <a:r>
              <a:rPr lang="hu-HU" baseline="0" dirty="0" err="1">
                <a:sym typeface="Wingdings" panose="05000000000000000000" pitchFamily="2" charset="2"/>
              </a:rPr>
              <a:t>feature-öket</a:t>
            </a:r>
            <a:r>
              <a:rPr lang="hu-HU" baseline="0" dirty="0">
                <a:sym typeface="Wingdings" panose="05000000000000000000" pitchFamily="2" charset="2"/>
              </a:rPr>
              <a:t> is biztosít, amire most nem térünk ki.</a:t>
            </a:r>
            <a:endParaRPr lang="hu-HU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537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7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[CADILLAC] Teljesítmény</a:t>
            </a:r>
            <a:r>
              <a:rPr lang="hu-HU" baseline="0" dirty="0"/>
              <a:t> csökkenés </a:t>
            </a:r>
            <a:r>
              <a:rPr lang="hu-HU" dirty="0"/>
              <a:t>1/r^3 rádió hullám esetén</a:t>
            </a:r>
          </a:p>
          <a:p>
            <a:r>
              <a:rPr lang="hu-HU" b="1" dirty="0"/>
              <a:t>(A)</a:t>
            </a:r>
            <a:r>
              <a:rPr lang="hu-HU" dirty="0"/>
              <a:t> VLF, LF, MF       </a:t>
            </a:r>
            <a:r>
              <a:rPr lang="hu-HU" b="1" dirty="0"/>
              <a:t>(B) </a:t>
            </a:r>
            <a:r>
              <a:rPr lang="hu-HU" b="0" dirty="0"/>
              <a:t>HF</a:t>
            </a:r>
          </a:p>
          <a:p>
            <a:r>
              <a:rPr lang="hu-HU" b="0" dirty="0"/>
              <a:t>--------------------------</a:t>
            </a:r>
          </a:p>
          <a:p>
            <a:r>
              <a:rPr lang="hu-HU" b="0" dirty="0"/>
              <a:t>ISMÉTLŐK</a:t>
            </a:r>
            <a:r>
              <a:rPr lang="hu-HU" b="0" baseline="0" dirty="0"/>
              <a:t> KELLENEK AZ EGYENES VONALÚ TERJEDÉS MIATT</a:t>
            </a:r>
          </a:p>
          <a:p>
            <a:r>
              <a:rPr lang="hu-HU" b="0" baseline="0" dirty="0"/>
              <a:t>ÉPÜLET FALAK GONDOT OKOZNAK </a:t>
            </a:r>
          </a:p>
          <a:p>
            <a:r>
              <a:rPr lang="hu-HU" b="1" dirty="0"/>
              <a:t>Több utas gyengülés (</a:t>
            </a:r>
            <a:r>
              <a:rPr lang="hu-HU" b="0" dirty="0"/>
              <a:t>időjárás, frekvencia</a:t>
            </a:r>
            <a:r>
              <a:rPr lang="hu-HU" b="1" dirty="0"/>
              <a:t>) </a:t>
            </a:r>
            <a:r>
              <a:rPr lang="hu-HU" b="0" i="1" dirty="0"/>
              <a:t>ált. 10% backup</a:t>
            </a:r>
          </a:p>
          <a:p>
            <a:r>
              <a:rPr lang="hu-HU" b="0" dirty="0"/>
              <a:t>4GHZ-&gt;víz</a:t>
            </a:r>
            <a:r>
              <a:rPr lang="hu-HU" b="0" baseline="0" dirty="0"/>
              <a:t> elnyel</a:t>
            </a:r>
            <a:endParaRPr lang="hu-HU" b="0" dirty="0"/>
          </a:p>
          <a:p>
            <a:r>
              <a:rPr lang="hu-HU" dirty="0"/>
              <a:t>-------------------------</a:t>
            </a:r>
          </a:p>
          <a:p>
            <a:r>
              <a:rPr lang="hu-HU" dirty="0"/>
              <a:t>-------------------------</a:t>
            </a:r>
          </a:p>
          <a:p>
            <a:r>
              <a:rPr lang="hu-HU" dirty="0"/>
              <a:t>KONFERENCIA</a:t>
            </a:r>
            <a:r>
              <a:rPr lang="hu-HU" baseline="0" dirty="0"/>
              <a:t> PÉLDA (eső baj, napsütés se mindig jó)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01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HATALMAS</a:t>
            </a:r>
            <a:r>
              <a:rPr lang="hu-HU" baseline="0" dirty="0"/>
              <a:t> MIKROHULLÁMÚ ISMÉTLŐ AZ ŰRBEN</a:t>
            </a:r>
            <a:endParaRPr lang="hu-HU" dirty="0"/>
          </a:p>
          <a:p>
            <a:endParaRPr lang="hu-HU" dirty="0"/>
          </a:p>
          <a:p>
            <a:r>
              <a:rPr lang="hu-HU" dirty="0"/>
              <a:t>18000 GPS</a:t>
            </a:r>
          </a:p>
          <a:p>
            <a:endParaRPr lang="hu-HU" dirty="0"/>
          </a:p>
          <a:p>
            <a:r>
              <a:rPr lang="hu-HU" dirty="0"/>
              <a:t>LEO</a:t>
            </a:r>
            <a:r>
              <a:rPr lang="hu-HU" baseline="0" dirty="0"/>
              <a:t> (</a:t>
            </a:r>
            <a:r>
              <a:rPr lang="hu-HU" baseline="0" dirty="0" err="1"/>
              <a:t>Irridium</a:t>
            </a:r>
            <a:r>
              <a:rPr lang="hu-HU" baseline="0" dirty="0"/>
              <a:t>, </a:t>
            </a:r>
            <a:r>
              <a:rPr lang="hu-HU" baseline="0" dirty="0" err="1"/>
              <a:t>GlobalStar</a:t>
            </a:r>
            <a:r>
              <a:rPr lang="hu-HU" baseline="0" dirty="0"/>
              <a:t>, </a:t>
            </a:r>
            <a:r>
              <a:rPr lang="hu-HU" baseline="0" dirty="0" err="1"/>
              <a:t>Teledesic</a:t>
            </a:r>
            <a:r>
              <a:rPr lang="hu-HU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96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HATALMAS</a:t>
            </a:r>
            <a:r>
              <a:rPr lang="hu-HU" baseline="0" dirty="0"/>
              <a:t> MIKROHULLÁMÚ ISMÉTLŐ AZ ŰRBEN</a:t>
            </a:r>
            <a:endParaRPr lang="hu-HU" dirty="0"/>
          </a:p>
          <a:p>
            <a:endParaRPr lang="hu-HU" dirty="0"/>
          </a:p>
          <a:p>
            <a:r>
              <a:rPr lang="hu-HU" dirty="0"/>
              <a:t>18000 km GPS</a:t>
            </a:r>
          </a:p>
          <a:p>
            <a:r>
              <a:rPr lang="hu-HU" dirty="0"/>
              <a:t>LEO</a:t>
            </a:r>
            <a:r>
              <a:rPr lang="hu-HU" baseline="0" dirty="0"/>
              <a:t> (</a:t>
            </a:r>
            <a:r>
              <a:rPr lang="hu-HU" baseline="0" dirty="0" err="1"/>
              <a:t>Irridium</a:t>
            </a:r>
            <a:r>
              <a:rPr lang="hu-HU" baseline="0" dirty="0"/>
              <a:t>, </a:t>
            </a:r>
            <a:r>
              <a:rPr lang="hu-HU" baseline="0" dirty="0" err="1"/>
              <a:t>GlobalStar</a:t>
            </a:r>
            <a:r>
              <a:rPr lang="hu-HU" baseline="0" dirty="0"/>
              <a:t>, </a:t>
            </a:r>
            <a:r>
              <a:rPr lang="hu-HU" baseline="0" dirty="0" err="1"/>
              <a:t>Teledesic</a:t>
            </a:r>
            <a:r>
              <a:rPr lang="hu-HU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3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5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63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1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1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02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csatorna kapacitás</a:t>
            </a:r>
            <a:r>
              <a:rPr lang="hu-HU" baseline="0" dirty="0"/>
              <a:t> </a:t>
            </a:r>
            <a:r>
              <a:rPr lang="hu-HU" dirty="0"/>
              <a:t>80%-a érhető el, mivel 5 bitbe kódolunk 4 bitnyi információt!</a:t>
            </a:r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65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csatorna kapacitás</a:t>
            </a:r>
            <a:r>
              <a:rPr lang="hu-HU" baseline="0" dirty="0"/>
              <a:t> </a:t>
            </a:r>
            <a:r>
              <a:rPr lang="hu-HU" dirty="0"/>
              <a:t>80%-a érhető el, mivel 5 bitbe kódolunk 4 bitnyi információt!</a:t>
            </a:r>
          </a:p>
          <a:p>
            <a:endParaRPr lang="hu-HU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72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hu-HU" dirty="0"/>
              <a:t>Több szignált kombinál össze lézersugarakkal különféle infravörös hullámhosszokon az optikai kábelen történő átvitelhez, </a:t>
            </a:r>
          </a:p>
          <a:p>
            <a:pPr defTabSz="924458">
              <a:defRPr/>
            </a:pPr>
            <a:r>
              <a:rPr lang="hu-HU" dirty="0"/>
              <a:t>míg a fogadó oldalon különféle filterek használ a </a:t>
            </a:r>
          </a:p>
          <a:p>
            <a:pPr defTabSz="924458">
              <a:defRPr/>
            </a:pPr>
            <a:r>
              <a:rPr lang="hu-HU" dirty="0"/>
              <a:t>hullámhosszok elkülönítésére.</a:t>
            </a:r>
          </a:p>
          <a:p>
            <a:pPr defTabSz="924458">
              <a:defRPr/>
            </a:pPr>
            <a:r>
              <a:rPr lang="hu-HU" dirty="0"/>
              <a:t>MINDEN EGYES LÉZER önálló</a:t>
            </a:r>
            <a:r>
              <a:rPr lang="hu-HU" baseline="0" dirty="0"/>
              <a:t> szignál halmazt alkalmaz</a:t>
            </a:r>
            <a:endParaRPr lang="hu-HU" dirty="0"/>
          </a:p>
          <a:p>
            <a:endParaRPr lang="hu-HU" dirty="0"/>
          </a:p>
          <a:p>
            <a:r>
              <a:rPr lang="hu-HU" dirty="0"/>
              <a:t>Jeladó (TR)</a:t>
            </a:r>
          </a:p>
          <a:p>
            <a:r>
              <a:rPr lang="hu-HU" dirty="0"/>
              <a:t>Klasszikus</a:t>
            </a:r>
            <a:r>
              <a:rPr lang="hu-HU" baseline="0" dirty="0"/>
              <a:t> változatban 2 hullámhossz volt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8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1438281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hu-HU" dirty="0"/>
              <a:t>Több szignált kombinál össze lézersugarakkal különféle infravörös hullámhosszokon az optikai kábelen történő átvitelhez, </a:t>
            </a:r>
          </a:p>
          <a:p>
            <a:pPr defTabSz="924458">
              <a:defRPr/>
            </a:pPr>
            <a:r>
              <a:rPr lang="hu-HU" dirty="0"/>
              <a:t>míg a fogadó oldalon különféle filterek használ a </a:t>
            </a:r>
          </a:p>
          <a:p>
            <a:pPr defTabSz="924458">
              <a:defRPr/>
            </a:pPr>
            <a:r>
              <a:rPr lang="hu-HU" dirty="0"/>
              <a:t>hullámhosszok elkülönítésére.</a:t>
            </a:r>
          </a:p>
          <a:p>
            <a:pPr defTabSz="924458">
              <a:defRPr/>
            </a:pPr>
            <a:r>
              <a:rPr lang="hu-HU" dirty="0"/>
              <a:t>MINDEN EGYES LÉZER önálló</a:t>
            </a:r>
            <a:r>
              <a:rPr lang="hu-HU" baseline="0" dirty="0"/>
              <a:t> szignál halmazt alkalmaz</a:t>
            </a:r>
            <a:endParaRPr lang="hu-HU" dirty="0"/>
          </a:p>
          <a:p>
            <a:endParaRPr lang="hu-HU" dirty="0"/>
          </a:p>
          <a:p>
            <a:r>
              <a:rPr lang="hu-HU" dirty="0"/>
              <a:t>Jeladó (TR)</a:t>
            </a:r>
          </a:p>
          <a:p>
            <a:r>
              <a:rPr lang="hu-HU" dirty="0"/>
              <a:t>Klasszikus</a:t>
            </a:r>
            <a:r>
              <a:rPr lang="hu-HU" baseline="0" dirty="0"/>
              <a:t> változatban 2 hullámhossz volt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8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FHSS gyors/lassú váltás</a:t>
            </a:r>
            <a:r>
              <a:rPr lang="hu-HU" baseline="0" dirty="0"/>
              <a:t> </a:t>
            </a:r>
            <a:r>
              <a:rPr lang="hu-HU" baseline="0"/>
              <a:t>átviteli bitenként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51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nyugtázás</a:t>
            </a:r>
            <a:r>
              <a:rPr lang="hu-HU" baseline="0" dirty="0"/>
              <a:t> nem elvárás ebben a rétegben, pusztán </a:t>
            </a:r>
            <a:r>
              <a:rPr lang="hu-HU" baseline="0" dirty="0" err="1"/>
              <a:t>optimalizációs</a:t>
            </a:r>
            <a:r>
              <a:rPr lang="hu-HU" baseline="0" dirty="0"/>
              <a:t> célokat szolgál.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2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HDLC used in </a:t>
            </a:r>
            <a:r>
              <a:rPr lang="en-US" dirty="0" err="1"/>
              <a:t>SoNET</a:t>
            </a:r>
            <a:r>
              <a:rPr lang="en-US" dirty="0"/>
              <a:t> phone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27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i="1" dirty="0"/>
              <a:t>m</a:t>
            </a:r>
            <a:r>
              <a:rPr lang="hu-HU" dirty="0"/>
              <a:t> a</a:t>
            </a:r>
            <a:r>
              <a:rPr lang="hu-HU" baseline="0" dirty="0"/>
              <a:t> védelmi zóna hossza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JEDEC memória szabvány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73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Egyenlőség</a:t>
            </a:r>
            <a:r>
              <a:rPr lang="hu-HU" baseline="0" dirty="0"/>
              <a:t> tulajdonság, szimmetrikus, háromszög egyenlőtlenség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4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hu-HU" dirty="0" err="1"/>
              <a:t>Even</a:t>
            </a:r>
            <a:r>
              <a:rPr lang="hu-HU" dirty="0"/>
              <a:t> </a:t>
            </a:r>
            <a:r>
              <a:rPr lang="hu-HU" dirty="0" err="1"/>
              <a:t>parity</a:t>
            </a:r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64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167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2551213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14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20810" indent="-277235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08939" indent="-221788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552514" indent="-221788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1996089" indent="-221788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439665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883240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326816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770391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CE71E77-D81E-4A35-BD94-AEE6C74E54ED}" type="slidenum">
              <a:rPr lang="en-US" altLang="zh-CN" sz="1300">
                <a:latin typeface="Arial" charset="0"/>
              </a:rPr>
              <a:pPr/>
              <a:t>179</a:t>
            </a:fld>
            <a:endParaRPr lang="en-US" altLang="zh-CN" sz="1300">
              <a:latin typeface="Arial" charset="0"/>
            </a:endParaRPr>
          </a:p>
        </p:txBody>
      </p:sp>
      <p:sp>
        <p:nvSpPr>
          <p:cNvPr id="73731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2527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20810" indent="-277235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08939" indent="-221788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552514" indent="-221788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1996089" indent="-221788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439665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883240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326816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770391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2F0F67-4444-4851-B234-B727023E1E3A}" type="slidenum">
              <a:rPr lang="en-US" altLang="zh-CN" sz="1300">
                <a:latin typeface="Arial" charset="0"/>
              </a:rPr>
              <a:pPr/>
              <a:t>182</a:t>
            </a:fld>
            <a:endParaRPr lang="en-US" altLang="zh-CN" sz="1300">
              <a:latin typeface="Arial" charset="0"/>
            </a:endParaRPr>
          </a:p>
        </p:txBody>
      </p:sp>
      <p:sp>
        <p:nvSpPr>
          <p:cNvPr id="87043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4692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20810" indent="-277235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08939" indent="-221788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552514" indent="-221788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1996089" indent="-221788" defTabSz="948759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439665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883240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326816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770391" indent="-221788" defTabSz="94875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E5630FD-21EA-41C4-9D43-791AB886A7E3}" type="slidenum">
              <a:rPr lang="en-US" altLang="zh-CN" sz="1300">
                <a:latin typeface="Arial" charset="0"/>
              </a:rPr>
              <a:pPr/>
              <a:t>184</a:t>
            </a:fld>
            <a:endParaRPr lang="en-US" altLang="zh-CN" sz="1300">
              <a:latin typeface="Arial" charset="0"/>
            </a:endParaRPr>
          </a:p>
        </p:txBody>
      </p:sp>
      <p:sp>
        <p:nvSpPr>
          <p:cNvPr id="76803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66624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Advanced Data Communication Control Procedure</a:t>
            </a:r>
          </a:p>
          <a:p>
            <a:r>
              <a:rPr lang="hu-HU" sz="1600" dirty="0" err="1"/>
              <a:t>High-level</a:t>
            </a:r>
            <a:r>
              <a:rPr lang="hu-HU" sz="1600" dirty="0"/>
              <a:t> Data Link </a:t>
            </a:r>
            <a:r>
              <a:rPr lang="hu-HU" sz="1600" dirty="0" err="1"/>
              <a:t>Control</a:t>
            </a:r>
            <a:endParaRPr lang="hu-HU" sz="1600" dirty="0"/>
          </a:p>
          <a:p>
            <a:r>
              <a:rPr lang="en-US" sz="1600" dirty="0"/>
              <a:t>Link Access Procedure</a:t>
            </a:r>
            <a:endParaRPr lang="hu-HU" sz="1600" dirty="0"/>
          </a:p>
          <a:p>
            <a:pPr marL="173336" indent="-173336">
              <a:buFontTx/>
              <a:buChar char="-"/>
            </a:pPr>
            <a:r>
              <a:rPr lang="hu-HU" sz="1600" dirty="0"/>
              <a:t>Bitbeszúrás a kódfüggetlenség miatt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190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Minimális keret 32</a:t>
            </a:r>
            <a:r>
              <a:rPr lang="hu-HU" baseline="0" dirty="0"/>
              <a:t> bit hosszú (+keretek hossza)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95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Vezérlési</a:t>
            </a:r>
            <a:r>
              <a:rPr lang="hu-HU" baseline="0" dirty="0"/>
              <a:t> mező felépítésében térnek el.</a:t>
            </a:r>
          </a:p>
          <a:p>
            <a:r>
              <a:rPr lang="hu-HU" baseline="0" dirty="0"/>
              <a:t>Legfeljebb 7 nyugtázatlan keret lehet kinn egyszerre.</a:t>
            </a:r>
            <a:endParaRPr lang="hu-HU" dirty="0"/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Következő:</a:t>
            </a:r>
            <a:r>
              <a:rPr lang="hu-HU" baseline="0" dirty="0"/>
              <a:t> a ráültetett nyugta (első nem vett keret)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 err="1"/>
              <a:t>Poll</a:t>
            </a:r>
            <a:r>
              <a:rPr lang="hu-HU" baseline="0" dirty="0"/>
              <a:t>/</a:t>
            </a:r>
            <a:r>
              <a:rPr lang="hu-HU" baseline="0" dirty="0" err="1"/>
              <a:t>Final</a:t>
            </a:r>
            <a:r>
              <a:rPr lang="hu-HU" baseline="0" dirty="0"/>
              <a:t> – terminál egy csoportot kérdez le, az utolsóban egyes csak ez a bit. (Néha felügyelő keret AZONNALI kikényszerítésére is használják.)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0. típus = nincs </a:t>
            </a:r>
            <a:r>
              <a:rPr lang="hu-HU" baseline="0" dirty="0" err="1"/>
              <a:t>visszirányú</a:t>
            </a:r>
            <a:r>
              <a:rPr lang="hu-HU" baseline="0" dirty="0"/>
              <a:t> forgalom, következő várt keretet jelzi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1. típus = NAK, ilyenkor a következő a hibás keretsorszámot jelöli (</a:t>
            </a:r>
            <a:r>
              <a:rPr lang="hu-HU" b="1" baseline="0" dirty="0" err="1"/>
              <a:t>Go-Back-N</a:t>
            </a:r>
            <a:r>
              <a:rPr lang="hu-HU" baseline="0" dirty="0"/>
              <a:t>)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2. típus = Minden keret nyugtázása a következőig (KÖVETKEZŐT NEM), [átmeneti problémák jelzése]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3. típus = Megadott keret újraküldésére szólít fel. [SDLC, LAPB nem </a:t>
            </a:r>
            <a:r>
              <a:rPr lang="hu-HU" baseline="0" dirty="0" err="1"/>
              <a:t>támgatja</a:t>
            </a:r>
            <a:r>
              <a:rPr lang="hu-HU" baseline="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2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1957</a:t>
            </a:r>
            <a:r>
              <a:rPr lang="hu-HU" baseline="0" dirty="0"/>
              <a:t> előtt egy számítógép egyszerre egy feladatot tudott elvégezni. (BATCH feldolgozás) 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A méretnövekedés miatt speciális hűtőszobákba kellett őket tárolni. Ezért a fejlesztők nem dolgozhattak direkten a számítógépen. </a:t>
            </a:r>
            <a:endParaRPr lang="hu-HU" dirty="0"/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Idő-osztásos hozzáférés témájának megjelenése.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(</a:t>
            </a:r>
            <a:r>
              <a:rPr lang="hu-HU" dirty="0" err="1"/>
              <a:t>SZPUTNYiK</a:t>
            </a:r>
            <a:r>
              <a:rPr lang="hu-HU" dirty="0"/>
              <a:t> 1) </a:t>
            </a:r>
            <a:r>
              <a:rPr lang="en-US" dirty="0" err="1"/>
              <a:t>Alacsony</a:t>
            </a:r>
            <a:r>
              <a:rPr lang="en-US" dirty="0"/>
              <a:t> </a:t>
            </a:r>
            <a:r>
              <a:rPr lang="en-US" dirty="0" err="1"/>
              <a:t>pályája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</a:t>
            </a:r>
            <a:r>
              <a:rPr lang="en-US" dirty="0" err="1"/>
              <a:t>három</a:t>
            </a:r>
            <a:r>
              <a:rPr lang="en-US" dirty="0"/>
              <a:t> </a:t>
            </a:r>
            <a:r>
              <a:rPr lang="en-US" dirty="0" err="1"/>
              <a:t>hónap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megsemmisült</a:t>
            </a:r>
            <a:r>
              <a:rPr lang="en-US" dirty="0"/>
              <a:t> a </a:t>
            </a:r>
            <a:r>
              <a:rPr lang="en-US" dirty="0" err="1"/>
              <a:t>légkörben</a:t>
            </a:r>
            <a:r>
              <a:rPr lang="en-US" dirty="0"/>
              <a:t>.</a:t>
            </a:r>
            <a:endParaRPr lang="hu-HU" dirty="0"/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A tudás eddig csak emberek által volt terjesztve.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Három másik irány is volt. (katonai(USA), üzleti(</a:t>
            </a:r>
            <a:r>
              <a:rPr lang="hu-HU" dirty="0" err="1"/>
              <a:t>anglia</a:t>
            </a:r>
            <a:r>
              <a:rPr lang="hu-HU" dirty="0"/>
              <a:t>), tudományos(francia) ) Ezek az alapjai a modern internetnek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/ARPA/ MAINFRAME(futtatott)</a:t>
            </a:r>
            <a:r>
              <a:rPr lang="hu-HU" baseline="0" dirty="0"/>
              <a:t>, IMP(</a:t>
            </a:r>
            <a:r>
              <a:rPr lang="hu-HU" baseline="0" dirty="0" err="1"/>
              <a:t>komunikált</a:t>
            </a:r>
            <a:r>
              <a:rPr lang="hu-HU" baseline="0" dirty="0"/>
              <a:t>) -&gt; </a:t>
            </a:r>
            <a:r>
              <a:rPr lang="hu-HU" baseline="0" dirty="0" err="1"/>
              <a:t>IMP</a:t>
            </a:r>
            <a:r>
              <a:rPr lang="hu-HU" baseline="0" dirty="0"/>
              <a:t> </a:t>
            </a:r>
            <a:r>
              <a:rPr lang="hu-HU" baseline="0" dirty="0" err="1"/>
              <a:t>subnet</a:t>
            </a:r>
            <a:r>
              <a:rPr lang="hu-HU" baseline="0" dirty="0"/>
              <a:t> (NCP protokoll=&gt;TCP (verifikáció))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/NPL/ ütközés elkerülésre darabolás csomagokra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(1962) Félelem az atomháborútól, központosított számítógépek. =&gt; decentralizálás </a:t>
            </a:r>
          </a:p>
          <a:p>
            <a:pPr marL="635565" lvl="1" indent="-173336">
              <a:buFont typeface="Arial" panose="020B0604020202020204" pitchFamily="34" charset="0"/>
              <a:buChar char="•"/>
            </a:pPr>
            <a:r>
              <a:rPr lang="hu-HU" baseline="0" dirty="0"/>
              <a:t>Rádió helyett direkt kapcsolás.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CYCADES </a:t>
            </a:r>
            <a:r>
              <a:rPr lang="hu-HU" baseline="0" dirty="0" err="1"/>
              <a:t>inter-net</a:t>
            </a:r>
            <a:r>
              <a:rPr lang="hu-HU" baseline="0" dirty="0"/>
              <a:t> </a:t>
            </a:r>
            <a:r>
              <a:rPr lang="hu-HU" baseline="0" dirty="0" err="1"/>
              <a:t>koncept</a:t>
            </a:r>
            <a:r>
              <a:rPr lang="hu-HU" baseline="0" dirty="0"/>
              <a:t> (protokoll, hardverbe építve) [END-TO-END struktúra]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Telefon szolgáltatók x.25 &lt;=&gt; DARPA </a:t>
            </a:r>
            <a:r>
              <a:rPr lang="hu-HU" baseline="0" dirty="0" err="1"/>
              <a:t>gateway-ek</a:t>
            </a:r>
            <a:r>
              <a:rPr lang="hu-HU" baseline="0" dirty="0"/>
              <a:t> (OSI referencia modell), TCP/IP az összemosáshoz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1990-ben az ARPANET </a:t>
            </a:r>
            <a:r>
              <a:rPr lang="hu-HU" baseline="0" dirty="0" err="1"/>
              <a:t>megszünt</a:t>
            </a:r>
            <a:endParaRPr lang="hu-H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2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mind a 32</a:t>
            </a:r>
            <a:r>
              <a:rPr lang="hu-HU" baseline="0" dirty="0"/>
              <a:t> van használatban, a legelterjedtebbek az alábbiak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Lecsatlakozási szándék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Visszacsatlakozás bejelentése (</a:t>
            </a:r>
            <a:r>
              <a:rPr lang="hu-HU" baseline="0" dirty="0" err="1"/>
              <a:t>master</a:t>
            </a:r>
            <a:r>
              <a:rPr lang="hu-HU" baseline="0" dirty="0"/>
              <a:t>/</a:t>
            </a:r>
            <a:r>
              <a:rPr lang="hu-HU" baseline="0" dirty="0" err="1"/>
              <a:t>slave</a:t>
            </a:r>
            <a:r>
              <a:rPr lang="hu-HU" baseline="0" dirty="0"/>
              <a:t> kapcsolat) buta terminál-okosgép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Visszacsatlakozás bejelentése egyenrangú felekként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72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cím</a:t>
            </a:r>
            <a:r>
              <a:rPr lang="hu-HU" baseline="0" dirty="0"/>
              <a:t> csupa egyes, hogy mindenkinek venni kell az üzenetet.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dirty="0"/>
              <a:t>Vezérlő</a:t>
            </a:r>
            <a:r>
              <a:rPr lang="hu-HU" baseline="0" dirty="0"/>
              <a:t> alapértelmezett értéke = számozatlan keret 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Alapértelmezetten a 3P nem használ nyugtát, se sorszámot. WIFI környezetben számozott móddal ez feloldható (Részletek az RFC 1663-ban.)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LCP a cím és vezérlő elhagyására is ad lehetőséget…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Protokoll az adatmezőben lévő protokollra utal. Alapértelmezett hossza 2.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Adathossz alapértelmezésben </a:t>
            </a:r>
            <a:r>
              <a:rPr lang="hu-HU" baseline="0" dirty="0" err="1"/>
              <a:t>max</a:t>
            </a:r>
            <a:r>
              <a:rPr lang="hu-HU" baseline="0" dirty="0"/>
              <a:t>. 1500 bájt, de </a:t>
            </a:r>
            <a:r>
              <a:rPr lang="hu-HU" baseline="0" dirty="0" err="1"/>
              <a:t>LPC-vel</a:t>
            </a:r>
            <a:r>
              <a:rPr lang="hu-HU" baseline="0" dirty="0"/>
              <a:t> átállítható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83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205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15696212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897D1F-BFCE-4E61-94D9-252D8173D26B}" type="slidenum">
              <a:rPr lang="en-US"/>
              <a:pPr/>
              <a:t>216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695325"/>
            <a:ext cx="4648200" cy="348615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182" y="4415791"/>
            <a:ext cx="5505450" cy="41849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187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8CB8C2-F4FA-48DE-BD91-4E93A6F5D5CE}" type="slidenum">
              <a:rPr lang="en-US"/>
              <a:pPr/>
              <a:t>217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5325"/>
            <a:ext cx="4649788" cy="3486150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182" y="4415791"/>
            <a:ext cx="5505450" cy="41849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50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981D2-0803-4811-B8C6-10EAEFB962DF}" type="slidenum">
              <a:rPr lang="en-US"/>
              <a:pPr/>
              <a:t>218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44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99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0218A4-3D9E-414D-B64C-EEE27FDA5070}" type="slidenum">
              <a:rPr lang="en-US"/>
              <a:pPr/>
              <a:t>221</a:t>
            </a:fld>
            <a:endParaRPr 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899694" y="8831581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7" tIns="46029" rIns="92057" bIns="46029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8831581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3950" y="703263"/>
            <a:ext cx="4632325" cy="3473450"/>
          </a:xfrm>
          <a:ln w="12700" cap="flat"/>
        </p:spPr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6" y="4415790"/>
            <a:ext cx="5046663" cy="4183380"/>
          </a:xfrm>
          <a:ln/>
        </p:spPr>
        <p:txBody>
          <a:bodyPr lIns="92057" tIns="46029" rIns="92057" bIns="4602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9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EB7CB-F6F8-4E70-9613-31986A63477F}" type="slidenum">
              <a:rPr lang="en-US"/>
              <a:pPr/>
              <a:t>223</a:t>
            </a:fld>
            <a:endParaRPr 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899694" y="8831581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7" tIns="46029" rIns="92057" bIns="46029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8831581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3950" y="703263"/>
            <a:ext cx="4632325" cy="3473450"/>
          </a:xfrm>
          <a:ln w="12700" cap="flat"/>
        </p:spPr>
      </p:sp>
      <p:sp>
        <p:nvSpPr>
          <p:cNvPr id="286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6" y="4415790"/>
            <a:ext cx="5046663" cy="4183380"/>
          </a:xfrm>
          <a:ln/>
        </p:spPr>
        <p:txBody>
          <a:bodyPr lIns="92057" tIns="46029" rIns="92057" bIns="4602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47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C4EFD6-5895-483A-987E-C349D583511D}" type="slidenum">
              <a:rPr lang="en-US"/>
              <a:pPr/>
              <a:t>225</a:t>
            </a:fld>
            <a:endParaRPr lang="en-US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899694" y="8831581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7" tIns="46029" rIns="92057" bIns="46029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8831581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3950" y="703263"/>
            <a:ext cx="4632325" cy="3473450"/>
          </a:xfrm>
          <a:ln w="12700" cap="flat"/>
        </p:spPr>
      </p:sp>
      <p:sp>
        <p:nvSpPr>
          <p:cNvPr id="358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6" y="4415790"/>
            <a:ext cx="5046663" cy="4183380"/>
          </a:xfrm>
          <a:ln/>
        </p:spPr>
        <p:txBody>
          <a:bodyPr lIns="92057" tIns="46029" rIns="92057" bIns="4602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06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246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F8F0B-D10E-4FC6-A7D8-3847985CCB35}" type="slidenum">
              <a:rPr lang="en-US"/>
              <a:pPr/>
              <a:t>233</a:t>
            </a:fld>
            <a:endParaRPr 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899694" y="8831581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7" tIns="46029" rIns="92057" bIns="46029" anchor="b"/>
          <a:lstStyle/>
          <a:p>
            <a:pPr algn="r" eaLnBrk="0" hangingPunct="0"/>
            <a:r>
              <a:rPr lang="en-US" sz="1200">
                <a:latin typeface="Times New Roman" pitchFamily="18" charset="0"/>
              </a:rPr>
              <a:t>2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8831581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3950" y="703263"/>
            <a:ext cx="4632325" cy="3473450"/>
          </a:xfrm>
          <a:ln w="12700" cap="flat"/>
        </p:spPr>
      </p:sp>
      <p:sp>
        <p:nvSpPr>
          <p:cNvPr id="4403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6" y="4415790"/>
            <a:ext cx="5046663" cy="4183380"/>
          </a:xfrm>
          <a:ln/>
        </p:spPr>
        <p:txBody>
          <a:bodyPr lIns="92057" tIns="46029" rIns="92057" bIns="4602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96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19289776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Flooding packets</a:t>
            </a:r>
            <a:r>
              <a:rPr lang="en-US" baseline="0" dirty="0"/>
              <a:t> until routes figured out</a:t>
            </a:r>
          </a:p>
          <a:p>
            <a:r>
              <a:rPr lang="en-US" baseline="0" dirty="0"/>
              <a:t>No load balancing</a:t>
            </a:r>
          </a:p>
          <a:p>
            <a:r>
              <a:rPr lang="en-US" baseline="0" dirty="0"/>
              <a:t>Addressing!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952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370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Routing</a:t>
            </a:r>
            <a:r>
              <a:rPr lang="hu-HU" dirty="0"/>
              <a:t> </a:t>
            </a:r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Protocol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35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direkt szomszédokhoz</a:t>
            </a:r>
            <a:r>
              <a:rPr lang="hu-HU" baseline="0" dirty="0"/>
              <a:t> ismeri a késleltetést.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219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ALHÁLÓZATBAN</a:t>
            </a:r>
            <a:r>
              <a:rPr lang="hu-HU" baseline="0" dirty="0"/>
              <a:t> LÉVŐ ÖSSZES ROUTER SZERINT INDEXELVE</a:t>
            </a:r>
          </a:p>
          <a:p>
            <a:r>
              <a:rPr lang="hu-HU" baseline="0" dirty="0"/>
              <a:t>A megelőző saját táblázatot nem használja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27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circles to rectangles, don’t block the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284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3007437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Konvergál a helyes</a:t>
            </a:r>
            <a:r>
              <a:rPr lang="hu-HU" baseline="0" dirty="0"/>
              <a:t> válaszhoz, de lassan teszi.</a:t>
            </a:r>
          </a:p>
          <a:p>
            <a:r>
              <a:rPr lang="hu-HU" baseline="0" dirty="0"/>
              <a:t>Késleltetés mértékegysége legyen az ugrások száma.</a:t>
            </a:r>
          </a:p>
          <a:p>
            <a:r>
              <a:rPr lang="hu-HU" baseline="0" dirty="0"/>
              <a:t>Jó hír terjedése A megjavul (A addig végtelen súllyal szerepel.) leghosszabb útnyi csere kell.</a:t>
            </a:r>
          </a:p>
          <a:p>
            <a:r>
              <a:rPr lang="hu-HU" baseline="0" dirty="0"/>
              <a:t>Végtelen választása … (</a:t>
            </a:r>
            <a:r>
              <a:rPr lang="hu-HU" baseline="0" dirty="0" err="1"/>
              <a:t>hop</a:t>
            </a:r>
            <a:r>
              <a:rPr lang="hu-HU" baseline="0" dirty="0"/>
              <a:t>/késleltetés)</a:t>
            </a:r>
          </a:p>
          <a:p>
            <a:r>
              <a:rPr lang="hu-HU" baseline="0" dirty="0"/>
              <a:t>ROBOSZTUSSÁG??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45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hu-HU" dirty="0"/>
              <a:t>Osztott láthatár</a:t>
            </a:r>
            <a:r>
              <a:rPr lang="hu-HU" baseline="0" dirty="0"/>
              <a:t> tiltott visszaúttal</a:t>
            </a:r>
            <a:endParaRPr lang="hu-HU" dirty="0"/>
          </a:p>
          <a:p>
            <a:pPr defTabSz="924458">
              <a:defRPr/>
            </a:pPr>
            <a:r>
              <a:rPr lang="hu-HU" dirty="0"/>
              <a:t>A </a:t>
            </a:r>
            <a:r>
              <a:rPr lang="hu-HU" dirty="0" err="1"/>
              <a:t>path</a:t>
            </a:r>
            <a:r>
              <a:rPr lang="hu-HU" dirty="0"/>
              <a:t> vektor a megoldás. (BGP) ELDÖNTENI,</a:t>
            </a:r>
            <a:r>
              <a:rPr lang="hu-HU" baseline="0" dirty="0"/>
              <a:t> hogy rajta van-e </a:t>
            </a:r>
            <a:r>
              <a:rPr lang="hu-HU" baseline="0"/>
              <a:t>az úton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4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13732268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290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21279535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Routing</a:t>
            </a:r>
            <a:r>
              <a:rPr lang="hu-HU" dirty="0"/>
              <a:t> </a:t>
            </a:r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Protocol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325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direkt szomszédokhoz</a:t>
            </a:r>
            <a:r>
              <a:rPr lang="hu-HU" baseline="0" dirty="0"/>
              <a:t> ismeri a késleltetést.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029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ALHÁLÓZATBAN</a:t>
            </a:r>
            <a:r>
              <a:rPr lang="hu-HU" baseline="0" dirty="0"/>
              <a:t> LÉVŐ ÖSSZES ROUTER SZERINT INDEXELVE</a:t>
            </a:r>
          </a:p>
          <a:p>
            <a:r>
              <a:rPr lang="hu-HU" baseline="0" dirty="0"/>
              <a:t>A megelőző saját táblázatot nem használja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426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circles to rectangles, don’t block the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297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3349674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Konvergál a helyes</a:t>
            </a:r>
            <a:r>
              <a:rPr lang="hu-HU" baseline="0" dirty="0"/>
              <a:t> válaszhoz, de lassan teszi.</a:t>
            </a:r>
          </a:p>
          <a:p>
            <a:r>
              <a:rPr lang="hu-HU" baseline="0" dirty="0"/>
              <a:t>Késleltetés mértékegysége legyen az ugrások száma.</a:t>
            </a:r>
          </a:p>
          <a:p>
            <a:r>
              <a:rPr lang="hu-HU" baseline="0" dirty="0"/>
              <a:t>Jó hír terjedése A megjavul (A addig végtelen súllyal szerepel.) leghosszabb útnyi csere kell.</a:t>
            </a:r>
          </a:p>
          <a:p>
            <a:r>
              <a:rPr lang="hu-HU" baseline="0" dirty="0"/>
              <a:t>Végtelen választása … (</a:t>
            </a:r>
            <a:r>
              <a:rPr lang="hu-HU" baseline="0" dirty="0" err="1"/>
              <a:t>hop</a:t>
            </a:r>
            <a:r>
              <a:rPr lang="hu-HU" baseline="0" dirty="0"/>
              <a:t>/késleltetés)</a:t>
            </a:r>
          </a:p>
          <a:p>
            <a:r>
              <a:rPr lang="hu-HU" baseline="0" dirty="0"/>
              <a:t>ROBOSZTUSSÁG??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084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hu-HU" dirty="0"/>
              <a:t>Osztott láthatár</a:t>
            </a:r>
            <a:r>
              <a:rPr lang="hu-HU" baseline="0" dirty="0"/>
              <a:t> tiltott visszaúttal</a:t>
            </a:r>
            <a:endParaRPr lang="hu-HU" dirty="0"/>
          </a:p>
          <a:p>
            <a:pPr defTabSz="924458">
              <a:defRPr/>
            </a:pPr>
            <a:r>
              <a:rPr lang="hu-HU" dirty="0"/>
              <a:t>A </a:t>
            </a:r>
            <a:r>
              <a:rPr lang="hu-HU" dirty="0" err="1"/>
              <a:t>path</a:t>
            </a:r>
            <a:r>
              <a:rPr lang="hu-HU" dirty="0"/>
              <a:t> vektor a megoldás. (BGP) ELDÖNTENI,</a:t>
            </a:r>
            <a:r>
              <a:rPr lang="hu-HU" baseline="0" dirty="0"/>
              <a:t> hogy rajta van-e </a:t>
            </a:r>
            <a:r>
              <a:rPr lang="hu-HU" baseline="0"/>
              <a:t>az úton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863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0235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836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MTU</a:t>
            </a:r>
            <a:r>
              <a:rPr lang="hu-HU" baseline="0" dirty="0"/>
              <a:t> miatt darabolás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209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Digitális</a:t>
            </a:r>
            <a:r>
              <a:rPr lang="hu-HU" baseline="0" dirty="0"/>
              <a:t> jel és </a:t>
            </a:r>
            <a:r>
              <a:rPr lang="hu-HU" baseline="0" dirty="0" err="1"/>
              <a:t>fourier</a:t>
            </a:r>
            <a:r>
              <a:rPr lang="hu-HU" baseline="0" dirty="0"/>
              <a:t> együtthatók </a:t>
            </a:r>
            <a:r>
              <a:rPr lang="hu-HU" baseline="0" dirty="0" err="1"/>
              <a:t>középéértéke</a:t>
            </a:r>
            <a:r>
              <a:rPr lang="hu-HU" baseline="0" dirty="0"/>
              <a:t> (bal felső)</a:t>
            </a:r>
          </a:p>
          <a:p>
            <a:endParaRPr lang="hu-HU" baseline="0" dirty="0"/>
          </a:p>
          <a:p>
            <a:r>
              <a:rPr lang="hu-HU" baseline="0" dirty="0"/>
              <a:t>Eredeti jelsorozatok közelítése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066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TypeOfService</a:t>
            </a:r>
            <a:endParaRPr lang="hu-HU" dirty="0"/>
          </a:p>
          <a:p>
            <a:r>
              <a:rPr lang="hu-HU" dirty="0"/>
              <a:t>1-3</a:t>
            </a:r>
            <a:r>
              <a:rPr lang="hu-HU" baseline="0" dirty="0"/>
              <a:t>. PRECEDENCE pl.: Network </a:t>
            </a:r>
            <a:r>
              <a:rPr lang="hu-HU" baseline="0" dirty="0" err="1"/>
              <a:t>Control</a:t>
            </a:r>
            <a:r>
              <a:rPr lang="hu-HU" baseline="0" dirty="0"/>
              <a:t>, </a:t>
            </a:r>
            <a:r>
              <a:rPr lang="hu-HU" baseline="0" dirty="0" err="1"/>
              <a:t>Internetwork</a:t>
            </a:r>
            <a:r>
              <a:rPr lang="hu-HU" baseline="0" dirty="0"/>
              <a:t> </a:t>
            </a:r>
            <a:r>
              <a:rPr lang="hu-HU" baseline="0" dirty="0" err="1"/>
              <a:t>Control</a:t>
            </a:r>
            <a:r>
              <a:rPr lang="hu-HU" baseline="0" dirty="0"/>
              <a:t>, …</a:t>
            </a:r>
            <a:endParaRPr lang="hu-HU" dirty="0"/>
          </a:p>
          <a:p>
            <a:r>
              <a:rPr lang="hu-HU" dirty="0"/>
              <a:t>4. </a:t>
            </a:r>
            <a:r>
              <a:rPr lang="hu-HU" dirty="0" err="1"/>
              <a:t>Delay</a:t>
            </a:r>
            <a:r>
              <a:rPr lang="hu-HU" baseline="0" dirty="0"/>
              <a:t> (</a:t>
            </a:r>
            <a:r>
              <a:rPr lang="hu-HU" baseline="0" dirty="0" err="1"/>
              <a:t>Normal</a:t>
            </a:r>
            <a:r>
              <a:rPr lang="hu-HU" baseline="0" dirty="0"/>
              <a:t>/</a:t>
            </a:r>
            <a:r>
              <a:rPr lang="hu-HU" baseline="0" dirty="0" err="1"/>
              <a:t>Low</a:t>
            </a:r>
            <a:r>
              <a:rPr lang="hu-HU" baseline="0" dirty="0"/>
              <a:t>)</a:t>
            </a:r>
          </a:p>
          <a:p>
            <a:r>
              <a:rPr lang="hu-HU" baseline="0" dirty="0"/>
              <a:t>5. </a:t>
            </a:r>
            <a:r>
              <a:rPr lang="hu-HU" baseline="0" dirty="0" err="1"/>
              <a:t>Throughput</a:t>
            </a:r>
            <a:r>
              <a:rPr lang="hu-HU" baseline="0" dirty="0"/>
              <a:t> (</a:t>
            </a:r>
            <a:r>
              <a:rPr lang="hu-HU" baseline="0" dirty="0" err="1"/>
              <a:t>Normal</a:t>
            </a:r>
            <a:r>
              <a:rPr lang="hu-HU" baseline="0" dirty="0"/>
              <a:t>/</a:t>
            </a:r>
            <a:r>
              <a:rPr lang="hu-HU" baseline="0" dirty="0" err="1"/>
              <a:t>High</a:t>
            </a:r>
            <a:r>
              <a:rPr lang="hu-HU" baseline="0" dirty="0"/>
              <a:t>)</a:t>
            </a:r>
          </a:p>
          <a:p>
            <a:r>
              <a:rPr lang="hu-HU" baseline="0" dirty="0"/>
              <a:t>6. </a:t>
            </a:r>
            <a:r>
              <a:rPr lang="hu-HU" baseline="0" dirty="0" err="1"/>
              <a:t>Reliability</a:t>
            </a:r>
            <a:r>
              <a:rPr lang="hu-HU" baseline="0" dirty="0"/>
              <a:t> (</a:t>
            </a:r>
            <a:r>
              <a:rPr lang="hu-HU" baseline="0" dirty="0" err="1"/>
              <a:t>Normal</a:t>
            </a:r>
            <a:r>
              <a:rPr lang="hu-HU" baseline="0" dirty="0"/>
              <a:t>/</a:t>
            </a:r>
            <a:r>
              <a:rPr lang="hu-HU" baseline="0" dirty="0" err="1"/>
              <a:t>High</a:t>
            </a:r>
            <a:r>
              <a:rPr lang="hu-HU" baseline="0" dirty="0"/>
              <a:t>)</a:t>
            </a:r>
          </a:p>
          <a:p>
            <a:r>
              <a:rPr lang="hu-HU" baseline="0" dirty="0"/>
              <a:t>7-8. NEM HASZNÁLT</a:t>
            </a:r>
          </a:p>
          <a:p>
            <a:endParaRPr lang="hu-HU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0938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Opciók </a:t>
            </a:r>
            <a:r>
              <a:rPr lang="hu-HU" dirty="0" err="1"/>
              <a:t>paddinggel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9000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2^24 16,78</a:t>
            </a:r>
            <a:r>
              <a:rPr lang="hu-HU" baseline="0" dirty="0"/>
              <a:t> MILLIÓ (128 darab)</a:t>
            </a:r>
          </a:p>
          <a:p>
            <a:r>
              <a:rPr lang="hu-HU" baseline="0" dirty="0"/>
              <a:t>56 536 </a:t>
            </a:r>
            <a:r>
              <a:rPr lang="hu-HU" baseline="0" dirty="0" err="1"/>
              <a:t>hoszt</a:t>
            </a:r>
            <a:r>
              <a:rPr lang="hu-HU" baseline="0" dirty="0"/>
              <a:t> (16 384 darab)</a:t>
            </a:r>
          </a:p>
          <a:p>
            <a:r>
              <a:rPr lang="hu-HU" baseline="0" dirty="0"/>
              <a:t>256 </a:t>
            </a:r>
            <a:r>
              <a:rPr lang="hu-HU" baseline="0" dirty="0" err="1"/>
              <a:t>hoszt</a:t>
            </a:r>
            <a:r>
              <a:rPr lang="hu-HU" baseline="0" dirty="0"/>
              <a:t> (2 097 152 darab)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467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 első típus megmondja, hogyan érhetők el a távoli hálózatok, a második pedig megmondja, hogyan érhetők el a helyi </a:t>
            </a:r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hosztok</a:t>
            </a:r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0930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hu-H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Két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különálló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hálózat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hálózati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szegmens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közötti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átjárást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lehetővé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tevő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eszköz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2634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FBF96E-C445-4FF1-86A3-96F5585B6D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21006044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GATEWAY -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különálló</a:t>
            </a:r>
            <a:r>
              <a:rPr lang="en-US" dirty="0"/>
              <a:t> </a:t>
            </a:r>
            <a:r>
              <a:rPr lang="en-US" dirty="0" err="1"/>
              <a:t>hálózat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hálózati</a:t>
            </a:r>
            <a:r>
              <a:rPr lang="en-US" dirty="0"/>
              <a:t> </a:t>
            </a:r>
            <a:r>
              <a:rPr lang="en-US" dirty="0" err="1"/>
              <a:t>szegmens</a:t>
            </a:r>
            <a:r>
              <a:rPr lang="en-US" dirty="0"/>
              <a:t> </a:t>
            </a:r>
            <a:r>
              <a:rPr lang="en-US" dirty="0" err="1"/>
              <a:t>közötti</a:t>
            </a:r>
            <a:r>
              <a:rPr lang="en-US" dirty="0"/>
              <a:t> </a:t>
            </a:r>
            <a:r>
              <a:rPr lang="en-US" dirty="0" err="1"/>
              <a:t>átjárást</a:t>
            </a:r>
            <a:r>
              <a:rPr lang="en-US" dirty="0"/>
              <a:t>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tevő</a:t>
            </a:r>
            <a:r>
              <a:rPr lang="en-US" dirty="0"/>
              <a:t> </a:t>
            </a:r>
            <a:r>
              <a:rPr lang="en-US" dirty="0" err="1">
                <a:hlinkClick r:id="rId3"/>
              </a:rPr>
              <a:t>eszköz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0935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52DFB-4EDA-410F-839E-B359D4BF755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700088"/>
            <a:ext cx="4643438" cy="3484562"/>
          </a:xfrm>
          <a:ln/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688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Stub</a:t>
            </a:r>
            <a:r>
              <a:rPr lang="hu-HU" dirty="0"/>
              <a:t>;</a:t>
            </a:r>
            <a:r>
              <a:rPr lang="hu-HU" baseline="0" dirty="0"/>
              <a:t> </a:t>
            </a:r>
            <a:r>
              <a:rPr lang="hu-HU" baseline="0" dirty="0" err="1"/>
              <a:t>multiconnected</a:t>
            </a:r>
            <a:r>
              <a:rPr lang="hu-HU" baseline="0" dirty="0"/>
              <a:t>; </a:t>
            </a:r>
            <a:r>
              <a:rPr lang="hu-HU" baseline="0" dirty="0" err="1"/>
              <a:t>transit</a:t>
            </a:r>
            <a:endParaRPr lang="hu-HU" baseline="0" dirty="0"/>
          </a:p>
          <a:p>
            <a:endParaRPr lang="hu-HU" baseline="0" dirty="0"/>
          </a:p>
          <a:p>
            <a:r>
              <a:rPr lang="hu-HU" baseline="0" dirty="0"/>
              <a:t>Biztonságosabb a </a:t>
            </a:r>
            <a:r>
              <a:rPr lang="hu-HU" baseline="0" dirty="0" err="1"/>
              <a:t>tcp</a:t>
            </a:r>
            <a:r>
              <a:rPr lang="hu-HU" baseline="0" dirty="0"/>
              <a:t> és elrejti az érintett hálózatok topológiáját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5503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Pontozza az útvonalakat</a:t>
            </a:r>
            <a:r>
              <a:rPr lang="hu-HU" baseline="0" dirty="0"/>
              <a:t> (végtelen értéket rendel a politikailag inkorrekt útvonalakhoz)</a:t>
            </a:r>
          </a:p>
          <a:p>
            <a:r>
              <a:rPr lang="hu-HU" baseline="0" dirty="0"/>
              <a:t>A pontozó nem a </a:t>
            </a:r>
            <a:r>
              <a:rPr lang="hu-HU" baseline="0" dirty="0" err="1"/>
              <a:t>bgp</a:t>
            </a:r>
            <a:r>
              <a:rPr lang="hu-HU" baseline="0" dirty="0"/>
              <a:t> része, hanem szabadon konfigurálható</a:t>
            </a:r>
          </a:p>
          <a:p>
            <a:r>
              <a:rPr lang="hu-HU" baseline="0" dirty="0"/>
              <a:t>Végtelenségig számolást az út ismeretével oldja fel.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992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Véges</a:t>
            </a:r>
            <a:r>
              <a:rPr lang="hu-HU" baseline="0" dirty="0"/>
              <a:t> átvitel még tökéletes csatornán is!</a:t>
            </a:r>
            <a:endParaRPr lang="hu-HU" dirty="0"/>
          </a:p>
          <a:p>
            <a:r>
              <a:rPr lang="hu-HU" dirty="0"/>
              <a:t>H a</a:t>
            </a:r>
            <a:r>
              <a:rPr lang="hu-HU" baseline="0" dirty="0"/>
              <a:t> sávszélesség</a:t>
            </a:r>
            <a:endParaRPr lang="hu-HU" dirty="0"/>
          </a:p>
          <a:p>
            <a:r>
              <a:rPr lang="hu-HU" dirty="0"/>
              <a:t>V a jel szintek száma (diszkrét)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46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D962A2-D751-4E0B-AE0E-64254F241D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9640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0C982-E227-41A3-AB51-9B3BBCBE32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700088"/>
            <a:ext cx="4643438" cy="3484562"/>
          </a:xfrm>
          <a:ln/>
        </p:spPr>
      </p:sp>
      <p:sp>
        <p:nvSpPr>
          <p:cNvPr id="107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71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Példa DF</a:t>
            </a:r>
            <a:r>
              <a:rPr lang="hu-HU" baseline="0" dirty="0"/>
              <a:t> bit (nem teljesíthető küldés), cél nem található</a:t>
            </a:r>
          </a:p>
          <a:p>
            <a:r>
              <a:rPr lang="hu-HU" baseline="0" dirty="0"/>
              <a:t>Számláló 0-ára ért (hurok/kis TTL)</a:t>
            </a:r>
          </a:p>
          <a:p>
            <a:r>
              <a:rPr lang="hu-HU" baseline="0" dirty="0"/>
              <a:t>Érvénytelen érték (hardver szoftverében a probléma??)</a:t>
            </a:r>
          </a:p>
          <a:p>
            <a:r>
              <a:rPr lang="hu-HU" baseline="0" dirty="0"/>
              <a:t>Túl forgalmazók lefojtása (olaj a tűzre)</a:t>
            </a:r>
          </a:p>
          <a:p>
            <a:r>
              <a:rPr lang="hu-HU" baseline="0" dirty="0"/>
              <a:t>ÁTIRÁNYÍTÁS Rosszul irányítás felfedezése (küldő </a:t>
            </a:r>
            <a:r>
              <a:rPr lang="hu-HU" baseline="0" dirty="0" err="1"/>
              <a:t>hoszt</a:t>
            </a:r>
            <a:r>
              <a:rPr lang="hu-HU" baseline="0" dirty="0"/>
              <a:t> értesítése)</a:t>
            </a:r>
          </a:p>
          <a:p>
            <a:r>
              <a:rPr lang="hu-HU" baseline="0" dirty="0"/>
              <a:t>(</a:t>
            </a:r>
            <a:r>
              <a:rPr lang="hu-HU" baseline="0" dirty="0" err="1"/>
              <a:t>Iana</a:t>
            </a:r>
            <a:r>
              <a:rPr lang="hu-HU" baseline="0" dirty="0"/>
              <a:t> </a:t>
            </a:r>
            <a:r>
              <a:rPr lang="hu-HU" baseline="0" dirty="0" err="1"/>
              <a:t>org</a:t>
            </a:r>
            <a:r>
              <a:rPr lang="hu-HU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4367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Példa DF</a:t>
            </a:r>
            <a:r>
              <a:rPr lang="hu-HU" baseline="0" dirty="0"/>
              <a:t> bit (nem teljesíthető küldés), cél nem található</a:t>
            </a:r>
          </a:p>
          <a:p>
            <a:r>
              <a:rPr lang="hu-HU" baseline="0" dirty="0"/>
              <a:t>Számláló 0-ára ért (hurok/kis TTL)</a:t>
            </a:r>
          </a:p>
          <a:p>
            <a:r>
              <a:rPr lang="hu-HU" baseline="0" dirty="0"/>
              <a:t>Érvénytelen érték (hardver szoftverében a probléma??)</a:t>
            </a:r>
          </a:p>
          <a:p>
            <a:r>
              <a:rPr lang="hu-HU" baseline="0" dirty="0"/>
              <a:t>Túl forgalmazók lefojtása (olaj a tűzre)</a:t>
            </a:r>
          </a:p>
          <a:p>
            <a:r>
              <a:rPr lang="hu-HU" baseline="0" dirty="0"/>
              <a:t>ÁTIRÁNYÍTÁS Rosszul irányítás felfedezése (küldő </a:t>
            </a:r>
            <a:r>
              <a:rPr lang="hu-HU" baseline="0" dirty="0" err="1"/>
              <a:t>hoszt</a:t>
            </a:r>
            <a:r>
              <a:rPr lang="hu-HU" baseline="0" dirty="0"/>
              <a:t> értesítése)</a:t>
            </a:r>
          </a:p>
          <a:p>
            <a:r>
              <a:rPr lang="hu-HU" baseline="0" dirty="0"/>
              <a:t>(</a:t>
            </a:r>
            <a:r>
              <a:rPr lang="hu-HU" baseline="0" dirty="0" err="1"/>
              <a:t>Iana</a:t>
            </a:r>
            <a:r>
              <a:rPr lang="hu-HU" baseline="0" dirty="0"/>
              <a:t> </a:t>
            </a:r>
            <a:r>
              <a:rPr lang="hu-HU" baseline="0" dirty="0" err="1"/>
              <a:t>org</a:t>
            </a:r>
            <a:r>
              <a:rPr lang="hu-HU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906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FORRÁS</a:t>
            </a:r>
            <a:r>
              <a:rPr lang="hu-HU" baseline="0" dirty="0"/>
              <a:t> LEFOJTÁS olaj a tűzre, manapság a szállítói rétegben oldják meg a torlódás védelmet.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881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vagy több </a:t>
            </a:r>
            <a:r>
              <a:rPr lang="hu-HU" dirty="0" err="1"/>
              <a:t>ip</a:t>
            </a:r>
            <a:r>
              <a:rPr lang="hu-HU" dirty="0"/>
              <a:t> cím/</a:t>
            </a:r>
            <a:r>
              <a:rPr lang="hu-HU" dirty="0" err="1"/>
              <a:t>hoszt</a:t>
            </a:r>
            <a:r>
              <a:rPr lang="hu-HU" dirty="0"/>
              <a:t> (LAN címek,</a:t>
            </a:r>
            <a:r>
              <a:rPr lang="hu-HU" baseline="0" dirty="0"/>
              <a:t> pl. </a:t>
            </a:r>
            <a:r>
              <a:rPr lang="hu-HU" baseline="0" dirty="0" err="1"/>
              <a:t>ethernet</a:t>
            </a:r>
            <a:r>
              <a:rPr lang="hu-HU" baseline="0" dirty="0"/>
              <a:t> 48-bites azonosító</a:t>
            </a:r>
            <a:r>
              <a:rPr lang="hu-HU" dirty="0"/>
              <a:t>)</a:t>
            </a:r>
          </a:p>
          <a:p>
            <a:r>
              <a:rPr lang="hu-HU" dirty="0"/>
              <a:t>EGYSZERŰ,</a:t>
            </a:r>
            <a:r>
              <a:rPr lang="hu-HU" baseline="0" dirty="0"/>
              <a:t> alternatíva táblázat karbantartása</a:t>
            </a:r>
          </a:p>
          <a:p>
            <a:r>
              <a:rPr lang="hu-HU" baseline="0" dirty="0"/>
              <a:t>R1 router (</a:t>
            </a:r>
            <a:r>
              <a:rPr lang="hu-HU" baseline="0" dirty="0" err="1"/>
              <a:t>felkonf</a:t>
            </a:r>
            <a:r>
              <a:rPr lang="hu-HU" baseline="0" dirty="0"/>
              <a:t> proxy ARP)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1003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vagy több </a:t>
            </a:r>
            <a:r>
              <a:rPr lang="hu-HU" dirty="0" err="1"/>
              <a:t>ip</a:t>
            </a:r>
            <a:r>
              <a:rPr lang="hu-HU" dirty="0"/>
              <a:t> cím/</a:t>
            </a:r>
            <a:r>
              <a:rPr lang="hu-HU" dirty="0" err="1"/>
              <a:t>hoszt</a:t>
            </a:r>
            <a:r>
              <a:rPr lang="hu-HU" dirty="0"/>
              <a:t> (LAN címek,</a:t>
            </a:r>
            <a:r>
              <a:rPr lang="hu-HU" baseline="0" dirty="0"/>
              <a:t> pl. </a:t>
            </a:r>
            <a:r>
              <a:rPr lang="hu-HU" baseline="0" dirty="0" err="1"/>
              <a:t>ethernet</a:t>
            </a:r>
            <a:r>
              <a:rPr lang="hu-HU" baseline="0" dirty="0"/>
              <a:t> 48-bites azonosító</a:t>
            </a:r>
            <a:r>
              <a:rPr lang="hu-HU" dirty="0"/>
              <a:t>)</a:t>
            </a:r>
          </a:p>
          <a:p>
            <a:r>
              <a:rPr lang="hu-HU" dirty="0"/>
              <a:t>EGYSZERŰ,</a:t>
            </a:r>
            <a:r>
              <a:rPr lang="hu-HU" baseline="0" dirty="0"/>
              <a:t> alternatíva táblázat karbantartása</a:t>
            </a:r>
          </a:p>
          <a:p>
            <a:r>
              <a:rPr lang="hu-HU" baseline="0" dirty="0"/>
              <a:t>R1 router (</a:t>
            </a:r>
            <a:r>
              <a:rPr lang="hu-HU" baseline="0" dirty="0" err="1"/>
              <a:t>felkonf</a:t>
            </a:r>
            <a:r>
              <a:rPr lang="hu-HU" baseline="0" dirty="0"/>
              <a:t> proxy ARP)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2840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RARP ADATSZÓRÁS</a:t>
            </a:r>
            <a:r>
              <a:rPr lang="hu-HU" baseline="0" dirty="0"/>
              <a:t> </a:t>
            </a:r>
            <a:r>
              <a:rPr lang="hu-HU" dirty="0"/>
              <a:t>(</a:t>
            </a:r>
            <a:r>
              <a:rPr lang="hu-HU" dirty="0" err="1"/>
              <a:t>router-ek</a:t>
            </a:r>
            <a:r>
              <a:rPr lang="hu-HU" baseline="0" dirty="0"/>
              <a:t> nem továbbítják)</a:t>
            </a:r>
            <a:endParaRPr lang="hu-HU" dirty="0"/>
          </a:p>
          <a:p>
            <a:r>
              <a:rPr lang="hu-HU" dirty="0"/>
              <a:t>Szerver</a:t>
            </a:r>
            <a:r>
              <a:rPr lang="hu-HU" baseline="0" dirty="0"/>
              <a:t> kikerülésére BOOTP használata, adminisztrátor tartja karban (másik lehetőség az RARP helyettesítésére, adatszórás nem kerül továbbításra, </a:t>
            </a:r>
            <a:r>
              <a:rPr lang="hu-HU" baseline="0" dirty="0" err="1"/>
              <a:t>routerek</a:t>
            </a:r>
            <a:r>
              <a:rPr lang="hu-HU" baseline="0" dirty="0"/>
              <a:t> ezt továbbítják)</a:t>
            </a:r>
          </a:p>
          <a:p>
            <a:r>
              <a:rPr lang="hu-HU" baseline="0" dirty="0"/>
              <a:t>     egyéb infók is: alapértelmezett router, alhálózati maszk, stb.</a:t>
            </a:r>
          </a:p>
          <a:p>
            <a:r>
              <a:rPr lang="hu-HU" baseline="0" dirty="0"/>
              <a:t>     PROBLÉMA manuálisan kell az IP-Ethernet cím hozzárendeléseket nyilvántartani (új állomás addig nem használhatja, amíg manuálisan nem kap egy címet a BOOTP </a:t>
            </a:r>
          </a:p>
          <a:p>
            <a:r>
              <a:rPr lang="hu-HU" baseline="0" dirty="0"/>
              <a:t>                        táblázatában)</a:t>
            </a:r>
          </a:p>
          <a:p>
            <a:r>
              <a:rPr lang="hu-HU" baseline="0" dirty="0"/>
              <a:t>Hozzárendelés időtartama ??? (lízingelésnek, lízing lejárta előtt új címet kell kérni)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5631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RARP ADATSZÓRÁS</a:t>
            </a:r>
            <a:r>
              <a:rPr lang="hu-HU" baseline="0" dirty="0"/>
              <a:t> </a:t>
            </a:r>
            <a:r>
              <a:rPr lang="hu-HU" dirty="0"/>
              <a:t>(</a:t>
            </a:r>
            <a:r>
              <a:rPr lang="hu-HU" dirty="0" err="1"/>
              <a:t>router-ek</a:t>
            </a:r>
            <a:r>
              <a:rPr lang="hu-HU" baseline="0" dirty="0"/>
              <a:t> nem továbbítják)</a:t>
            </a:r>
            <a:endParaRPr lang="hu-HU" dirty="0"/>
          </a:p>
          <a:p>
            <a:r>
              <a:rPr lang="hu-HU" dirty="0"/>
              <a:t>Szerver</a:t>
            </a:r>
            <a:r>
              <a:rPr lang="hu-HU" baseline="0" dirty="0"/>
              <a:t> kikerülésére BOOTP használata, adminisztrátor tartja karban (másik lehetőség az RARP helyettesítésére, adatszórás nem kerül továbbításra, </a:t>
            </a:r>
            <a:r>
              <a:rPr lang="hu-HU" baseline="0" dirty="0" err="1"/>
              <a:t>routerek</a:t>
            </a:r>
            <a:r>
              <a:rPr lang="hu-HU" baseline="0" dirty="0"/>
              <a:t> ezt továbbítják)</a:t>
            </a:r>
          </a:p>
          <a:p>
            <a:r>
              <a:rPr lang="hu-HU" baseline="0" dirty="0"/>
              <a:t>     egyéb infók is: alapértelmezett router, alhálózati maszk, stb.</a:t>
            </a:r>
          </a:p>
          <a:p>
            <a:r>
              <a:rPr lang="hu-HU" baseline="0" dirty="0"/>
              <a:t>     PROBLÉMA manuálisan kell az IP-Ethernet cím hozzárendeléseket nyilvántartani (új állomás addig nem használhatja, amíg manuálisan nem kap egy címet a BOOTP </a:t>
            </a:r>
          </a:p>
          <a:p>
            <a:r>
              <a:rPr lang="hu-HU" baseline="0" dirty="0"/>
              <a:t>                        táblázatában)</a:t>
            </a:r>
          </a:p>
          <a:p>
            <a:r>
              <a:rPr lang="hu-HU" baseline="0" dirty="0"/>
              <a:t>Hozzárendelés időtartama ??? (lízingelésnek, lízing lejárta előtt új címet kell kérni)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D64E9-6C7E-43A0-99E1-4A612CA728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6707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409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3370764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Sodort (</a:t>
            </a:r>
            <a:r>
              <a:rPr lang="hu-HU" dirty="0" err="1"/>
              <a:t>dns</a:t>
            </a:r>
            <a:r>
              <a:rPr lang="hu-HU" dirty="0"/>
              <a:t> szerűen, 2 rézhuzal), hosszabb</a:t>
            </a:r>
            <a:r>
              <a:rPr lang="hu-HU" baseline="0" dirty="0"/>
              <a:t> távnál jelerősítőkre van szükség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90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itt</a:t>
            </a:r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612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047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Seq</a:t>
            </a:r>
            <a:r>
              <a:rPr lang="en-US" dirty="0"/>
              <a:t> +</a:t>
            </a:r>
            <a:r>
              <a:rPr lang="en-US" baseline="0" dirty="0"/>
              <a:t> 1 </a:t>
            </a:r>
            <a:r>
              <a:rPr lang="en-US" baseline="0" dirty="0">
                <a:sym typeface="Wingdings"/>
              </a:rPr>
              <a:t> next expected data byte</a:t>
            </a:r>
            <a:endParaRPr lang="en-US" dirty="0"/>
          </a:p>
          <a:p>
            <a:r>
              <a:rPr lang="en-US" dirty="0"/>
              <a:t>211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Spoofing +</a:t>
            </a:r>
            <a:r>
              <a:rPr lang="en-US" baseline="0" dirty="0"/>
              <a:t> sequence prediction to hijack connections</a:t>
            </a:r>
          </a:p>
          <a:p>
            <a:r>
              <a:rPr lang="en-US" baseline="0" dirty="0"/>
              <a:t>SYN cookie: special sequence number sent in SYNACK so that when ACK comes back SYN cookie value can be reconstructed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098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side acts and sender and receiver</a:t>
            </a:r>
          </a:p>
          <a:p>
            <a:r>
              <a:rPr lang="en-US" dirty="0"/>
              <a:t>Every message contains sequence number, even if payload</a:t>
            </a:r>
            <a:r>
              <a:rPr lang="en-US" baseline="0" dirty="0"/>
              <a:t> length is zero</a:t>
            </a:r>
            <a:endParaRPr lang="en-US" dirty="0"/>
          </a:p>
          <a:p>
            <a:r>
              <a:rPr lang="en-US" dirty="0"/>
              <a:t>Every</a:t>
            </a:r>
            <a:r>
              <a:rPr lang="en-US" baseline="0" dirty="0"/>
              <a:t> message contains acknowledgements, even if no data was received</a:t>
            </a:r>
          </a:p>
          <a:p>
            <a:r>
              <a:rPr lang="en-US" baseline="0" dirty="0"/>
              <a:t>Every message advertises the window size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89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EF3907-DF2B-4478-9298-38235A8C7083}" type="slidenum">
              <a:rPr lang="en-US"/>
              <a:pPr/>
              <a:t>431</a:t>
            </a:fld>
            <a:endParaRPr 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Cum. </a:t>
            </a:r>
            <a:r>
              <a:rPr lang="en-US" dirty="0" err="1"/>
              <a:t>Ack</a:t>
            </a:r>
            <a:r>
              <a:rPr lang="en-US" dirty="0"/>
              <a:t> a bad idea -&gt; packets 0-10,000 ;; 0-999 are lost but 1000-10000 received. </a:t>
            </a:r>
            <a:r>
              <a:rPr lang="en-US" dirty="0" err="1"/>
              <a:t>Cumack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0. Server will hold 9K</a:t>
            </a:r>
            <a:r>
              <a:rPr lang="en-US" baseline="0" dirty="0"/>
              <a:t> bytes in buffer even though received successfully and may even retransmit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792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Paws</a:t>
            </a:r>
            <a:r>
              <a:rPr lang="en-US" baseline="0" dirty="0"/>
              <a:t> = protection against wrapping sequence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429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496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562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Innen kezdjük </a:t>
            </a:r>
            <a:r>
              <a:rPr lang="hu-HU" dirty="0" err="1"/>
              <a:t>jövőhéten</a:t>
            </a:r>
            <a:endParaRPr lang="hu-HU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Cím, szöveg és 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Dátum helye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Élőláb helye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Dia számának hely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2C54B6-8649-473D-A0E1-30E46E18CD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8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7B4DB-0ADA-4DE4-AC8B-866D57D91363}" type="datetime1">
              <a:rPr lang="en-US" smtClean="0"/>
              <a:t>2018-01-30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0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EFCC-C068-4DCD-8735-057BE8F220A5}" type="datetime1">
              <a:rPr lang="en-US" smtClean="0"/>
              <a:t>2018-01-30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01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AD99-5D87-4BCD-A059-9CF69B0D1121}" type="datetime1">
              <a:rPr lang="en-US" smtClean="0"/>
              <a:t>2018-01-30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19A72-CE2E-49DE-BE7E-EDA1B9D019BF}" type="datetime1">
              <a:rPr lang="en-US" smtClean="0"/>
              <a:t>2018-01-30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43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62D2-3714-48D3-BBF4-EA776428F353}" type="datetime1">
              <a:rPr lang="en-US" smtClean="0"/>
              <a:t>2018-01-30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62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E6A6-6D7F-4A07-90BA-9EF78604C52A}" type="datetime1">
              <a:rPr lang="en-US" smtClean="0"/>
              <a:t>2018-01-30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99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B4CD-27A9-4664-8988-8E7DCAE751EC}" type="datetime1">
              <a:rPr lang="en-US" smtClean="0"/>
              <a:t>2018-01-30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1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105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6A1F-B932-4668-8B77-2B7AE578B608}" type="datetime1">
              <a:rPr lang="en-US" smtClean="0"/>
              <a:t>2018-01-30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94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01D85-0B2F-4F1F-BA02-8BDAB86160C3}" type="datetime1">
              <a:rPr lang="en-US" smtClean="0"/>
              <a:t>2018-01-30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6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CA14-E386-4E11-9DBF-069DC9E272AE}" type="datetime1">
              <a:rPr lang="en-US" smtClean="0"/>
              <a:t>2018-01-30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27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DCFE-5A37-4830-9206-9A0DB3F9F689}" type="datetime1">
              <a:rPr lang="en-US" smtClean="0"/>
              <a:t>2018-01-30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06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5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105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4044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572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09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6170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572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77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097707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5678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844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97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-4634" y="1257917"/>
            <a:ext cx="595184" cy="26072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2F57C-3021-4173-AE92-B2A40CCA94A7}" type="datetime1">
              <a:rPr lang="en-US" smtClean="0"/>
              <a:t>2018-01-30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1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-4634" y="1257917"/>
            <a:ext cx="595184" cy="26072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8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catalog.inf.elte.hu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9.jpeg"/><Relationship Id="rId4" Type="http://schemas.openxmlformats.org/officeDocument/2006/relationships/image" Target="../media/image88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1.w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9.jpeg"/><Relationship Id="rId4" Type="http://schemas.openxmlformats.org/officeDocument/2006/relationships/image" Target="../media/image88.w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1.w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lakis@elte.hu" TargetMode="External"/><Relationship Id="rId4" Type="http://schemas.openxmlformats.org/officeDocument/2006/relationships/hyperlink" Target="http://networks.elte.hu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bw@ccs.neu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5.bin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6.wmf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6.wmf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4.png"/><Relationship Id="rId4" Type="http://schemas.microsoft.com/office/2007/relationships/hdphoto" Target="../media/hdphoto1.wdp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5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8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ftp://ftp.arin.net/info/asn.txt" TargetMode="External"/><Relationship Id="rId1" Type="http://schemas.openxmlformats.org/officeDocument/2006/relationships/slideLayout" Target="../slideLayouts/slideLayout2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38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41.png"/></Relationships>
</file>

<file path=ppt/slides/_rels/slide3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3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5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5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5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5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5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5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6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5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5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5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5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5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5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5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5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54.emf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5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5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5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5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5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8.png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5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5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5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5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5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9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5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Relationship Id="rId5" Type="http://schemas.openxmlformats.org/officeDocument/2006/relationships/image" Target="../media/image161.png"/><Relationship Id="rId4" Type="http://schemas.openxmlformats.org/officeDocument/2006/relationships/image" Target="../media/image160.jpe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gif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7.gif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Relationship Id="rId6" Type="http://schemas.openxmlformats.org/officeDocument/2006/relationships/image" Target="../media/image166.gif"/><Relationship Id="rId5" Type="http://schemas.openxmlformats.org/officeDocument/2006/relationships/image" Target="../media/image160.jpeg"/><Relationship Id="rId4" Type="http://schemas.openxmlformats.org/officeDocument/2006/relationships/image" Target="../media/image165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Relationship Id="rId5" Type="http://schemas.openxmlformats.org/officeDocument/2006/relationships/image" Target="../media/image160.jpeg"/><Relationship Id="rId4" Type="http://schemas.openxmlformats.org/officeDocument/2006/relationships/image" Target="../media/image165.png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Relationship Id="rId5" Type="http://schemas.openxmlformats.org/officeDocument/2006/relationships/image" Target="../media/image160.jpeg"/><Relationship Id="rId4" Type="http://schemas.openxmlformats.org/officeDocument/2006/relationships/image" Target="../media/image161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Relationship Id="rId6" Type="http://schemas.openxmlformats.org/officeDocument/2006/relationships/image" Target="../media/image171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olutionoftheweb.com/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2.png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rtheastern.edu/" TargetMode="External"/><Relationship Id="rId1" Type="http://schemas.openxmlformats.org/officeDocument/2006/relationships/slideLayout" Target="../slideLayouts/slideLayout25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cs.neu.edu/" TargetMode="External"/><Relationship Id="rId1" Type="http://schemas.openxmlformats.org/officeDocument/2006/relationships/slideLayout" Target="../slideLayouts/slideLayout25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5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5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5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4.png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cs.neu.edu/" TargetMode="External"/><Relationship Id="rId1" Type="http://schemas.openxmlformats.org/officeDocument/2006/relationships/slideLayout" Target="../slideLayouts/slideLayout25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hyperlink" Target="bar.mysite.com" TargetMode="External"/><Relationship Id="rId2" Type="http://schemas.openxmlformats.org/officeDocument/2006/relationships/hyperlink" Target="foo.mysite.com" TargetMode="External"/><Relationship Id="rId1" Type="http://schemas.openxmlformats.org/officeDocument/2006/relationships/slideLayout" Target="../slideLayouts/slideLayout25.xml"/><Relationship Id="rId5" Type="http://schemas.openxmlformats.org/officeDocument/2006/relationships/hyperlink" Target="amber.ccs.neu.edu" TargetMode="External"/><Relationship Id="rId4" Type="http://schemas.openxmlformats.org/officeDocument/2006/relationships/hyperlink" Target="http://www.ccs.neu.edu/" TargetMode="Externa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hyperlink" Target="ccs.neu.edu" TargetMode="External"/><Relationship Id="rId1" Type="http://schemas.openxmlformats.org/officeDocument/2006/relationships/slideLayout" Target="../slideLayouts/slideLayout25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4.png"/><Relationship Id="rId5" Type="http://schemas.openxmlformats.org/officeDocument/2006/relationships/image" Target="../media/image177.png"/><Relationship Id="rId4" Type="http://schemas.openxmlformats.org/officeDocument/2006/relationships/image" Target="../media/image37.png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nkofamerica.com/" TargetMode="External"/><Relationship Id="rId1" Type="http://schemas.openxmlformats.org/officeDocument/2006/relationships/slideLayout" Target="../slideLayouts/slideLayout25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8.png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79.jpeg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8.png"/><Relationship Id="rId4" Type="http://schemas.openxmlformats.org/officeDocument/2006/relationships/image" Target="../media/image174.png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5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v.edu/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3.png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2.png"/><Relationship Id="rId4" Type="http://schemas.openxmlformats.org/officeDocument/2006/relationships/image" Target="../media/image184.png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akis.web.elte.hu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9" y="3496235"/>
            <a:ext cx="6662784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1. Előadás</a:t>
            </a:r>
            <a:r>
              <a:rPr lang="en-US" sz="3600" b="1" dirty="0">
                <a:solidFill>
                  <a:schemeClr val="tx1"/>
                </a:solidFill>
              </a:rPr>
              <a:t>: Internet </a:t>
            </a:r>
            <a:r>
              <a:rPr lang="hu-HU" sz="3600" b="1" dirty="0">
                <a:solidFill>
                  <a:schemeClr val="tx1"/>
                </a:solidFill>
              </a:rPr>
              <a:t>Architektúra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Based on slides from 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and Zoltán Ács </a:t>
            </a:r>
            <a:r>
              <a:rPr lang="hu-HU" dirty="0" err="1"/>
              <a:t>from</a:t>
            </a:r>
            <a:r>
              <a:rPr lang="hu-HU" dirty="0"/>
              <a:t> ELTE</a:t>
            </a:r>
          </a:p>
          <a:p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09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Számonkérés - Vizsgajegy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000" dirty="0"/>
              <a:t>A vizsga előfeltétele a </a:t>
            </a:r>
            <a:r>
              <a:rPr lang="hu-HU" sz="2000" b="1" dirty="0"/>
              <a:t>legalább elégséges</a:t>
            </a:r>
            <a:r>
              <a:rPr lang="hu-HU" sz="2000" dirty="0"/>
              <a:t> gyakorlati jegy.</a:t>
            </a:r>
          </a:p>
          <a:p>
            <a:r>
              <a:rPr lang="hu-HU" sz="2000" dirty="0"/>
              <a:t>A vizsga </a:t>
            </a:r>
            <a:r>
              <a:rPr lang="hu-HU" sz="2000" b="1" dirty="0"/>
              <a:t>írásbeli</a:t>
            </a:r>
            <a:r>
              <a:rPr lang="hu-HU" sz="2000" dirty="0"/>
              <a:t>, azaz az egész féléves anyagra épülő elméleti és gyakorlati feladatokból összeállított kérdéssor kitöltését jelenti. A vizsga időtartama </a:t>
            </a:r>
            <a:r>
              <a:rPr lang="hu-HU" sz="2000" b="1" dirty="0"/>
              <a:t>50-60 perc</a:t>
            </a:r>
            <a:r>
              <a:rPr lang="hu-HU" sz="2000" dirty="0"/>
              <a:t>.</a:t>
            </a:r>
          </a:p>
          <a:p>
            <a:r>
              <a:rPr lang="hu-HU" sz="2000" dirty="0"/>
              <a:t>Teszt részből és kifejtős részből áll.</a:t>
            </a:r>
          </a:p>
          <a:p>
            <a:r>
              <a:rPr lang="hu-HU" sz="2000" b="1" dirty="0"/>
              <a:t>A teszt rész esetén 50% minimum követelménnyel!</a:t>
            </a:r>
          </a:p>
          <a:p>
            <a:r>
              <a:rPr lang="hu-HU" sz="2000" dirty="0"/>
              <a:t>A féléves anyag a fóliákon is szereplő fogalmakat, összefüggéseket és a belőlük levonható következtetéseket jelenti.</a:t>
            </a:r>
          </a:p>
          <a:p>
            <a:r>
              <a:rPr lang="hu-HU" sz="2000" b="1" dirty="0"/>
              <a:t>Értékelés</a:t>
            </a:r>
          </a:p>
          <a:p>
            <a:pPr marL="457200" lvl="1" indent="0">
              <a:buNone/>
            </a:pPr>
            <a:r>
              <a:rPr lang="hu-HU" sz="2000" dirty="0"/>
              <a:t>[85%, 100%] – jeles(5)</a:t>
            </a:r>
          </a:p>
          <a:p>
            <a:pPr marL="457200" lvl="1" indent="0">
              <a:buNone/>
            </a:pPr>
            <a:r>
              <a:rPr lang="hu-HU" sz="2000" dirty="0"/>
              <a:t>[75%,   85%) – jó(4)</a:t>
            </a:r>
          </a:p>
          <a:p>
            <a:pPr marL="457200" lvl="1" indent="0">
              <a:buNone/>
            </a:pPr>
            <a:r>
              <a:rPr lang="hu-HU" sz="2000" dirty="0"/>
              <a:t>[60%,   75%) – közepes(3)</a:t>
            </a:r>
          </a:p>
          <a:p>
            <a:pPr marL="457200" lvl="1" indent="0">
              <a:buNone/>
            </a:pPr>
            <a:r>
              <a:rPr lang="hu-HU" sz="2000" dirty="0"/>
              <a:t>[50%,   60%) – elégséges(2)</a:t>
            </a:r>
          </a:p>
          <a:p>
            <a:pPr marL="457200" lvl="1" indent="0">
              <a:buNone/>
            </a:pPr>
            <a:r>
              <a:rPr lang="hu-HU" sz="2000" dirty="0"/>
              <a:t>[  0%,   50%) – elégtelen(1)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143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Alapsáv és széles-sáv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Alapsáv avagy angolul </a:t>
            </a:r>
            <a:r>
              <a:rPr lang="hu-HU" sz="2000" i="1" dirty="0" err="1"/>
              <a:t>baseband</a:t>
            </a:r>
            <a:endParaRPr lang="hu-HU" sz="2000" i="1" dirty="0"/>
          </a:p>
          <a:p>
            <a:pPr lvl="1"/>
            <a:r>
              <a:rPr lang="hu-HU" sz="2000" dirty="0"/>
              <a:t>a digitális jel direkt árammá vagy feszültséggé alakul;</a:t>
            </a:r>
          </a:p>
          <a:p>
            <a:pPr lvl="1"/>
            <a:r>
              <a:rPr lang="hu-HU" sz="2000" dirty="0"/>
              <a:t>a jel minden frekvencián átvitelre kerül;</a:t>
            </a:r>
          </a:p>
          <a:p>
            <a:pPr lvl="1"/>
            <a:r>
              <a:rPr lang="hu-HU" sz="2000" dirty="0"/>
              <a:t>átviteli korlátok.</a:t>
            </a:r>
          </a:p>
          <a:p>
            <a:pPr lvl="1"/>
            <a:endParaRPr lang="hu-HU" sz="2000" dirty="0"/>
          </a:p>
          <a:p>
            <a:r>
              <a:rPr lang="hu-HU" sz="2000" dirty="0" err="1"/>
              <a:t>Szélessáv</a:t>
            </a:r>
            <a:r>
              <a:rPr lang="hu-HU" sz="2000" dirty="0"/>
              <a:t> avagy angolul </a:t>
            </a:r>
            <a:r>
              <a:rPr lang="hu-HU" sz="2000" i="1" dirty="0" err="1"/>
              <a:t>broadband</a:t>
            </a:r>
            <a:endParaRPr lang="hu-HU" sz="2000" i="1" dirty="0"/>
          </a:p>
          <a:p>
            <a:pPr lvl="1"/>
            <a:r>
              <a:rPr lang="hu-HU" sz="2000" dirty="0"/>
              <a:t>Egy széles frekvencia tartományban történik az átvitel;</a:t>
            </a:r>
          </a:p>
          <a:p>
            <a:pPr lvl="1"/>
            <a:r>
              <a:rPr lang="hu-HU" sz="2000" dirty="0"/>
              <a:t>a jel modulálására az alábbi lehetőségeket használhatjuk:</a:t>
            </a:r>
          </a:p>
          <a:p>
            <a:pPr lvl="2"/>
            <a:r>
              <a:rPr lang="hu-HU" sz="1800" dirty="0"/>
              <a:t>adatok vivőhullámra „ültetése” (</a:t>
            </a:r>
            <a:r>
              <a:rPr lang="hu-HU" sz="1800" i="1" dirty="0"/>
              <a:t>amplitúdó moduláció</a:t>
            </a:r>
            <a:r>
              <a:rPr lang="hu-HU" sz="1800" dirty="0"/>
              <a:t>);</a:t>
            </a:r>
          </a:p>
          <a:p>
            <a:pPr lvl="2"/>
            <a:r>
              <a:rPr lang="hu-HU" sz="1800" dirty="0"/>
              <a:t>vivőhullám megváltoztatása (</a:t>
            </a:r>
            <a:r>
              <a:rPr lang="hu-HU" sz="1800" i="1" dirty="0"/>
              <a:t>frekvencia vagy fázis moduláció</a:t>
            </a:r>
            <a:r>
              <a:rPr lang="hu-HU" sz="1800" dirty="0"/>
              <a:t>);</a:t>
            </a:r>
          </a:p>
          <a:p>
            <a:pPr lvl="2"/>
            <a:r>
              <a:rPr lang="hu-HU" sz="1800" dirty="0"/>
              <a:t>különböző vivőhullámok felhasználása egyidejűleg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378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alapsávú átvitel struktúrája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19351" y="3134627"/>
            <a:ext cx="295977" cy="2286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22960" y="4760495"/>
            <a:ext cx="295977" cy="2286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607" y="3363227"/>
            <a:ext cx="11723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dirty="0"/>
              <a:t>adatforrás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658" y="4989094"/>
            <a:ext cx="8819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dirty="0"/>
              <a:t>adatcél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6"/>
            <a:endCxn id="10" idx="1"/>
          </p:cNvCxnSpPr>
          <p:nvPr/>
        </p:nvCxnSpPr>
        <p:spPr>
          <a:xfrm>
            <a:off x="1115328" y="3248928"/>
            <a:ext cx="481864" cy="6151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97192" y="2909946"/>
            <a:ext cx="1236245" cy="69026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Forrás 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97192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Forrás dekódolás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4514" y="2909946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Csatorna 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24514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Csatorna dekódolás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1835" y="2909943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Fizikai átvitel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51835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Fizikai vétel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98682" y="3862137"/>
            <a:ext cx="10118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/>
              <a:t>MÉDIUM</a:t>
            </a:r>
            <a:endParaRPr lang="en-US" b="1" dirty="0"/>
          </a:p>
        </p:txBody>
      </p:sp>
      <p:cxnSp>
        <p:nvCxnSpPr>
          <p:cNvPr id="21" name="Straight Connector 20"/>
          <p:cNvCxnSpPr>
            <a:stCxn id="15" idx="3"/>
          </p:cNvCxnSpPr>
          <p:nvPr/>
        </p:nvCxnSpPr>
        <p:spPr>
          <a:xfrm flipV="1">
            <a:off x="6888080" y="3248927"/>
            <a:ext cx="1007465" cy="6149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>
            <a:off x="7895545" y="3248927"/>
            <a:ext cx="109045" cy="61321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87900" y="4883270"/>
            <a:ext cx="1007645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9" idx="2"/>
          </p:cNvCxnSpPr>
          <p:nvPr/>
        </p:nvCxnSpPr>
        <p:spPr>
          <a:xfrm flipV="1">
            <a:off x="7895545" y="4231469"/>
            <a:ext cx="109045" cy="651803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3" idx="1"/>
          </p:cNvCxnSpPr>
          <p:nvPr/>
        </p:nvCxnSpPr>
        <p:spPr>
          <a:xfrm>
            <a:off x="2833437" y="3255078"/>
            <a:ext cx="791076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15" idx="1"/>
          </p:cNvCxnSpPr>
          <p:nvPr/>
        </p:nvCxnSpPr>
        <p:spPr>
          <a:xfrm flipV="1">
            <a:off x="4860758" y="3255076"/>
            <a:ext cx="791076" cy="3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1"/>
            <a:endCxn id="14" idx="3"/>
          </p:cNvCxnSpPr>
          <p:nvPr/>
        </p:nvCxnSpPr>
        <p:spPr>
          <a:xfrm flipH="1">
            <a:off x="4860758" y="4874841"/>
            <a:ext cx="791076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2" idx="3"/>
          </p:cNvCxnSpPr>
          <p:nvPr/>
        </p:nvCxnSpPr>
        <p:spPr>
          <a:xfrm flipH="1">
            <a:off x="2833437" y="4874841"/>
            <a:ext cx="791076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1"/>
            <a:endCxn id="5" idx="6"/>
          </p:cNvCxnSpPr>
          <p:nvPr/>
        </p:nvCxnSpPr>
        <p:spPr>
          <a:xfrm flipH="1" flipV="1">
            <a:off x="1118937" y="4874795"/>
            <a:ext cx="478255" cy="46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14110" y="3918101"/>
            <a:ext cx="111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Forrás bitek</a:t>
            </a:r>
            <a:endParaRPr lang="en-US" sz="1600" i="1" dirty="0"/>
          </a:p>
        </p:txBody>
      </p:sp>
      <p:sp>
        <p:nvSpPr>
          <p:cNvPr id="53" name="TextBox 52"/>
          <p:cNvSpPr txBox="1"/>
          <p:nvPr/>
        </p:nvSpPr>
        <p:spPr>
          <a:xfrm>
            <a:off x="3449053" y="3779602"/>
            <a:ext cx="154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i="1" dirty="0"/>
              <a:t>Csatorna szimbólumok</a:t>
            </a:r>
            <a:endParaRPr lang="en-US" sz="1600" i="1" dirty="0"/>
          </a:p>
        </p:txBody>
      </p:sp>
      <p:cxnSp>
        <p:nvCxnSpPr>
          <p:cNvPr id="55" name="Straight Arrow Connector 54"/>
          <p:cNvCxnSpPr>
            <a:stCxn id="52" idx="3"/>
          </p:cNvCxnSpPr>
          <p:nvPr/>
        </p:nvCxnSpPr>
        <p:spPr>
          <a:xfrm flipV="1">
            <a:off x="3029544" y="3248926"/>
            <a:ext cx="199432" cy="838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2" idx="3"/>
          </p:cNvCxnSpPr>
          <p:nvPr/>
        </p:nvCxnSpPr>
        <p:spPr>
          <a:xfrm>
            <a:off x="3029544" y="4087378"/>
            <a:ext cx="198106" cy="7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3"/>
          </p:cNvCxnSpPr>
          <p:nvPr/>
        </p:nvCxnSpPr>
        <p:spPr>
          <a:xfrm flipV="1">
            <a:off x="4990774" y="3267787"/>
            <a:ext cx="332621" cy="804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3" idx="3"/>
          </p:cNvCxnSpPr>
          <p:nvPr/>
        </p:nvCxnSpPr>
        <p:spPr>
          <a:xfrm>
            <a:off x="4990774" y="4071990"/>
            <a:ext cx="332621" cy="8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339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szélessávú átvitel struktúrája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14021" y="3134627"/>
            <a:ext cx="295977" cy="2286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17630" y="4760495"/>
            <a:ext cx="295977" cy="2286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76" y="3363227"/>
            <a:ext cx="11723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dirty="0"/>
              <a:t>adatforrás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328" y="4989094"/>
            <a:ext cx="8819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dirty="0"/>
              <a:t>adatcél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6"/>
            <a:endCxn id="10" idx="1"/>
          </p:cNvCxnSpPr>
          <p:nvPr/>
        </p:nvCxnSpPr>
        <p:spPr>
          <a:xfrm>
            <a:off x="609998" y="3248928"/>
            <a:ext cx="481864" cy="6151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91862" y="2909946"/>
            <a:ext cx="1236245" cy="69026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Forrás 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1862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Forrás dekódolás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637" y="2909946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Csatorna 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637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Csatorna dekódolás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02431" y="2910621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Fizikai átvitel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02430" y="4569076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Fizikai vétel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53498" y="3862815"/>
            <a:ext cx="10118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/>
              <a:t>MÉDIUM</a:t>
            </a:r>
            <a:endParaRPr lang="en-US" b="1" dirty="0"/>
          </a:p>
        </p:txBody>
      </p:sp>
      <p:cxnSp>
        <p:nvCxnSpPr>
          <p:cNvPr id="21" name="Straight Connector 20"/>
          <p:cNvCxnSpPr>
            <a:stCxn id="15" idx="3"/>
          </p:cNvCxnSpPr>
          <p:nvPr/>
        </p:nvCxnSpPr>
        <p:spPr>
          <a:xfrm flipV="1">
            <a:off x="7838676" y="3248927"/>
            <a:ext cx="711685" cy="6827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>
            <a:off x="8550361" y="3249605"/>
            <a:ext cx="109045" cy="61321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3"/>
          </p:cNvCxnSpPr>
          <p:nvPr/>
        </p:nvCxnSpPr>
        <p:spPr>
          <a:xfrm>
            <a:off x="7838675" y="4883948"/>
            <a:ext cx="711686" cy="2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9" idx="2"/>
          </p:cNvCxnSpPr>
          <p:nvPr/>
        </p:nvCxnSpPr>
        <p:spPr>
          <a:xfrm flipV="1">
            <a:off x="8550361" y="4232147"/>
            <a:ext cx="109045" cy="651803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3" idx="1"/>
          </p:cNvCxnSpPr>
          <p:nvPr/>
        </p:nvCxnSpPr>
        <p:spPr>
          <a:xfrm>
            <a:off x="2328107" y="3255078"/>
            <a:ext cx="583530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2" idx="3"/>
          </p:cNvCxnSpPr>
          <p:nvPr/>
        </p:nvCxnSpPr>
        <p:spPr>
          <a:xfrm flipH="1">
            <a:off x="2328107" y="4874841"/>
            <a:ext cx="583530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1"/>
            <a:endCxn id="5" idx="6"/>
          </p:cNvCxnSpPr>
          <p:nvPr/>
        </p:nvCxnSpPr>
        <p:spPr>
          <a:xfrm flipH="1" flipV="1">
            <a:off x="613607" y="4874795"/>
            <a:ext cx="478255" cy="46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08780" y="3918101"/>
            <a:ext cx="111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Forrás bitek</a:t>
            </a:r>
            <a:endParaRPr lang="en-US" sz="1600" i="1" dirty="0"/>
          </a:p>
        </p:txBody>
      </p:sp>
      <p:sp>
        <p:nvSpPr>
          <p:cNvPr id="53" name="TextBox 52"/>
          <p:cNvSpPr txBox="1"/>
          <p:nvPr/>
        </p:nvSpPr>
        <p:spPr>
          <a:xfrm>
            <a:off x="2791326" y="3779602"/>
            <a:ext cx="12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i="1" dirty="0"/>
              <a:t>Csatorna szimbólumok</a:t>
            </a:r>
            <a:endParaRPr lang="en-US" sz="1600" i="1" dirty="0"/>
          </a:p>
        </p:txBody>
      </p:sp>
      <p:cxnSp>
        <p:nvCxnSpPr>
          <p:cNvPr id="55" name="Straight Arrow Connector 54"/>
          <p:cNvCxnSpPr>
            <a:stCxn id="52" idx="3"/>
          </p:cNvCxnSpPr>
          <p:nvPr/>
        </p:nvCxnSpPr>
        <p:spPr>
          <a:xfrm flipV="1">
            <a:off x="2524214" y="3262580"/>
            <a:ext cx="73278" cy="824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2" idx="3"/>
          </p:cNvCxnSpPr>
          <p:nvPr/>
        </p:nvCxnSpPr>
        <p:spPr>
          <a:xfrm>
            <a:off x="2524214" y="4087378"/>
            <a:ext cx="73278" cy="7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3"/>
          </p:cNvCxnSpPr>
          <p:nvPr/>
        </p:nvCxnSpPr>
        <p:spPr>
          <a:xfrm flipV="1">
            <a:off x="4061327" y="3267787"/>
            <a:ext cx="332620" cy="804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3" idx="3"/>
          </p:cNvCxnSpPr>
          <p:nvPr/>
        </p:nvCxnSpPr>
        <p:spPr>
          <a:xfrm>
            <a:off x="4061327" y="4071990"/>
            <a:ext cx="332620" cy="8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754715" y="2910620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Moduláció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13" idx="3"/>
            <a:endCxn id="32" idx="1"/>
          </p:cNvCxnSpPr>
          <p:nvPr/>
        </p:nvCxnSpPr>
        <p:spPr>
          <a:xfrm>
            <a:off x="4147882" y="3255078"/>
            <a:ext cx="606833" cy="674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2" idx="3"/>
            <a:endCxn id="15" idx="1"/>
          </p:cNvCxnSpPr>
          <p:nvPr/>
        </p:nvCxnSpPr>
        <p:spPr>
          <a:xfrm>
            <a:off x="5990959" y="3255753"/>
            <a:ext cx="611471" cy="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754714" y="4529928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Demoduláció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16" idx="1"/>
            <a:endCxn id="45" idx="3"/>
          </p:cNvCxnSpPr>
          <p:nvPr/>
        </p:nvCxnSpPr>
        <p:spPr>
          <a:xfrm flipH="1" flipV="1">
            <a:off x="5990959" y="4875060"/>
            <a:ext cx="611471" cy="8888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5" idx="1"/>
            <a:endCxn id="14" idx="3"/>
          </p:cNvCxnSpPr>
          <p:nvPr/>
        </p:nvCxnSpPr>
        <p:spPr>
          <a:xfrm flipH="1" flipV="1">
            <a:off x="4147882" y="4874842"/>
            <a:ext cx="606832" cy="219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451299" y="3771088"/>
            <a:ext cx="164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i="1" dirty="0"/>
              <a:t>Hullám formák</a:t>
            </a:r>
          </a:p>
          <a:p>
            <a:pPr algn="ctr"/>
            <a:r>
              <a:rPr lang="hu-HU" sz="1600" i="1" dirty="0"/>
              <a:t>véges halmaza</a:t>
            </a:r>
            <a:endParaRPr lang="en-US" sz="1600" i="1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 flipV="1">
            <a:off x="6092799" y="3259275"/>
            <a:ext cx="166310" cy="80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3"/>
          </p:cNvCxnSpPr>
          <p:nvPr/>
        </p:nvCxnSpPr>
        <p:spPr>
          <a:xfrm>
            <a:off x="6092799" y="4063476"/>
            <a:ext cx="166310" cy="802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35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Amplitúdó ábrázolás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sz="2000" dirty="0"/>
                  <a:t>Egy szinusz rezgés amplitúdó ábrázolása </a:t>
                </a:r>
                <a:r>
                  <a:rPr lang="hu-HU" sz="2000" i="1" dirty="0"/>
                  <a:t>T</a:t>
                </a:r>
                <a:r>
                  <a:rPr lang="hu-HU" sz="2000" dirty="0"/>
                  <a:t> periódus idejű függvényre 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u-H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hu-H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hu-H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hu-H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hu-HU" sz="2000" dirty="0"/>
                  <a:t>, ahol </a:t>
                </a:r>
                <a:r>
                  <a:rPr lang="hu-HU" sz="2000" i="1" dirty="0"/>
                  <a:t>A</a:t>
                </a:r>
                <a:r>
                  <a:rPr lang="hu-HU" sz="2000" dirty="0"/>
                  <a:t> az amplitúdó, </a:t>
                </a:r>
                <a:r>
                  <a:rPr lang="hu-HU" sz="2000" i="1" dirty="0"/>
                  <a:t>f</a:t>
                </a:r>
                <a:r>
                  <a:rPr lang="hu-HU" sz="2000" dirty="0"/>
                  <a:t> a frekvencia és </a:t>
                </a:r>
                <a14:m>
                  <m:oMath xmlns:m="http://schemas.openxmlformats.org/officeDocument/2006/math">
                    <m:r>
                      <a:rPr lang="hu-H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hu-HU" sz="2000" dirty="0"/>
                  <a:t> a fáziseltolás.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94" y="2801930"/>
            <a:ext cx="5713375" cy="28620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6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Amplitúdó moduláció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4491990" cy="4023360"/>
              </a:xfrm>
            </p:spPr>
            <p:txBody>
              <a:bodyPr>
                <a:normAutofit/>
              </a:bodyPr>
              <a:lstStyle/>
              <a:p>
                <a:r>
                  <a:rPr lang="hu-HU" sz="2000" dirty="0"/>
                  <a:t>Az </a:t>
                </a:r>
                <a:r>
                  <a:rPr lang="hu-HU" sz="2000" i="1" dirty="0"/>
                  <a:t>s(t)</a:t>
                </a:r>
                <a:r>
                  <a:rPr lang="hu-HU" sz="2000" dirty="0"/>
                  <a:t> szignált a szinusz görbe amplitúdójaként kódoljuk, azaz: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hu-H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hu-HU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𝑓𝑡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000" b="0" dirty="0"/>
              </a:p>
              <a:p>
                <a:pPr lvl="1"/>
                <a:r>
                  <a:rPr lang="hu-HU" sz="2000" i="1" dirty="0"/>
                  <a:t>analóg szignál</a:t>
                </a:r>
                <a:r>
                  <a:rPr lang="hu-HU" sz="2000" dirty="0"/>
                  <a:t>: amplitúdó moduláció</a:t>
                </a:r>
              </a:p>
              <a:p>
                <a:pPr lvl="1"/>
                <a:r>
                  <a:rPr lang="hu-HU" sz="2000" i="1" dirty="0"/>
                  <a:t>Digitális szignál</a:t>
                </a:r>
                <a:r>
                  <a:rPr lang="hu-HU" sz="2000" dirty="0"/>
                  <a:t>: amplitúdó </a:t>
                </a:r>
                <a:r>
                  <a:rPr lang="hu-HU" sz="2000" dirty="0" err="1"/>
                  <a:t>keying</a:t>
                </a:r>
                <a:r>
                  <a:rPr lang="hu-HU" sz="2000" dirty="0"/>
                  <a:t> (szignál erőssége egy diszkrét halmaz értékeinek megfelelően változik)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89320" cy="4023360"/>
              </a:xfrm>
              <a:blipFill rotWithShape="0">
                <a:blip r:embed="rId2"/>
                <a:stretch>
                  <a:fillRect l="-91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98" y="2086366"/>
            <a:ext cx="3383693" cy="3126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70" y="4409878"/>
            <a:ext cx="3809757" cy="21423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897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Frekvencia moduláció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1" y="1845734"/>
                <a:ext cx="4591250" cy="4023360"/>
              </a:xfrm>
            </p:spPr>
            <p:txBody>
              <a:bodyPr>
                <a:normAutofit/>
              </a:bodyPr>
              <a:lstStyle/>
              <a:p>
                <a:r>
                  <a:rPr lang="hu-HU" sz="2000" dirty="0"/>
                  <a:t>Az </a:t>
                </a:r>
                <a:r>
                  <a:rPr lang="hu-HU" sz="2000" i="1" dirty="0"/>
                  <a:t>s(t)</a:t>
                </a:r>
                <a:r>
                  <a:rPr lang="hu-HU" sz="2000" dirty="0"/>
                  <a:t> szignált a szinusz görbe frekvenciájában kódoljuk, azaz: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hu-HU" sz="2000" i="1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000" dirty="0"/>
              </a:p>
              <a:p>
                <a:pPr lvl="1"/>
                <a:r>
                  <a:rPr lang="hu-HU" sz="2000" i="1" dirty="0"/>
                  <a:t>analóg szignál</a:t>
                </a:r>
                <a:r>
                  <a:rPr lang="hu-HU" sz="2000" dirty="0"/>
                  <a:t>: frekvencia moduláció</a:t>
                </a:r>
              </a:p>
              <a:p>
                <a:pPr lvl="1"/>
                <a:r>
                  <a:rPr lang="hu-HU" sz="2000" i="1" dirty="0"/>
                  <a:t>Digitális szignál</a:t>
                </a:r>
                <a:r>
                  <a:rPr lang="hu-HU" sz="2000" dirty="0"/>
                  <a:t>: frekvencia-eltolás </a:t>
                </a:r>
                <a:r>
                  <a:rPr lang="hu-HU" sz="2000" dirty="0" err="1"/>
                  <a:t>keying</a:t>
                </a:r>
                <a:r>
                  <a:rPr lang="hu-HU" sz="2000" dirty="0"/>
                  <a:t> (például egy diszkrét halmaz szimbólumaihoz különböző frekvenciák hozzárendelésével)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121667" cy="4023360"/>
              </a:xfrm>
              <a:blipFill rotWithShape="0">
                <a:blip r:embed="rId2"/>
                <a:stretch>
                  <a:fillRect l="-896" t="-1667" r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77" y="1845735"/>
            <a:ext cx="3050381" cy="3286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83" y="4195178"/>
            <a:ext cx="4230027" cy="22865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385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Illusztráció - AM &amp; FM analóg jel esetén</a:t>
            </a:r>
            <a:endParaRPr lang="en-US" dirty="0"/>
          </a:p>
        </p:txBody>
      </p:sp>
      <p:pic>
        <p:nvPicPr>
          <p:cNvPr id="4" name="Picture 2" descr="File:Amfm3-en-de.gif"/>
          <p:cNvPicPr>
            <a:picLocks noGrp="1"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39" y="1549529"/>
            <a:ext cx="6641431" cy="5189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335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Fázis moduláció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1" y="1845734"/>
                <a:ext cx="4762700" cy="4023360"/>
              </a:xfrm>
            </p:spPr>
            <p:txBody>
              <a:bodyPr>
                <a:normAutofit/>
              </a:bodyPr>
              <a:lstStyle/>
              <a:p>
                <a:r>
                  <a:rPr lang="hu-HU" sz="2000" dirty="0"/>
                  <a:t>Az </a:t>
                </a:r>
                <a:r>
                  <a:rPr lang="hu-HU" sz="2000" i="1" dirty="0"/>
                  <a:t>s(t)</a:t>
                </a:r>
                <a:r>
                  <a:rPr lang="hu-HU" sz="2000" dirty="0"/>
                  <a:t> szignált a szinusz görbe fázisában kódoljuk, azaz: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hu-HU" sz="2000" i="1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000" dirty="0"/>
              </a:p>
              <a:p>
                <a:pPr lvl="1"/>
                <a:r>
                  <a:rPr lang="hu-HU" sz="2000" i="1" dirty="0"/>
                  <a:t>analóg szignál</a:t>
                </a:r>
                <a:r>
                  <a:rPr lang="hu-HU" sz="2000" dirty="0"/>
                  <a:t>: fázis moduláció (nem igazán használják)</a:t>
                </a:r>
              </a:p>
              <a:p>
                <a:pPr lvl="1"/>
                <a:r>
                  <a:rPr lang="hu-HU" sz="2000" i="1" dirty="0"/>
                  <a:t>Digitális szignál</a:t>
                </a:r>
                <a:r>
                  <a:rPr lang="hu-HU" sz="2000" dirty="0"/>
                  <a:t>: fázis-eltolás </a:t>
                </a:r>
                <a:r>
                  <a:rPr lang="hu-HU" sz="2000" dirty="0" err="1"/>
                  <a:t>keying</a:t>
                </a:r>
                <a:r>
                  <a:rPr lang="hu-HU" sz="2000" dirty="0"/>
                  <a:t> ( például egy diszkrét halmaz szimbólumaihoz különböző fázisok hozzárendelésével)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350267" cy="4023360"/>
              </a:xfrm>
              <a:blipFill rotWithShape="0">
                <a:blip r:embed="rId2"/>
                <a:stretch>
                  <a:fillRect l="-864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84" y="1845735"/>
            <a:ext cx="3248801" cy="34261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407" y="4462889"/>
            <a:ext cx="3735805" cy="22868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981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 szimbólum használata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543800" cy="427834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u-HU" sz="2000" b="1" dirty="0"/>
                  <a:t>PSK különböző szimbólumokkal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000" dirty="0"/>
                  <a:t>A fázis eltolások könnyen felismerhetőek a fogadó által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000" dirty="0"/>
                  <a:t>Diszkrét halmaz kódolja a szimbólumokat</a:t>
                </a:r>
              </a:p>
              <a:p>
                <a:pPr lvl="1"/>
                <a:r>
                  <a:rPr lang="hu-HU" sz="2000" dirty="0"/>
                  <a:t>Például 4 szimbólum esetén: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hu-H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hu-H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hu-H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hu-HU" sz="2000" dirty="0"/>
              </a:p>
              <a:p>
                <a:pPr lvl="1"/>
                <a:r>
                  <a:rPr lang="hu-HU" sz="2000" dirty="0"/>
                  <a:t>Ezzel kétszeres adatrátát kapunk a szimbólum rátához képest</a:t>
                </a:r>
              </a:p>
              <a:p>
                <a:pPr lvl="1"/>
                <a:r>
                  <a:rPr lang="hu-HU" sz="2000" dirty="0"/>
                  <a:t>Ezt nevezzük </a:t>
                </a:r>
                <a:r>
                  <a:rPr lang="hu-HU" sz="2000" b="1" dirty="0" err="1"/>
                  <a:t>Q</a:t>
                </a:r>
                <a:r>
                  <a:rPr lang="hu-HU" sz="2000" dirty="0" err="1"/>
                  <a:t>uadrature</a:t>
                </a:r>
                <a:r>
                  <a:rPr lang="hu-HU" sz="2000" dirty="0"/>
                  <a:t> </a:t>
                </a:r>
                <a:r>
                  <a:rPr lang="hu-HU" sz="2000" b="1" dirty="0" err="1"/>
                  <a:t>P</a:t>
                </a:r>
                <a:r>
                  <a:rPr lang="hu-HU" sz="2000" dirty="0" err="1"/>
                  <a:t>hase</a:t>
                </a:r>
                <a:r>
                  <a:rPr lang="hu-HU" sz="2000" dirty="0"/>
                  <a:t> </a:t>
                </a:r>
                <a:r>
                  <a:rPr lang="hu-HU" sz="2000" b="1" dirty="0"/>
                  <a:t>S</a:t>
                </a:r>
                <a:r>
                  <a:rPr lang="hu-HU" sz="2000" dirty="0"/>
                  <a:t>hift </a:t>
                </a:r>
                <a:r>
                  <a:rPr lang="hu-HU" sz="2000" b="1" dirty="0" err="1"/>
                  <a:t>K</a:t>
                </a:r>
                <a:r>
                  <a:rPr lang="hu-HU" sz="2000" dirty="0" err="1"/>
                  <a:t>eying</a:t>
                </a:r>
                <a:endParaRPr lang="hu-HU" sz="2000" dirty="0"/>
              </a:p>
              <a:p>
                <a:pPr marL="0" indent="0">
                  <a:buNone/>
                </a:pPr>
                <a:r>
                  <a:rPr lang="hu-HU" sz="2000" b="1" dirty="0"/>
                  <a:t>Amplitúdó- és fázis-moduláció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000" dirty="0"/>
                  <a:t>Kombinálhatóak a módszerek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000" dirty="0"/>
                  <a:t>Diszkrét halmaz kódolja a szimbólumokat</a:t>
                </a:r>
              </a:p>
              <a:p>
                <a:pPr lvl="1"/>
                <a:r>
                  <a:rPr lang="hu-HU" sz="2000" dirty="0"/>
                  <a:t>Például 16 különböző szimbólum (amplitúdó és fázis kombináció) használata</a:t>
                </a:r>
              </a:p>
              <a:p>
                <a:pPr lvl="1"/>
                <a:r>
                  <a:rPr lang="hu-HU" sz="2000" dirty="0"/>
                  <a:t>Ezzel négyszeres adatrátát kapunk a szimbólum rátához képest</a:t>
                </a:r>
              </a:p>
              <a:p>
                <a:pPr lvl="1"/>
                <a:r>
                  <a:rPr lang="hu-HU" sz="2000" dirty="0"/>
                  <a:t>Ezt nevezzük </a:t>
                </a:r>
                <a:r>
                  <a:rPr lang="hu-HU" sz="2000" b="1" dirty="0" err="1"/>
                  <a:t>Q</a:t>
                </a:r>
                <a:r>
                  <a:rPr lang="hu-HU" sz="2000" dirty="0" err="1"/>
                  <a:t>uadrature</a:t>
                </a:r>
                <a:r>
                  <a:rPr lang="hu-HU" sz="2000" dirty="0"/>
                  <a:t> </a:t>
                </a:r>
                <a:r>
                  <a:rPr lang="hu-HU" sz="2000" b="1" dirty="0" err="1"/>
                  <a:t>A</a:t>
                </a:r>
                <a:r>
                  <a:rPr lang="hu-HU" sz="2000" dirty="0" err="1"/>
                  <a:t>mplitude</a:t>
                </a:r>
                <a:r>
                  <a:rPr lang="hu-HU" sz="2000" dirty="0"/>
                  <a:t> </a:t>
                </a:r>
                <a:r>
                  <a:rPr lang="hu-HU" sz="2000" b="1" dirty="0"/>
                  <a:t>M</a:t>
                </a:r>
                <a:r>
                  <a:rPr lang="hu-HU" sz="2000" dirty="0"/>
                  <a:t>odulation-16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278340"/>
              </a:xfrm>
              <a:blipFill rotWithShape="0">
                <a:blip r:embed="rId2"/>
                <a:stretch>
                  <a:fillRect l="-60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37" y="3994821"/>
            <a:ext cx="1722792" cy="2129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113" y="1827445"/>
            <a:ext cx="1722792" cy="20590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730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Digitális és analóg jelek összehasonlítása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4663440" cy="4023360"/>
          </a:xfrm>
        </p:spPr>
        <p:txBody>
          <a:bodyPr>
            <a:normAutofit fontScale="92500"/>
          </a:bodyPr>
          <a:lstStyle/>
          <a:p>
            <a:r>
              <a:rPr lang="hu-HU" sz="2000" i="1" dirty="0"/>
              <a:t>Digitális átvitel – </a:t>
            </a:r>
            <a:r>
              <a:rPr lang="hu-HU" sz="2000" dirty="0"/>
              <a:t>Diszkrét szignálok véges halmazát használja (például feszültség vagy áramerősség értékek).</a:t>
            </a:r>
          </a:p>
          <a:p>
            <a:r>
              <a:rPr lang="hu-HU" sz="2000" i="1" dirty="0"/>
              <a:t>Analóg átvitel</a:t>
            </a:r>
            <a:r>
              <a:rPr lang="hu-HU" sz="2000" dirty="0"/>
              <a:t> – Szignálok folytonos halmazát használja (például feszültség vagy áramerősség a vezetékben)</a:t>
            </a:r>
          </a:p>
          <a:p>
            <a:r>
              <a:rPr lang="hu-HU" sz="2000" i="1" dirty="0"/>
              <a:t>Digitális előnyei</a:t>
            </a:r>
          </a:p>
          <a:p>
            <a:pPr lvl="1"/>
            <a:r>
              <a:rPr lang="hu-HU" sz="2000" dirty="0"/>
              <a:t>Lehetőség van a vételpontosság helyreállítására illetve az eredeti jel helyreállítására</a:t>
            </a:r>
          </a:p>
          <a:p>
            <a:r>
              <a:rPr lang="hu-HU" sz="2000" i="1" dirty="0"/>
              <a:t>Analóg hátránya</a:t>
            </a:r>
          </a:p>
          <a:p>
            <a:pPr lvl="1"/>
            <a:r>
              <a:rPr lang="hu-HU" sz="2000" dirty="0"/>
              <a:t>A fellépő hibák önmagukat erősíthetik</a:t>
            </a:r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73" y="4114800"/>
            <a:ext cx="1598488" cy="1894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73" y="2018935"/>
            <a:ext cx="1598488" cy="18463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93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*%..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Előadásra járni </a:t>
            </a:r>
            <a:r>
              <a:rPr lang="hu-HU" sz="2400" b="1" dirty="0"/>
              <a:t>kötelező</a:t>
            </a:r>
            <a:r>
              <a:rPr lang="hu-HU" sz="2400" dirty="0"/>
              <a:t> </a:t>
            </a:r>
            <a:r>
              <a:rPr lang="hu-HU" sz="2400"/>
              <a:t>a tavalyi </a:t>
            </a:r>
            <a:r>
              <a:rPr lang="hu-HU" sz="2400" dirty="0"/>
              <a:t>kari határozat alapján</a:t>
            </a:r>
          </a:p>
          <a:p>
            <a:r>
              <a:rPr lang="hu-HU" sz="2400" dirty="0"/>
              <a:t>Az oktatónak </a:t>
            </a:r>
            <a:r>
              <a:rPr lang="hu-HU" sz="2400" b="1" dirty="0"/>
              <a:t>kötelező a jelenlét ellenőrzése</a:t>
            </a:r>
            <a:endParaRPr lang="hu-HU" sz="2400" dirty="0">
              <a:sym typeface="Wingdings" panose="05000000000000000000" pitchFamily="2" charset="2"/>
            </a:endParaRPr>
          </a:p>
          <a:p>
            <a:endParaRPr lang="hu-HU" sz="2400" dirty="0"/>
          </a:p>
          <a:p>
            <a:endParaRPr lang="hu-HU" sz="2400" dirty="0"/>
          </a:p>
          <a:p>
            <a:r>
              <a:rPr lang="hu-HU" sz="2400" dirty="0"/>
              <a:t>Katalógus minden előadáson.</a:t>
            </a:r>
          </a:p>
          <a:p>
            <a:pPr lvl="1"/>
            <a:r>
              <a:rPr lang="hu-HU" b="1" dirty="0"/>
              <a:t>4 igazolatlan hiányzás esetén a hallgató nem vizsgázhat</a:t>
            </a:r>
          </a:p>
          <a:p>
            <a:pPr lvl="1"/>
            <a:r>
              <a:rPr lang="hu-HU" dirty="0"/>
              <a:t>Ennek kivitelezése ???</a:t>
            </a:r>
          </a:p>
          <a:p>
            <a:pPr lvl="2"/>
            <a:r>
              <a:rPr lang="hu-HU" dirty="0">
                <a:hlinkClick r:id="rId2"/>
              </a:rPr>
              <a:t>http://catalog.inf.elte.hu</a:t>
            </a:r>
            <a:endParaRPr lang="hu-HU" dirty="0"/>
          </a:p>
          <a:p>
            <a:pPr lvl="2"/>
            <a:r>
              <a:rPr lang="hu-HU" dirty="0"/>
              <a:t>Papír alapú</a:t>
            </a:r>
          </a:p>
          <a:p>
            <a:pPr lvl="2"/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11</a:t>
            </a:fld>
            <a:endParaRPr lang="en-US"/>
          </a:p>
        </p:txBody>
      </p:sp>
      <p:sp>
        <p:nvSpPr>
          <p:cNvPr id="4" name="Ellipszis 3"/>
          <p:cNvSpPr/>
          <p:nvPr/>
        </p:nvSpPr>
        <p:spPr>
          <a:xfrm>
            <a:off x="509451" y="4767943"/>
            <a:ext cx="1528355" cy="5225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24357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Bithiba gyakoriság és a jel-zaj arány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Minél nagyobb a jel-zaj arány avagy </a:t>
            </a:r>
            <a:r>
              <a:rPr lang="hu-HU" sz="2000" b="1" dirty="0"/>
              <a:t>SNR</a:t>
            </a:r>
            <a:r>
              <a:rPr lang="hu-HU" sz="2000" dirty="0"/>
              <a:t> (</a:t>
            </a:r>
            <a:r>
              <a:rPr lang="hu-HU" sz="2000" i="1" dirty="0" err="1"/>
              <a:t>Signal-to-noise</a:t>
            </a:r>
            <a:r>
              <a:rPr lang="hu-HU" sz="2000" i="1" dirty="0"/>
              <a:t> ratio</a:t>
            </a:r>
            <a:r>
              <a:rPr lang="hu-HU" sz="2000" dirty="0"/>
              <a:t>), annál kevesebb hiba lép fel</a:t>
            </a:r>
          </a:p>
          <a:p>
            <a:r>
              <a:rPr lang="hu-HU" sz="2000" dirty="0"/>
              <a:t>A hibásan fogadott bitek részarányát bithiba gyakoriságnak avagy </a:t>
            </a:r>
            <a:r>
              <a:rPr lang="hu-HU" sz="2000" dirty="0" err="1"/>
              <a:t>BER-nek</a:t>
            </a:r>
            <a:r>
              <a:rPr lang="hu-HU" sz="2000" dirty="0"/>
              <a:t> (bit </a:t>
            </a:r>
            <a:r>
              <a:rPr lang="hu-HU" sz="2000" dirty="0" err="1"/>
              <a:t>error</a:t>
            </a:r>
            <a:r>
              <a:rPr lang="hu-HU" sz="2000" dirty="0"/>
              <a:t> </a:t>
            </a:r>
            <a:r>
              <a:rPr lang="hu-HU" sz="2000" dirty="0" err="1"/>
              <a:t>rate</a:t>
            </a:r>
            <a:r>
              <a:rPr lang="hu-HU" sz="2000" dirty="0"/>
              <a:t>) nevezzük</a:t>
            </a:r>
          </a:p>
          <a:p>
            <a:r>
              <a:rPr lang="hu-HU" sz="2000" dirty="0"/>
              <a:t>A BER függ az alábbiaktól</a:t>
            </a:r>
          </a:p>
          <a:p>
            <a:pPr lvl="1"/>
            <a:r>
              <a:rPr lang="hu-HU" sz="2000" dirty="0"/>
              <a:t>a jel erőségétől,</a:t>
            </a:r>
          </a:p>
          <a:p>
            <a:pPr lvl="1"/>
            <a:r>
              <a:rPr lang="hu-HU" sz="2000" dirty="0"/>
              <a:t>a zajtól,</a:t>
            </a:r>
          </a:p>
          <a:p>
            <a:pPr lvl="1"/>
            <a:r>
              <a:rPr lang="hu-HU" sz="2000" dirty="0"/>
              <a:t>az átviteli sebességtől,</a:t>
            </a:r>
          </a:p>
          <a:p>
            <a:pPr lvl="1"/>
            <a:r>
              <a:rPr lang="hu-HU" sz="2000" dirty="0"/>
              <a:t>a felhasznált módszertől.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110</a:t>
            </a:fld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17406" y="3806031"/>
            <a:ext cx="609600" cy="2527300"/>
          </a:xfrm>
          <a:custGeom>
            <a:avLst/>
            <a:gdLst>
              <a:gd name="T0" fmla="*/ 0 w 384"/>
              <a:gd name="T1" fmla="*/ 0 h 1592"/>
              <a:gd name="T2" fmla="*/ 184 w 384"/>
              <a:gd name="T3" fmla="*/ 384 h 1592"/>
              <a:gd name="T4" fmla="*/ 304 w 384"/>
              <a:gd name="T5" fmla="*/ 984 h 1592"/>
              <a:gd name="T6" fmla="*/ 384 w 384"/>
              <a:gd name="T7" fmla="*/ 1592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1592">
                <a:moveTo>
                  <a:pt x="0" y="0"/>
                </a:moveTo>
                <a:cubicBezTo>
                  <a:pt x="66" y="110"/>
                  <a:pt x="133" y="220"/>
                  <a:pt x="184" y="384"/>
                </a:cubicBezTo>
                <a:cubicBezTo>
                  <a:pt x="235" y="548"/>
                  <a:pt x="271" y="783"/>
                  <a:pt x="304" y="984"/>
                </a:cubicBezTo>
                <a:cubicBezTo>
                  <a:pt x="337" y="1185"/>
                  <a:pt x="371" y="1492"/>
                  <a:pt x="384" y="1592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565106" y="3475831"/>
            <a:ext cx="685800" cy="2857500"/>
          </a:xfrm>
          <a:custGeom>
            <a:avLst/>
            <a:gdLst>
              <a:gd name="T0" fmla="*/ 0 w 432"/>
              <a:gd name="T1" fmla="*/ 0 h 1800"/>
              <a:gd name="T2" fmla="*/ 168 w 432"/>
              <a:gd name="T3" fmla="*/ 296 h 1800"/>
              <a:gd name="T4" fmla="*/ 256 w 432"/>
              <a:gd name="T5" fmla="*/ 600 h 1800"/>
              <a:gd name="T6" fmla="*/ 360 w 432"/>
              <a:gd name="T7" fmla="*/ 1192 h 1800"/>
              <a:gd name="T8" fmla="*/ 432 w 432"/>
              <a:gd name="T9" fmla="*/ 1800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" h="1800">
                <a:moveTo>
                  <a:pt x="0" y="0"/>
                </a:moveTo>
                <a:cubicBezTo>
                  <a:pt x="62" y="98"/>
                  <a:pt x="125" y="196"/>
                  <a:pt x="168" y="296"/>
                </a:cubicBezTo>
                <a:cubicBezTo>
                  <a:pt x="211" y="396"/>
                  <a:pt x="224" y="451"/>
                  <a:pt x="256" y="600"/>
                </a:cubicBezTo>
                <a:cubicBezTo>
                  <a:pt x="288" y="749"/>
                  <a:pt x="331" y="992"/>
                  <a:pt x="360" y="1192"/>
                </a:cubicBezTo>
                <a:cubicBezTo>
                  <a:pt x="389" y="1392"/>
                  <a:pt x="410" y="1596"/>
                  <a:pt x="432" y="180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479506" y="3475831"/>
            <a:ext cx="647700" cy="2844800"/>
          </a:xfrm>
          <a:custGeom>
            <a:avLst/>
            <a:gdLst>
              <a:gd name="T0" fmla="*/ 0 w 408"/>
              <a:gd name="T1" fmla="*/ 0 h 1792"/>
              <a:gd name="T2" fmla="*/ 152 w 408"/>
              <a:gd name="T3" fmla="*/ 296 h 1792"/>
              <a:gd name="T4" fmla="*/ 232 w 408"/>
              <a:gd name="T5" fmla="*/ 592 h 1792"/>
              <a:gd name="T6" fmla="*/ 344 w 408"/>
              <a:gd name="T7" fmla="*/ 1192 h 1792"/>
              <a:gd name="T8" fmla="*/ 408 w 408"/>
              <a:gd name="T9" fmla="*/ 1792 h 1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8" h="1792">
                <a:moveTo>
                  <a:pt x="0" y="0"/>
                </a:moveTo>
                <a:cubicBezTo>
                  <a:pt x="56" y="98"/>
                  <a:pt x="113" y="197"/>
                  <a:pt x="152" y="296"/>
                </a:cubicBezTo>
                <a:cubicBezTo>
                  <a:pt x="191" y="395"/>
                  <a:pt x="200" y="443"/>
                  <a:pt x="232" y="592"/>
                </a:cubicBezTo>
                <a:cubicBezTo>
                  <a:pt x="264" y="741"/>
                  <a:pt x="315" y="992"/>
                  <a:pt x="344" y="1192"/>
                </a:cubicBezTo>
                <a:cubicBezTo>
                  <a:pt x="373" y="1392"/>
                  <a:pt x="397" y="1691"/>
                  <a:pt x="408" y="1792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09469" y="3463131"/>
            <a:ext cx="2862262" cy="287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909469" y="3956844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5918994" y="4423569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928519" y="4904581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938044" y="5371306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5947569" y="5852319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6658769" y="3463131"/>
            <a:ext cx="0" cy="287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7365206" y="3480594"/>
            <a:ext cx="0" cy="287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8071644" y="3469481"/>
            <a:ext cx="0" cy="287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6471444" y="6319044"/>
            <a:ext cx="3524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10</a:t>
            </a:r>
            <a:endParaRPr lang="en-US" sz="1200" baseline="30000">
              <a:latin typeface="Arial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79469" y="6320631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20</a:t>
            </a:r>
            <a:endParaRPr lang="en-US" sz="1200" baseline="30000">
              <a:latin typeface="Arial" pitchFamily="34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870031" y="6323806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30</a:t>
            </a:r>
            <a:endParaRPr lang="en-US" sz="1200" baseline="30000">
              <a:latin typeface="Arial" pitchFamily="34" charset="0"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8592344" y="6326981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40</a:t>
            </a:r>
            <a:endParaRPr lang="en-US" sz="1200" baseline="30000">
              <a:latin typeface="Arial" pitchFamily="34" charset="0"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2990851" y="6203950"/>
            <a:ext cx="431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2990851" y="581025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3003551" y="5391150"/>
            <a:ext cx="393700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402013" y="5257800"/>
            <a:ext cx="1631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Arial" pitchFamily="34" charset="0"/>
              </a:rPr>
              <a:t>QAM256 (8 Mbps)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3389313" y="5649913"/>
            <a:ext cx="153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Arial" pitchFamily="34" charset="0"/>
              </a:rPr>
              <a:t>QAM16 (4 Mbps)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405188" y="6056313"/>
            <a:ext cx="1408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Arial" pitchFamily="34" charset="0"/>
              </a:rPr>
              <a:t>BPSK (1 Mbps)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879431" y="6519069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Arial" pitchFamily="34" charset="0"/>
              </a:rPr>
              <a:t>SNR(dB)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 rot="16200000">
            <a:off x="5037138" y="4794250"/>
            <a:ext cx="550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Arial" pitchFamily="34" charset="0"/>
              </a:rPr>
              <a:t>BER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5395119" y="3326606"/>
            <a:ext cx="4429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10</a:t>
            </a:r>
            <a:r>
              <a:rPr lang="en-US" sz="1200" baseline="30000">
                <a:latin typeface="Arial" pitchFamily="34" charset="0"/>
              </a:rPr>
              <a:t>-1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5414169" y="3807619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10</a:t>
            </a:r>
            <a:r>
              <a:rPr lang="en-US" sz="1200" baseline="30000">
                <a:latin typeface="Arial" pitchFamily="34" charset="0"/>
              </a:rPr>
              <a:t>-2</a:t>
            </a: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5404644" y="4274344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10</a:t>
            </a:r>
            <a:r>
              <a:rPr lang="en-US" sz="1200" baseline="30000">
                <a:latin typeface="Arial" pitchFamily="34" charset="0"/>
              </a:rPr>
              <a:t>-3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5414169" y="5207794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10</a:t>
            </a:r>
            <a:r>
              <a:rPr lang="en-US" sz="1200" baseline="30000">
                <a:latin typeface="Arial" pitchFamily="34" charset="0"/>
              </a:rPr>
              <a:t>-5</a:t>
            </a: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5418931" y="5688806"/>
            <a:ext cx="442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10</a:t>
            </a:r>
            <a:r>
              <a:rPr lang="en-US" sz="1200" baseline="30000">
                <a:latin typeface="Arial" pitchFamily="34" charset="0"/>
              </a:rPr>
              <a:t>-6</a:t>
            </a: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5409406" y="6184106"/>
            <a:ext cx="442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10</a:t>
            </a:r>
            <a:r>
              <a:rPr lang="en-US" sz="1200" baseline="30000">
                <a:latin typeface="Arial" pitchFamily="34" charset="0"/>
              </a:rPr>
              <a:t>-7</a:t>
            </a:r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5396706" y="4763294"/>
            <a:ext cx="4429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latin typeface="Arial" pitchFamily="34" charset="0"/>
              </a:rPr>
              <a:t>10</a:t>
            </a:r>
            <a:r>
              <a:rPr lang="en-US" sz="1200" baseline="30000">
                <a:latin typeface="Arial" pitchFamily="34" charset="0"/>
              </a:rPr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3053043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343775" cy="1673225"/>
          </a:xfrm>
        </p:spPr>
        <p:txBody>
          <a:bodyPr>
            <a:normAutofit/>
          </a:bodyPr>
          <a:lstStyle/>
          <a:p>
            <a:r>
              <a:rPr lang="hu-HU" sz="4400" dirty="0"/>
              <a:t>Csatorna hozzáférés módszerei</a:t>
            </a:r>
          </a:p>
          <a:p>
            <a:r>
              <a:rPr lang="hu-HU" sz="4400" dirty="0"/>
              <a:t>(statikus)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875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Lehetővé teszi, hogy több jel </a:t>
            </a:r>
            <a:r>
              <a:rPr lang="hu-HU" dirty="0" err="1"/>
              <a:t>egyidőben</a:t>
            </a:r>
            <a:r>
              <a:rPr lang="hu-HU" dirty="0"/>
              <a:t> utazzon egy fizikai közegen</a:t>
            </a:r>
          </a:p>
          <a:p>
            <a:endParaRPr lang="hu-HU" dirty="0"/>
          </a:p>
          <a:p>
            <a:r>
              <a:rPr lang="hu-HU" dirty="0"/>
              <a:t>Több jel átvitele érdekében a csatornát logikailag elkülönített kisebb csatornákra (alcsatornákra) bontjuk</a:t>
            </a:r>
          </a:p>
          <a:p>
            <a:endParaRPr lang="hu-HU" dirty="0"/>
          </a:p>
          <a:p>
            <a:r>
              <a:rPr lang="hu-HU" dirty="0"/>
              <a:t>A küldő oldalon szükséges egy speciális eszköz (multiplexer), mely a jeleket a csatorna megfelelő alcsatornáira helyezi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987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Térbeli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 legegyszerűbb </a:t>
            </a:r>
            <a:r>
              <a:rPr lang="hu-HU" dirty="0" err="1"/>
              <a:t>multiplexálási</a:t>
            </a:r>
            <a:r>
              <a:rPr lang="hu-HU" dirty="0"/>
              <a:t> módszer.</a:t>
            </a:r>
          </a:p>
          <a:p>
            <a:r>
              <a:rPr lang="hu-HU" dirty="0"/>
              <a:t>Angolul </a:t>
            </a:r>
            <a:r>
              <a:rPr lang="hu-HU" b="1" dirty="0" err="1"/>
              <a:t>S</a:t>
            </a:r>
            <a:r>
              <a:rPr lang="hu-HU" i="1" dirty="0" err="1"/>
              <a:t>pace-</a:t>
            </a:r>
            <a:r>
              <a:rPr lang="hu-HU" b="1" dirty="0" err="1"/>
              <a:t>D</a:t>
            </a:r>
            <a:r>
              <a:rPr lang="hu-HU" i="1" dirty="0" err="1"/>
              <a:t>ivision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i="1" dirty="0" err="1"/>
              <a:t>ultiplexing</a:t>
            </a:r>
            <a:endParaRPr lang="hu-HU" i="1" dirty="0"/>
          </a:p>
          <a:p>
            <a:r>
              <a:rPr lang="hu-HU" dirty="0"/>
              <a:t>Vezetékes kommunikáció esetén minden egyes csatornához külön pont-pont vezeték tartozik.</a:t>
            </a:r>
          </a:p>
          <a:p>
            <a:r>
              <a:rPr lang="hu-HU" dirty="0"/>
              <a:t>Vezeték nélküli kommunikáció esetén minden egyes csatornához külön antenna rendelődik.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113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242" y="4562770"/>
            <a:ext cx="2808241" cy="209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8909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um 5"/>
          <p:cNvGraphicFramePr>
            <a:graphicFrameLocks noChangeAspect="1"/>
          </p:cNvGraphicFramePr>
          <p:nvPr>
            <p:extLst/>
          </p:nvPr>
        </p:nvGraphicFramePr>
        <p:xfrm>
          <a:off x="5300639" y="5397843"/>
          <a:ext cx="4229137" cy="1488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 Document" r:id="rId3" imgW="7236619" imgH="4214813" progId="Imaging.Document">
                  <p:embed/>
                </p:oleObj>
              </mc:Choice>
              <mc:Fallback>
                <p:oleObj name="Image Document" r:id="rId3" imgW="7236619" imgH="4214813" progId="Imaging.Document">
                  <p:embed/>
                  <p:pic>
                    <p:nvPicPr>
                      <p:cNvPr id="6" name="Objektum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639" y="5397843"/>
                        <a:ext cx="4229137" cy="1488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Frekvencia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Olyan módszertan, amelyben egy kommunikációs csatornán több szignál kombinációja adja az átvitelt. </a:t>
            </a:r>
          </a:p>
          <a:p>
            <a:r>
              <a:rPr lang="hu-HU" sz="2800" dirty="0"/>
              <a:t>Minden szignálhoz más frekvencia tartozik.</a:t>
            </a:r>
          </a:p>
          <a:p>
            <a:r>
              <a:rPr lang="hu-HU" sz="2800" dirty="0"/>
              <a:t>Angolul </a:t>
            </a:r>
            <a:r>
              <a:rPr lang="hu-HU" sz="2800" b="1" dirty="0" err="1"/>
              <a:t>F</a:t>
            </a:r>
            <a:r>
              <a:rPr lang="hu-HU" sz="2800" i="1" dirty="0" err="1"/>
              <a:t>requency-</a:t>
            </a:r>
            <a:r>
              <a:rPr lang="hu-HU" sz="2800" b="1" dirty="0" err="1"/>
              <a:t>D</a:t>
            </a:r>
            <a:r>
              <a:rPr lang="hu-HU" sz="2800" i="1" dirty="0" err="1"/>
              <a:t>ivision</a:t>
            </a:r>
            <a:r>
              <a:rPr lang="hu-HU" sz="2800" dirty="0"/>
              <a:t> </a:t>
            </a:r>
            <a:r>
              <a:rPr lang="hu-HU" sz="2800" b="1" dirty="0" err="1"/>
              <a:t>M</a:t>
            </a:r>
            <a:r>
              <a:rPr lang="hu-HU" sz="2800" i="1" dirty="0" err="1"/>
              <a:t>ultiplexing</a:t>
            </a:r>
            <a:endParaRPr lang="hu-HU" sz="2800" i="1" dirty="0"/>
          </a:p>
          <a:p>
            <a:r>
              <a:rPr lang="hu-HU" sz="2800" dirty="0"/>
              <a:t>Tipikusan analóg vonalon használják.</a:t>
            </a:r>
          </a:p>
          <a:p>
            <a:r>
              <a:rPr lang="hu-HU" sz="2800" dirty="0"/>
              <a:t>Többféle megvalósítása van:</a:t>
            </a:r>
          </a:p>
          <a:p>
            <a:pPr lvl="1"/>
            <a:r>
              <a:rPr lang="hu-HU" sz="2400" dirty="0"/>
              <a:t>XOR a szignálokon véletlen bitsorozattal,</a:t>
            </a:r>
          </a:p>
          <a:p>
            <a:pPr lvl="1"/>
            <a:r>
              <a:rPr lang="hu-HU" sz="2400" dirty="0" err="1"/>
              <a:t>pszeudo</a:t>
            </a:r>
            <a:r>
              <a:rPr lang="hu-HU" sz="2400" dirty="0"/>
              <a:t> véletlen szám alapú választás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114</a:t>
            </a:fld>
            <a:endParaRPr lang="en-US"/>
          </a:p>
        </p:txBody>
      </p:sp>
      <p:pic>
        <p:nvPicPr>
          <p:cNvPr id="5" name="Picture 4" descr="2-3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73" y="3541043"/>
            <a:ext cx="3117414" cy="18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9725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Hullámhossz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567280"/>
          </a:xfrm>
        </p:spPr>
        <p:txBody>
          <a:bodyPr/>
          <a:lstStyle/>
          <a:p>
            <a:r>
              <a:rPr lang="hu-HU" dirty="0"/>
              <a:t>Optikai kábeleknél alkalmazzák.</a:t>
            </a:r>
          </a:p>
          <a:p>
            <a:r>
              <a:rPr lang="hu-HU" dirty="0"/>
              <a:t>Angolul </a:t>
            </a:r>
            <a:r>
              <a:rPr lang="hu-HU" b="1" dirty="0" err="1"/>
              <a:t>W</a:t>
            </a:r>
            <a:r>
              <a:rPr lang="hu-HU" dirty="0" err="1"/>
              <a:t>avelength</a:t>
            </a:r>
            <a:r>
              <a:rPr lang="hu-HU" i="1" dirty="0" err="1"/>
              <a:t>-</a:t>
            </a:r>
            <a:r>
              <a:rPr lang="hu-HU" b="1" dirty="0" err="1"/>
              <a:t>D</a:t>
            </a:r>
            <a:r>
              <a:rPr lang="hu-HU" i="1" dirty="0" err="1"/>
              <a:t>ivision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i="1" dirty="0" err="1"/>
              <a:t>ultiplexing</a:t>
            </a:r>
            <a:endParaRPr lang="hu-HU" i="1" dirty="0"/>
          </a:p>
        </p:txBody>
      </p:sp>
      <p:sp>
        <p:nvSpPr>
          <p:cNvPr id="4" name="Rectangle 3"/>
          <p:cNvSpPr/>
          <p:nvPr/>
        </p:nvSpPr>
        <p:spPr>
          <a:xfrm>
            <a:off x="657227" y="3632115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7225" y="4129420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7226" y="4626726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7227" y="5172157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86763" y="3818022"/>
            <a:ext cx="415090" cy="1576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4636" y="3818021"/>
            <a:ext cx="397043" cy="1576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44360" y="3632115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44358" y="4129420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44359" y="4626726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44360" y="5172157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TR4</a:t>
            </a:r>
            <a:endParaRPr lang="en-US" dirty="0"/>
          </a:p>
        </p:txBody>
      </p:sp>
      <p:cxnSp>
        <p:nvCxnSpPr>
          <p:cNvPr id="15" name="Straight Connector 14"/>
          <p:cNvCxnSpPr>
            <a:stCxn id="4" idx="3"/>
          </p:cNvCxnSpPr>
          <p:nvPr/>
        </p:nvCxnSpPr>
        <p:spPr>
          <a:xfrm>
            <a:off x="1382130" y="3824620"/>
            <a:ext cx="1004633" cy="304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3"/>
          </p:cNvCxnSpPr>
          <p:nvPr/>
        </p:nvCxnSpPr>
        <p:spPr>
          <a:xfrm>
            <a:off x="1382128" y="4321925"/>
            <a:ext cx="1004635" cy="1443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3"/>
          </p:cNvCxnSpPr>
          <p:nvPr/>
        </p:nvCxnSpPr>
        <p:spPr>
          <a:xfrm flipV="1">
            <a:off x="1382129" y="4739021"/>
            <a:ext cx="1004634" cy="802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</p:cNvCxnSpPr>
          <p:nvPr/>
        </p:nvCxnSpPr>
        <p:spPr>
          <a:xfrm flipV="1">
            <a:off x="1382130" y="5011736"/>
            <a:ext cx="1004633" cy="35292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1"/>
          </p:cNvCxnSpPr>
          <p:nvPr/>
        </p:nvCxnSpPr>
        <p:spPr>
          <a:xfrm flipV="1">
            <a:off x="5021679" y="3824620"/>
            <a:ext cx="1022681" cy="304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1" idx="1"/>
          </p:cNvCxnSpPr>
          <p:nvPr/>
        </p:nvCxnSpPr>
        <p:spPr>
          <a:xfrm flipV="1">
            <a:off x="5021677" y="4321926"/>
            <a:ext cx="1022681" cy="12031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21679" y="4783136"/>
            <a:ext cx="1022680" cy="3609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3" idx="1"/>
          </p:cNvCxnSpPr>
          <p:nvPr/>
        </p:nvCxnSpPr>
        <p:spPr>
          <a:xfrm>
            <a:off x="5021678" y="5051842"/>
            <a:ext cx="1022682" cy="3128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01853" y="4442240"/>
            <a:ext cx="18227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802483" y="4594640"/>
            <a:ext cx="182278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01853" y="4739021"/>
            <a:ext cx="182278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04280" y="4875377"/>
            <a:ext cx="182278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115</a:t>
            </a:fld>
            <a:endParaRPr lang="en-US"/>
          </a:p>
        </p:txBody>
      </p:sp>
      <p:pic>
        <p:nvPicPr>
          <p:cNvPr id="28" name="Picture 4" descr="2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6" y="2901190"/>
            <a:ext cx="6943723" cy="367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6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Időbeli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2116455"/>
          </a:xfrm>
        </p:spPr>
        <p:txBody>
          <a:bodyPr>
            <a:normAutofit fontScale="85000" lnSpcReduction="10000"/>
          </a:bodyPr>
          <a:lstStyle/>
          <a:p>
            <a:r>
              <a:rPr lang="hu-HU" dirty="0"/>
              <a:t>Több párhuzamos adatfolyam átvitelét a jelsorozat rövid időintervallumokra szegmentálásával oldja meg. </a:t>
            </a:r>
          </a:p>
          <a:p>
            <a:r>
              <a:rPr lang="hu-HU" dirty="0"/>
              <a:t>Diszkrét időszeletek használata. Minden állomás saját időszeletet kap.</a:t>
            </a:r>
          </a:p>
          <a:p>
            <a:r>
              <a:rPr lang="hu-HU" dirty="0"/>
              <a:t>Angolul </a:t>
            </a:r>
            <a:r>
              <a:rPr lang="hu-HU" b="1" dirty="0" err="1"/>
              <a:t>T</a:t>
            </a:r>
            <a:r>
              <a:rPr lang="hu-HU" i="1" dirty="0" err="1"/>
              <a:t>ime-</a:t>
            </a:r>
            <a:r>
              <a:rPr lang="hu-HU" b="1" dirty="0" err="1"/>
              <a:t>D</a:t>
            </a:r>
            <a:r>
              <a:rPr lang="hu-HU" i="1" dirty="0" err="1"/>
              <a:t>ivision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i="1" dirty="0" err="1"/>
              <a:t>ultiplexing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5410" y="4043680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5410" y="483425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5410" y="565213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73190" y="4023360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73190" y="483425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73190" y="561149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49830" y="4145280"/>
            <a:ext cx="392430" cy="186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70170" y="4145280"/>
            <a:ext cx="392430" cy="186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cxnSp>
        <p:nvCxnSpPr>
          <p:cNvPr id="13" name="Elbow Connector 12"/>
          <p:cNvCxnSpPr>
            <a:stCxn id="4" idx="3"/>
          </p:cNvCxnSpPr>
          <p:nvPr/>
        </p:nvCxnSpPr>
        <p:spPr>
          <a:xfrm>
            <a:off x="1767840" y="4287520"/>
            <a:ext cx="697230" cy="4470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3"/>
          </p:cNvCxnSpPr>
          <p:nvPr/>
        </p:nvCxnSpPr>
        <p:spPr>
          <a:xfrm flipV="1">
            <a:off x="1767840" y="5563871"/>
            <a:ext cx="697230" cy="3321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3"/>
            <a:endCxn id="10" idx="1"/>
          </p:cNvCxnSpPr>
          <p:nvPr/>
        </p:nvCxnSpPr>
        <p:spPr>
          <a:xfrm>
            <a:off x="1767840" y="5078096"/>
            <a:ext cx="681990" cy="19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  <a:endCxn id="27" idx="1"/>
          </p:cNvCxnSpPr>
          <p:nvPr/>
        </p:nvCxnSpPr>
        <p:spPr>
          <a:xfrm flipV="1">
            <a:off x="2842261" y="5078096"/>
            <a:ext cx="598313" cy="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361909" y="4834255"/>
            <a:ext cx="18478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82331" y="4834255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440573" y="4834255"/>
            <a:ext cx="18478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3"/>
            <a:endCxn id="11" idx="1"/>
          </p:cNvCxnSpPr>
          <p:nvPr/>
        </p:nvCxnSpPr>
        <p:spPr>
          <a:xfrm>
            <a:off x="4546695" y="5078096"/>
            <a:ext cx="623476" cy="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1" idx="3"/>
            <a:endCxn id="8" idx="1"/>
          </p:cNvCxnSpPr>
          <p:nvPr/>
        </p:nvCxnSpPr>
        <p:spPr>
          <a:xfrm flipV="1">
            <a:off x="5562600" y="5078096"/>
            <a:ext cx="910590" cy="19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7" idx="1"/>
          </p:cNvCxnSpPr>
          <p:nvPr/>
        </p:nvCxnSpPr>
        <p:spPr>
          <a:xfrm flipV="1">
            <a:off x="5562600" y="4267200"/>
            <a:ext cx="910590" cy="325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9" idx="1"/>
          </p:cNvCxnSpPr>
          <p:nvPr/>
        </p:nvCxnSpPr>
        <p:spPr>
          <a:xfrm>
            <a:off x="5562600" y="5611495"/>
            <a:ext cx="910590" cy="243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612506" y="4832350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798485" y="4832350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175420" y="4832350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116</a:t>
            </a:fld>
            <a:endParaRPr lang="en-US"/>
          </a:p>
        </p:txBody>
      </p:sp>
      <p:graphicFrame>
        <p:nvGraphicFramePr>
          <p:cNvPr id="14" name="Objektum 13"/>
          <p:cNvGraphicFramePr>
            <a:graphicFrameLocks noChangeAspect="1"/>
          </p:cNvGraphicFramePr>
          <p:nvPr>
            <p:extLst/>
          </p:nvPr>
        </p:nvGraphicFramePr>
        <p:xfrm>
          <a:off x="4893860" y="4145280"/>
          <a:ext cx="3943519" cy="242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 Document" r:id="rId3" imgW="8906608" imgH="5187462" progId="Imaging.Document">
                  <p:embed/>
                </p:oleObj>
              </mc:Choice>
              <mc:Fallback>
                <p:oleObj name="Image Document" r:id="rId3" imgW="8906608" imgH="5187462" progId="Imaging.Document">
                  <p:embed/>
                  <p:pic>
                    <p:nvPicPr>
                      <p:cNvPr id="14" name="Objektum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860" y="4145280"/>
                        <a:ext cx="3943519" cy="2428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86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391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8" y="3496235"/>
            <a:ext cx="7329489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3. Előadás</a:t>
            </a:r>
            <a:r>
              <a:rPr lang="en-US" sz="3600" b="1" dirty="0">
                <a:solidFill>
                  <a:schemeClr val="tx1"/>
                </a:solidFill>
              </a:rPr>
              <a:t>: </a:t>
            </a:r>
            <a:r>
              <a:rPr lang="hu-HU" sz="3600" b="1" dirty="0">
                <a:solidFill>
                  <a:schemeClr val="tx1"/>
                </a:solidFill>
              </a:rPr>
              <a:t>	Fizikai réteg </a:t>
            </a:r>
            <a:r>
              <a:rPr lang="hu-HU" sz="3600" b="1" dirty="0" err="1">
                <a:solidFill>
                  <a:schemeClr val="tx1"/>
                </a:solidFill>
              </a:rPr>
              <a:t>II.rész</a:t>
            </a:r>
            <a:r>
              <a:rPr lang="hu-HU" sz="3600" b="1" dirty="0">
                <a:solidFill>
                  <a:schemeClr val="tx1"/>
                </a:solidFill>
              </a:rPr>
              <a:t>				Adatkapcsolati réteg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599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343775" cy="1673225"/>
          </a:xfrm>
        </p:spPr>
        <p:txBody>
          <a:bodyPr>
            <a:normAutofit/>
          </a:bodyPr>
          <a:lstStyle/>
          <a:p>
            <a:r>
              <a:rPr lang="hu-HU" sz="4400" dirty="0"/>
              <a:t>Csatorna hozzáférés módszerei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6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Bevezetés…</a:t>
            </a:r>
            <a:endParaRPr lang="en-US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6" descr="http://3.bp.blogspot.com/_3lC22hR2jSE/S9XyqYt2lxI/AAAAAAAAARY/aGfEg7vRUqI/s1600/The_Internet_IT_Crow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33" y="1754907"/>
            <a:ext cx="4321175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0194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Lehetővé teszi, hogy több jel egy időben utazzon egy fizikai közegen</a:t>
            </a:r>
          </a:p>
          <a:p>
            <a:endParaRPr lang="hu-HU" dirty="0"/>
          </a:p>
          <a:p>
            <a:r>
              <a:rPr lang="hu-HU" dirty="0"/>
              <a:t>Több jel átvitele érdekében a csatornát logikailag elkülönített kisebb csatornákra (alcsatornákra) bontjuk</a:t>
            </a:r>
          </a:p>
          <a:p>
            <a:endParaRPr lang="hu-HU" dirty="0"/>
          </a:p>
          <a:p>
            <a:r>
              <a:rPr lang="hu-HU" dirty="0"/>
              <a:t>A küldő oldalon szükséges egy speciális eszköz (multiplexer), mely a jeleket a csatorna megfelelő alcsatornáira helyezi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951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Térbeli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 legegyszerűbb </a:t>
            </a:r>
            <a:r>
              <a:rPr lang="hu-HU" dirty="0" err="1"/>
              <a:t>multiplexálási</a:t>
            </a:r>
            <a:r>
              <a:rPr lang="hu-HU" dirty="0"/>
              <a:t> módszer.</a:t>
            </a:r>
          </a:p>
          <a:p>
            <a:r>
              <a:rPr lang="hu-HU" dirty="0"/>
              <a:t>Angolul </a:t>
            </a:r>
            <a:r>
              <a:rPr lang="hu-HU" b="1" dirty="0" err="1"/>
              <a:t>S</a:t>
            </a:r>
            <a:r>
              <a:rPr lang="hu-HU" i="1" dirty="0" err="1"/>
              <a:t>pace-</a:t>
            </a:r>
            <a:r>
              <a:rPr lang="hu-HU" b="1" dirty="0" err="1"/>
              <a:t>D</a:t>
            </a:r>
            <a:r>
              <a:rPr lang="hu-HU" i="1" dirty="0" err="1"/>
              <a:t>ivision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i="1" dirty="0" err="1"/>
              <a:t>ultiplexing</a:t>
            </a:r>
            <a:endParaRPr lang="hu-HU" i="1" dirty="0"/>
          </a:p>
          <a:p>
            <a:r>
              <a:rPr lang="hu-HU" dirty="0"/>
              <a:t>Vezetékes kommunikáció esetén minden egyes csatornához külön pont-pont vezeték tartozik.</a:t>
            </a:r>
          </a:p>
          <a:p>
            <a:r>
              <a:rPr lang="hu-HU" dirty="0"/>
              <a:t>Vezeték nélküli kommunikáció esetén minden egyes csatornához külön antenna rendelődik.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121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242" y="4562770"/>
            <a:ext cx="2808241" cy="209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9405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um 5"/>
          <p:cNvGraphicFramePr>
            <a:graphicFrameLocks noChangeAspect="1"/>
          </p:cNvGraphicFramePr>
          <p:nvPr>
            <p:extLst/>
          </p:nvPr>
        </p:nvGraphicFramePr>
        <p:xfrm>
          <a:off x="5300639" y="5397843"/>
          <a:ext cx="4229137" cy="1488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Image Document" r:id="rId3" imgW="7236619" imgH="4214813" progId="Imaging.Document">
                  <p:embed/>
                </p:oleObj>
              </mc:Choice>
              <mc:Fallback>
                <p:oleObj name="Image Document" r:id="rId3" imgW="7236619" imgH="4214813" progId="Imaging.Document">
                  <p:embed/>
                  <p:pic>
                    <p:nvPicPr>
                      <p:cNvPr id="6" name="Objektum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639" y="5397843"/>
                        <a:ext cx="4229137" cy="1488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Frekvencia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Olyan módszertan, amelyben egy kommunikációs csatornán több szignál kombinációja adja az átvitelt. </a:t>
            </a:r>
          </a:p>
          <a:p>
            <a:r>
              <a:rPr lang="hu-HU" sz="2800" dirty="0"/>
              <a:t>Minden szignálhoz más frekvencia tartozik.</a:t>
            </a:r>
          </a:p>
          <a:p>
            <a:r>
              <a:rPr lang="hu-HU" sz="2800" dirty="0"/>
              <a:t>Angolul </a:t>
            </a:r>
            <a:r>
              <a:rPr lang="hu-HU" sz="2800" b="1" dirty="0" err="1"/>
              <a:t>F</a:t>
            </a:r>
            <a:r>
              <a:rPr lang="hu-HU" sz="2800" i="1" dirty="0" err="1"/>
              <a:t>requency-</a:t>
            </a:r>
            <a:r>
              <a:rPr lang="hu-HU" sz="2800" b="1" dirty="0" err="1"/>
              <a:t>D</a:t>
            </a:r>
            <a:r>
              <a:rPr lang="hu-HU" sz="2800" i="1" dirty="0" err="1"/>
              <a:t>ivision</a:t>
            </a:r>
            <a:r>
              <a:rPr lang="hu-HU" sz="2800" dirty="0"/>
              <a:t> </a:t>
            </a:r>
            <a:r>
              <a:rPr lang="hu-HU" sz="2800" b="1" dirty="0" err="1"/>
              <a:t>M</a:t>
            </a:r>
            <a:r>
              <a:rPr lang="hu-HU" sz="2800" i="1" dirty="0" err="1"/>
              <a:t>ultiplexing</a:t>
            </a:r>
            <a:endParaRPr lang="hu-HU" sz="2800" i="1" dirty="0"/>
          </a:p>
          <a:p>
            <a:r>
              <a:rPr lang="hu-HU" sz="2800" dirty="0"/>
              <a:t>Tipikusan analóg vonalon használják.</a:t>
            </a:r>
          </a:p>
          <a:p>
            <a:r>
              <a:rPr lang="hu-HU" sz="2800" dirty="0"/>
              <a:t>Többféle megvalósítása van:</a:t>
            </a:r>
          </a:p>
          <a:p>
            <a:pPr lvl="1"/>
            <a:r>
              <a:rPr lang="hu-HU" sz="2400" dirty="0"/>
              <a:t>XOR a szignálokon véletlen bitsorozattal,</a:t>
            </a:r>
          </a:p>
          <a:p>
            <a:pPr lvl="1"/>
            <a:r>
              <a:rPr lang="hu-HU" sz="2400" dirty="0" err="1"/>
              <a:t>pszeudo</a:t>
            </a:r>
            <a:r>
              <a:rPr lang="hu-HU" sz="2400" dirty="0"/>
              <a:t> véletlen szám alapú választás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122</a:t>
            </a:fld>
            <a:endParaRPr lang="en-US"/>
          </a:p>
        </p:txBody>
      </p:sp>
      <p:pic>
        <p:nvPicPr>
          <p:cNvPr id="5" name="Picture 4" descr="2-3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73" y="3541043"/>
            <a:ext cx="3117414" cy="18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990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Hullámhossz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567280"/>
          </a:xfrm>
        </p:spPr>
        <p:txBody>
          <a:bodyPr/>
          <a:lstStyle/>
          <a:p>
            <a:r>
              <a:rPr lang="hu-HU" dirty="0"/>
              <a:t>Optikai kábeleknél alkalmazzák.</a:t>
            </a:r>
          </a:p>
          <a:p>
            <a:r>
              <a:rPr lang="hu-HU" dirty="0"/>
              <a:t>Angolul </a:t>
            </a:r>
            <a:r>
              <a:rPr lang="hu-HU" b="1" dirty="0" err="1"/>
              <a:t>W</a:t>
            </a:r>
            <a:r>
              <a:rPr lang="hu-HU" dirty="0" err="1"/>
              <a:t>avelength</a:t>
            </a:r>
            <a:r>
              <a:rPr lang="hu-HU" i="1" dirty="0" err="1"/>
              <a:t>-</a:t>
            </a:r>
            <a:r>
              <a:rPr lang="hu-HU" b="1" dirty="0" err="1"/>
              <a:t>D</a:t>
            </a:r>
            <a:r>
              <a:rPr lang="hu-HU" i="1" dirty="0" err="1"/>
              <a:t>ivision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i="1" dirty="0" err="1"/>
              <a:t>ultiplexing</a:t>
            </a:r>
            <a:endParaRPr lang="hu-HU" i="1" dirty="0"/>
          </a:p>
        </p:txBody>
      </p:sp>
      <p:sp>
        <p:nvSpPr>
          <p:cNvPr id="4" name="Rectangle 3"/>
          <p:cNvSpPr/>
          <p:nvPr/>
        </p:nvSpPr>
        <p:spPr>
          <a:xfrm>
            <a:off x="657227" y="3632115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7225" y="4129420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7226" y="4626726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7227" y="5172157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86763" y="3818022"/>
            <a:ext cx="415090" cy="1576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4636" y="3818021"/>
            <a:ext cx="397043" cy="1576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44360" y="3632115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44358" y="4129420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44359" y="4626726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44360" y="5172157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TR4</a:t>
            </a:r>
            <a:endParaRPr lang="en-US" dirty="0"/>
          </a:p>
        </p:txBody>
      </p:sp>
      <p:cxnSp>
        <p:nvCxnSpPr>
          <p:cNvPr id="15" name="Straight Connector 14"/>
          <p:cNvCxnSpPr>
            <a:stCxn id="4" idx="3"/>
          </p:cNvCxnSpPr>
          <p:nvPr/>
        </p:nvCxnSpPr>
        <p:spPr>
          <a:xfrm>
            <a:off x="1382130" y="3824620"/>
            <a:ext cx="1004633" cy="304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3"/>
          </p:cNvCxnSpPr>
          <p:nvPr/>
        </p:nvCxnSpPr>
        <p:spPr>
          <a:xfrm>
            <a:off x="1382128" y="4321925"/>
            <a:ext cx="1004635" cy="1443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3"/>
          </p:cNvCxnSpPr>
          <p:nvPr/>
        </p:nvCxnSpPr>
        <p:spPr>
          <a:xfrm flipV="1">
            <a:off x="1382129" y="4739021"/>
            <a:ext cx="1004634" cy="802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</p:cNvCxnSpPr>
          <p:nvPr/>
        </p:nvCxnSpPr>
        <p:spPr>
          <a:xfrm flipV="1">
            <a:off x="1382130" y="5011736"/>
            <a:ext cx="1004633" cy="35292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1"/>
          </p:cNvCxnSpPr>
          <p:nvPr/>
        </p:nvCxnSpPr>
        <p:spPr>
          <a:xfrm flipV="1">
            <a:off x="5021679" y="3824620"/>
            <a:ext cx="1022681" cy="304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1" idx="1"/>
          </p:cNvCxnSpPr>
          <p:nvPr/>
        </p:nvCxnSpPr>
        <p:spPr>
          <a:xfrm flipV="1">
            <a:off x="5021677" y="4321926"/>
            <a:ext cx="1022681" cy="12031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21679" y="4783136"/>
            <a:ext cx="1022680" cy="3609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3" idx="1"/>
          </p:cNvCxnSpPr>
          <p:nvPr/>
        </p:nvCxnSpPr>
        <p:spPr>
          <a:xfrm>
            <a:off x="5021678" y="5051842"/>
            <a:ext cx="1022682" cy="3128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01853" y="4442240"/>
            <a:ext cx="18227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802483" y="4594640"/>
            <a:ext cx="182278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01853" y="4739021"/>
            <a:ext cx="182278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04280" y="4875377"/>
            <a:ext cx="182278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123</a:t>
            </a:fld>
            <a:endParaRPr lang="en-US"/>
          </a:p>
        </p:txBody>
      </p:sp>
      <p:pic>
        <p:nvPicPr>
          <p:cNvPr id="28" name="Picture 4" descr="2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6" y="2901190"/>
            <a:ext cx="6943723" cy="367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7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Időbeli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2116455"/>
          </a:xfrm>
        </p:spPr>
        <p:txBody>
          <a:bodyPr>
            <a:normAutofit fontScale="85000" lnSpcReduction="10000"/>
          </a:bodyPr>
          <a:lstStyle/>
          <a:p>
            <a:r>
              <a:rPr lang="hu-HU" dirty="0"/>
              <a:t>Több párhuzamos adatfolyam átvitelét a jelsorozat rövid időintervallumokra szegmentálásával oldja meg. </a:t>
            </a:r>
          </a:p>
          <a:p>
            <a:r>
              <a:rPr lang="hu-HU" dirty="0"/>
              <a:t>Diszkrét időszeletek használata. Minden állomás saját időszeletet kap.</a:t>
            </a:r>
          </a:p>
          <a:p>
            <a:r>
              <a:rPr lang="hu-HU" dirty="0"/>
              <a:t>Angolul </a:t>
            </a:r>
            <a:r>
              <a:rPr lang="hu-HU" b="1" dirty="0" err="1"/>
              <a:t>T</a:t>
            </a:r>
            <a:r>
              <a:rPr lang="hu-HU" i="1" dirty="0" err="1"/>
              <a:t>ime-</a:t>
            </a:r>
            <a:r>
              <a:rPr lang="hu-HU" b="1" dirty="0" err="1"/>
              <a:t>D</a:t>
            </a:r>
            <a:r>
              <a:rPr lang="hu-HU" i="1" dirty="0" err="1"/>
              <a:t>ivision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i="1" dirty="0" err="1"/>
              <a:t>ultiplexing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5410" y="4043680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5410" y="483425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5410" y="565213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73190" y="4023360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73190" y="483425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73190" y="561149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49830" y="4145280"/>
            <a:ext cx="392430" cy="186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70170" y="4145280"/>
            <a:ext cx="392430" cy="186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cxnSp>
        <p:nvCxnSpPr>
          <p:cNvPr id="13" name="Elbow Connector 12"/>
          <p:cNvCxnSpPr>
            <a:stCxn id="4" idx="3"/>
          </p:cNvCxnSpPr>
          <p:nvPr/>
        </p:nvCxnSpPr>
        <p:spPr>
          <a:xfrm>
            <a:off x="1767840" y="4287520"/>
            <a:ext cx="697230" cy="4470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3"/>
          </p:cNvCxnSpPr>
          <p:nvPr/>
        </p:nvCxnSpPr>
        <p:spPr>
          <a:xfrm flipV="1">
            <a:off x="1767840" y="5563871"/>
            <a:ext cx="697230" cy="3321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3"/>
            <a:endCxn id="10" idx="1"/>
          </p:cNvCxnSpPr>
          <p:nvPr/>
        </p:nvCxnSpPr>
        <p:spPr>
          <a:xfrm>
            <a:off x="1767840" y="5078096"/>
            <a:ext cx="681990" cy="19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  <a:endCxn id="27" idx="1"/>
          </p:cNvCxnSpPr>
          <p:nvPr/>
        </p:nvCxnSpPr>
        <p:spPr>
          <a:xfrm flipV="1">
            <a:off x="2842261" y="5078096"/>
            <a:ext cx="598313" cy="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361909" y="4834255"/>
            <a:ext cx="18478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82331" y="4834255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440573" y="4834255"/>
            <a:ext cx="18478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3"/>
            <a:endCxn id="11" idx="1"/>
          </p:cNvCxnSpPr>
          <p:nvPr/>
        </p:nvCxnSpPr>
        <p:spPr>
          <a:xfrm>
            <a:off x="4546695" y="5078096"/>
            <a:ext cx="623476" cy="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1" idx="3"/>
            <a:endCxn id="8" idx="1"/>
          </p:cNvCxnSpPr>
          <p:nvPr/>
        </p:nvCxnSpPr>
        <p:spPr>
          <a:xfrm flipV="1">
            <a:off x="5562600" y="5078096"/>
            <a:ext cx="910590" cy="19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7" idx="1"/>
          </p:cNvCxnSpPr>
          <p:nvPr/>
        </p:nvCxnSpPr>
        <p:spPr>
          <a:xfrm flipV="1">
            <a:off x="5562600" y="4267200"/>
            <a:ext cx="910590" cy="325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9" idx="1"/>
          </p:cNvCxnSpPr>
          <p:nvPr/>
        </p:nvCxnSpPr>
        <p:spPr>
          <a:xfrm>
            <a:off x="5562600" y="5611495"/>
            <a:ext cx="910590" cy="243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612506" y="4832350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798485" y="4832350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175420" y="4832350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124</a:t>
            </a:fld>
            <a:endParaRPr lang="en-US"/>
          </a:p>
        </p:txBody>
      </p:sp>
      <p:graphicFrame>
        <p:nvGraphicFramePr>
          <p:cNvPr id="14" name="Objektum 13"/>
          <p:cNvGraphicFramePr>
            <a:graphicFrameLocks noChangeAspect="1"/>
          </p:cNvGraphicFramePr>
          <p:nvPr>
            <p:extLst/>
          </p:nvPr>
        </p:nvGraphicFramePr>
        <p:xfrm>
          <a:off x="4893860" y="4145280"/>
          <a:ext cx="3943519" cy="242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Image Document" r:id="rId3" imgW="8906608" imgH="5187462" progId="Imaging.Document">
                  <p:embed/>
                </p:oleObj>
              </mc:Choice>
              <mc:Fallback>
                <p:oleObj name="Image Document" r:id="rId3" imgW="8906608" imgH="5187462" progId="Imaging.Document">
                  <p:embed/>
                  <p:pic>
                    <p:nvPicPr>
                      <p:cNvPr id="14" name="Objektum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860" y="4145280"/>
                        <a:ext cx="3943519" cy="2428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585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1/3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000" dirty="0"/>
              <a:t>a harmadik generációs mobiltelefon hálózatok alapját képezi (</a:t>
            </a:r>
            <a:r>
              <a:rPr lang="hu-HU" sz="2000" i="1" dirty="0"/>
              <a:t>IS-95 szabvány</a:t>
            </a:r>
            <a:r>
              <a:rPr lang="hu-HU" sz="2000" dirty="0"/>
              <a:t>)</a:t>
            </a:r>
          </a:p>
          <a:p>
            <a:r>
              <a:rPr lang="hu-HU" sz="2000" dirty="0"/>
              <a:t>minden állomás egyfolytában sugározhat a rendelkezésre álló teljes frekvenciasávon</a:t>
            </a:r>
          </a:p>
          <a:p>
            <a:r>
              <a:rPr lang="hu-HU" sz="2000" dirty="0"/>
              <a:t>Feltételezi, hogy a többszörös jelek lineárisan összeadódnak.</a:t>
            </a:r>
          </a:p>
          <a:p>
            <a:r>
              <a:rPr lang="hu-HU" sz="2000" b="1" dirty="0"/>
              <a:t>Kulcsa</a:t>
            </a:r>
            <a:r>
              <a:rPr lang="hu-HU" sz="2000" dirty="0"/>
              <a:t>: a hasznos jel kiszűrése</a:t>
            </a:r>
          </a:p>
          <a:p>
            <a:pPr marL="0" indent="0">
              <a:buNone/>
            </a:pPr>
            <a:endParaRPr lang="hu-HU" sz="2000" b="1" dirty="0"/>
          </a:p>
          <a:p>
            <a:pPr marL="0" indent="0">
              <a:buNone/>
            </a:pPr>
            <a:r>
              <a:rPr lang="hu-HU" sz="2000" b="1" cap="small" dirty="0"/>
              <a:t>Algoritmus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minden bitidőt </a:t>
            </a:r>
            <a:r>
              <a:rPr lang="hu-HU" sz="2000" i="1" dirty="0"/>
              <a:t>m</a:t>
            </a:r>
            <a:r>
              <a:rPr lang="hu-HU" sz="2000" dirty="0"/>
              <a:t> darab rövid intervallumra osztunk, ezek a töredékek (angolul </a:t>
            </a:r>
            <a:r>
              <a:rPr lang="hu-HU" sz="2000" i="1" dirty="0"/>
              <a:t>chip</a:t>
            </a:r>
            <a:r>
              <a:rPr lang="hu-HU" sz="2000" dirty="0"/>
              <a:t>)</a:t>
            </a:r>
          </a:p>
          <a:p>
            <a:pPr>
              <a:spcBef>
                <a:spcPts val="600"/>
              </a:spcBef>
            </a:pPr>
            <a:r>
              <a:rPr lang="hu-HU" sz="2000" dirty="0"/>
              <a:t>minden állomáshoz egy </a:t>
            </a:r>
            <a:r>
              <a:rPr lang="hu-HU" sz="2000" i="1" dirty="0"/>
              <a:t>m</a:t>
            </a:r>
            <a:r>
              <a:rPr lang="hu-HU" sz="2000" dirty="0"/>
              <a:t> bites kód tartozik, úgynevezett töredéksorozat (angolul </a:t>
            </a:r>
            <a:r>
              <a:rPr lang="hu-HU" sz="2000" i="1" dirty="0"/>
              <a:t>chip </a:t>
            </a:r>
            <a:r>
              <a:rPr lang="hu-HU" sz="2000" i="1" dirty="0" err="1"/>
              <a:t>sequence</a:t>
            </a:r>
            <a:r>
              <a:rPr lang="hu-HU" sz="2000" dirty="0"/>
              <a:t>) </a:t>
            </a:r>
          </a:p>
          <a:p>
            <a:pPr>
              <a:spcBef>
                <a:spcPts val="600"/>
              </a:spcBef>
            </a:pPr>
            <a:r>
              <a:rPr lang="hu-HU" sz="2000" dirty="0"/>
              <a:t>Ha 1-es bitet akar továbbítani egy állomás, akkor elküldi a saját töredéksorozatát. </a:t>
            </a:r>
          </a:p>
          <a:p>
            <a:pPr>
              <a:spcBef>
                <a:spcPts val="600"/>
              </a:spcBef>
            </a:pPr>
            <a:r>
              <a:rPr lang="hu-HU" sz="2000" dirty="0"/>
              <a:t>Ha 0-es bitet akar továbbítani egy állomás, akkor elküldi a saját töredéksorozatának egyes </a:t>
            </a:r>
            <a:r>
              <a:rPr lang="hu-HU" sz="2000" dirty="0" err="1"/>
              <a:t>komplemensét</a:t>
            </a:r>
            <a:r>
              <a:rPr lang="hu-HU" sz="20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048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2/3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m-szeres sávszélesség válik szükségessé, azaz szórt spektrumú kommunikációt valósít meg</a:t>
            </a:r>
          </a:p>
          <a:p>
            <a:r>
              <a:rPr lang="hu-HU" sz="2000" dirty="0"/>
              <a:t>szemléltetésre bipoláris kódolást használunk:</a:t>
            </a:r>
          </a:p>
          <a:p>
            <a:pPr lvl="1"/>
            <a:r>
              <a:rPr lang="hu-HU" sz="2000" dirty="0"/>
              <a:t>bináris 0 esetén -1; bináris 1 esetén +1</a:t>
            </a:r>
          </a:p>
          <a:p>
            <a:pPr lvl="1"/>
            <a:r>
              <a:rPr lang="hu-HU" sz="2000" dirty="0"/>
              <a:t>az állomásokhoz rendelt töredék sorozatok </a:t>
            </a:r>
            <a:r>
              <a:rPr lang="hu-HU" sz="2000" b="1" dirty="0"/>
              <a:t>páronként ortogonálisak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786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3/</a:t>
            </a:r>
            <a:r>
              <a:rPr lang="hu-HU" dirty="0" err="1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hu-HU" sz="2000" dirty="0"/>
                  <a:t>szinkron esetben a </a:t>
                </a:r>
                <a:r>
                  <a:rPr lang="hu-HU" sz="2000" i="1" dirty="0" err="1"/>
                  <a:t>Walsh</a:t>
                </a:r>
                <a:r>
                  <a:rPr lang="hu-HU" sz="2000" dirty="0"/>
                  <a:t> mátrix oszlopai vagy sorai egyszerű módon meghatároznak egy kölcsönösen ortogonális töredék sorozat halmazt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hu-HU" sz="2000" b="0" dirty="0"/>
                  <a:t>, </a:t>
                </a:r>
                <a14:m>
                  <m:oMath xmlns:m="http://schemas.openxmlformats.org/officeDocument/2006/math">
                    <m:r>
                      <a:rPr lang="hu-HU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hu-HU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hu-HU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hu-HU" sz="2000" dirty="0"/>
                  <a:t>,</a:t>
                </a:r>
              </a:p>
              <a:p>
                <a:pPr marL="0" indent="0" algn="ctr">
                  <a:buNone/>
                </a:pPr>
                <a:endParaRPr lang="hu-HU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hu-H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≥2: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hu-HU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hu-HU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hu-HU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hu-HU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hu-HU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u-HU" sz="2000" dirty="0"/>
              </a:p>
              <a:p>
                <a:pPr marL="0" indent="0" algn="ctr">
                  <a:buNone/>
                </a:pPr>
                <a:endParaRPr lang="hu-HU" sz="2000" dirty="0"/>
              </a:p>
              <a:p>
                <a:pPr marL="0">
                  <a:spcBef>
                    <a:spcPts val="0"/>
                  </a:spcBef>
                  <a:buNone/>
                </a:pPr>
                <a:endParaRPr lang="hu-HU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08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példa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2922270" cy="2035175"/>
          </a:xfrm>
        </p:spPr>
        <p:txBody>
          <a:bodyPr>
            <a:noAutofit/>
          </a:bodyPr>
          <a:lstStyle/>
          <a:p>
            <a:pPr marL="0" algn="ctr">
              <a:spcBef>
                <a:spcPts val="0"/>
              </a:spcBef>
              <a:buNone/>
            </a:pPr>
            <a:r>
              <a:rPr lang="hu-HU" sz="1800" b="1" u="sng" dirty="0"/>
              <a:t>A állomás</a:t>
            </a:r>
          </a:p>
          <a:p>
            <a:pPr marL="0">
              <a:spcBef>
                <a:spcPts val="0"/>
              </a:spcBef>
              <a:buNone/>
            </a:pPr>
            <a:r>
              <a:rPr lang="hu-HU" sz="1800" dirty="0"/>
              <a:t>Chip kódja legyen (1,-1).</a:t>
            </a:r>
          </a:p>
          <a:p>
            <a:pPr marL="0">
              <a:spcBef>
                <a:spcPts val="0"/>
              </a:spcBef>
              <a:buNone/>
            </a:pPr>
            <a:r>
              <a:rPr lang="hu-HU" sz="1800" dirty="0"/>
              <a:t>Átvitelre szánt adat legyen 1011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1800" dirty="0"/>
              <a:t>Egyedi szignál előállítása az (1,0,1,</a:t>
            </a:r>
            <a:r>
              <a:rPr lang="hu-HU" sz="1800" dirty="0" err="1"/>
              <a:t>1</a:t>
            </a:r>
            <a:r>
              <a:rPr lang="hu-HU" sz="1800" dirty="0"/>
              <a:t>) vektorra:</a:t>
            </a:r>
          </a:p>
          <a:p>
            <a:pPr marL="228600" lvl="1" indent="0" algn="ctr">
              <a:spcBef>
                <a:spcPts val="0"/>
              </a:spcBef>
              <a:buNone/>
            </a:pPr>
            <a:r>
              <a:rPr lang="hu-HU" sz="2000" dirty="0"/>
              <a:t>((1,-1),(</a:t>
            </a:r>
            <a:r>
              <a:rPr lang="hu-HU" sz="2000" dirty="0" err="1"/>
              <a:t>-1</a:t>
            </a:r>
            <a:r>
              <a:rPr lang="hu-HU" sz="2000" dirty="0"/>
              <a:t>,1),(</a:t>
            </a:r>
            <a:r>
              <a:rPr lang="hu-HU" sz="2000" dirty="0" err="1"/>
              <a:t>1</a:t>
            </a:r>
            <a:r>
              <a:rPr lang="hu-HU" sz="2000" dirty="0"/>
              <a:t>,-1),(1,-1))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1800" dirty="0"/>
              <a:t>Szignál modulálása a csatornára.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hu-HU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49190" y="1825626"/>
            <a:ext cx="2922270" cy="2035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1800" b="1" u="sng" dirty="0"/>
              <a:t>B állomás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1800" dirty="0"/>
              <a:t>Chip kódja legyen (1,</a:t>
            </a:r>
            <a:r>
              <a:rPr lang="hu-HU" sz="1800" dirty="0" err="1"/>
              <a:t>1</a:t>
            </a:r>
            <a:r>
              <a:rPr lang="hu-HU" sz="1800" dirty="0"/>
              <a:t>).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1800" dirty="0"/>
              <a:t>Átvitelre szánt adat legyen 0011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1800" dirty="0"/>
              <a:t>Egyedi szignál előállítása az (0,</a:t>
            </a:r>
            <a:r>
              <a:rPr lang="hu-HU" sz="1800" dirty="0" err="1"/>
              <a:t>0</a:t>
            </a:r>
            <a:r>
              <a:rPr lang="hu-HU" sz="1800" dirty="0"/>
              <a:t>,1,</a:t>
            </a:r>
            <a:r>
              <a:rPr lang="hu-HU" sz="1800" dirty="0" err="1"/>
              <a:t>1</a:t>
            </a:r>
            <a:r>
              <a:rPr lang="hu-HU" sz="1800" dirty="0"/>
              <a:t>) vektorra:</a:t>
            </a:r>
          </a:p>
          <a:p>
            <a:pPr marL="228600" lvl="1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1800" dirty="0"/>
              <a:t>((-1,-1),(</a:t>
            </a:r>
            <a:r>
              <a:rPr lang="hu-HU" sz="1800" dirty="0" err="1"/>
              <a:t>-1</a:t>
            </a:r>
            <a:r>
              <a:rPr lang="hu-HU" sz="1800" dirty="0"/>
              <a:t>,</a:t>
            </a:r>
            <a:r>
              <a:rPr lang="hu-HU" sz="1800" dirty="0" err="1"/>
              <a:t>-1</a:t>
            </a:r>
            <a:r>
              <a:rPr lang="hu-HU" sz="1800" dirty="0"/>
              <a:t>),(1,</a:t>
            </a:r>
            <a:r>
              <a:rPr lang="hu-HU" sz="1800" dirty="0" err="1"/>
              <a:t>1</a:t>
            </a:r>
            <a:r>
              <a:rPr lang="hu-HU" sz="1800" dirty="0"/>
              <a:t>),(1,</a:t>
            </a:r>
            <a:r>
              <a:rPr lang="hu-HU" sz="1800" dirty="0" err="1"/>
              <a:t>1</a:t>
            </a:r>
            <a:r>
              <a:rPr lang="hu-HU" sz="1800" dirty="0"/>
              <a:t>))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1800" dirty="0"/>
              <a:t>Szignál modulálása a csatornára.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628640"/>
            <a:ext cx="9144000" cy="690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((1+(-1),(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)+(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)),((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)+(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),1+(-1)),(1+</a:t>
            </a:r>
            <a:r>
              <a:rPr lang="hu-HU" sz="2400" dirty="0" err="1">
                <a:solidFill>
                  <a:schemeClr val="tx1"/>
                </a:solidFill>
              </a:rPr>
              <a:t>1</a:t>
            </a:r>
            <a:r>
              <a:rPr lang="hu-HU" sz="2400" dirty="0">
                <a:solidFill>
                  <a:schemeClr val="tx1"/>
                </a:solidFill>
              </a:rPr>
              <a:t>,(-1)+1),(</a:t>
            </a:r>
            <a:r>
              <a:rPr lang="hu-HU" sz="2400" dirty="0" err="1">
                <a:solidFill>
                  <a:schemeClr val="tx1"/>
                </a:solidFill>
              </a:rPr>
              <a:t>1</a:t>
            </a:r>
            <a:r>
              <a:rPr lang="hu-HU" sz="2400" dirty="0">
                <a:solidFill>
                  <a:schemeClr val="tx1"/>
                </a:solidFill>
              </a:rPr>
              <a:t>+1,(-1)+1)) = </a:t>
            </a:r>
            <a:br>
              <a:rPr lang="hu-HU" sz="2400" dirty="0">
                <a:solidFill>
                  <a:schemeClr val="tx1"/>
                </a:solidFill>
              </a:rPr>
            </a:br>
            <a:r>
              <a:rPr lang="hu-HU" sz="2400" b="1" dirty="0">
                <a:solidFill>
                  <a:schemeClr val="tx1"/>
                </a:solidFill>
              </a:rPr>
              <a:t>(0,-2,</a:t>
            </a:r>
            <a:r>
              <a:rPr lang="hu-HU" sz="2400" b="1" dirty="0" err="1">
                <a:solidFill>
                  <a:schemeClr val="tx1"/>
                </a:solidFill>
              </a:rPr>
              <a:t>-2</a:t>
            </a:r>
            <a:r>
              <a:rPr lang="hu-HU" sz="2400" b="1" dirty="0">
                <a:solidFill>
                  <a:schemeClr val="tx1"/>
                </a:solidFill>
              </a:rPr>
              <a:t>,0,2,0,2,0)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71650" y="4957763"/>
            <a:ext cx="558165" cy="67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49190" y="4795520"/>
            <a:ext cx="750570" cy="83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48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példa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05786"/>
            <a:ext cx="4724400" cy="3518535"/>
          </a:xfrm>
        </p:spPr>
        <p:txBody>
          <a:bodyPr>
            <a:noAutofit/>
          </a:bodyPr>
          <a:lstStyle/>
          <a:p>
            <a:pPr marL="0" algn="ctr">
              <a:spcBef>
                <a:spcPts val="0"/>
              </a:spcBef>
              <a:buNone/>
            </a:pPr>
            <a:r>
              <a:rPr lang="hu-HU" sz="2000" b="1" u="sng" dirty="0"/>
              <a:t>Vevő 1</a:t>
            </a:r>
          </a:p>
          <a:p>
            <a:pPr marL="0">
              <a:spcBef>
                <a:spcPts val="0"/>
              </a:spcBef>
              <a:buNone/>
            </a:pPr>
            <a:r>
              <a:rPr lang="hu-HU" sz="2000" dirty="0"/>
              <a:t>Ismeri B chip kódját: (1,</a:t>
            </a:r>
            <a:r>
              <a:rPr lang="hu-HU" sz="2000" dirty="0" err="1"/>
              <a:t>1</a:t>
            </a:r>
            <a:r>
              <a:rPr lang="hu-HU" sz="2000" dirty="0"/>
              <a:t>).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2000" dirty="0"/>
              <a:t>Visszakódolás az ismert kóddal:</a:t>
            </a:r>
          </a:p>
          <a:p>
            <a:pPr marL="228600" lvl="1" indent="0" algn="ctr">
              <a:spcBef>
                <a:spcPts val="0"/>
              </a:spcBef>
              <a:buNone/>
            </a:pPr>
            <a:r>
              <a:rPr lang="hu-HU" sz="1800" dirty="0"/>
              <a:t>((0,-2)*(1,</a:t>
            </a:r>
            <a:r>
              <a:rPr lang="hu-HU" sz="1800" dirty="0" err="1"/>
              <a:t>1</a:t>
            </a:r>
            <a:r>
              <a:rPr lang="hu-HU" sz="1800" dirty="0"/>
              <a:t>),(-2,0)*(1,</a:t>
            </a:r>
            <a:r>
              <a:rPr lang="hu-HU" sz="1800" dirty="0" err="1"/>
              <a:t>1</a:t>
            </a:r>
            <a:r>
              <a:rPr lang="hu-HU" sz="1800" dirty="0"/>
              <a:t>),(2,0)*(1,</a:t>
            </a:r>
            <a:r>
              <a:rPr lang="hu-HU" sz="1800" dirty="0" err="1"/>
              <a:t>1</a:t>
            </a:r>
            <a:r>
              <a:rPr lang="hu-HU" sz="1800" dirty="0"/>
              <a:t>),(2,0)*(1,</a:t>
            </a:r>
            <a:r>
              <a:rPr lang="hu-HU" sz="1800" dirty="0" err="1"/>
              <a:t>1</a:t>
            </a:r>
            <a:r>
              <a:rPr lang="hu-HU" sz="1800" dirty="0"/>
              <a:t>)) </a:t>
            </a:r>
            <a:endParaRPr lang="hu-HU" sz="2400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2000" dirty="0"/>
              <a:t>Kapott (-2,</a:t>
            </a:r>
            <a:r>
              <a:rPr lang="hu-HU" sz="2000" dirty="0" err="1"/>
              <a:t>-2</a:t>
            </a:r>
            <a:r>
              <a:rPr lang="hu-HU" sz="2000" dirty="0"/>
              <a:t>,2,</a:t>
            </a:r>
            <a:r>
              <a:rPr lang="hu-HU" sz="2000" dirty="0" err="1"/>
              <a:t>2</a:t>
            </a:r>
            <a:r>
              <a:rPr lang="hu-HU" sz="2000" dirty="0"/>
              <a:t>) eredmény értelmezése: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hu-HU" sz="2400" dirty="0"/>
              <a:t>(-,-,+,+), azaz 0011 volt az üzenet B-től.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hu-HU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1" y="3105786"/>
            <a:ext cx="4572000" cy="351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hu-HU" sz="2000" b="1" u="sng" dirty="0"/>
              <a:t>Vevő 2</a:t>
            </a:r>
          </a:p>
          <a:p>
            <a:pPr marL="0">
              <a:spcBef>
                <a:spcPts val="0"/>
              </a:spcBef>
              <a:buNone/>
            </a:pPr>
            <a:r>
              <a:rPr lang="hu-HU" sz="2000" dirty="0"/>
              <a:t>Ismeri A chip kódját: (1,-1).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2000" dirty="0"/>
              <a:t>Visszakódolás az ismert kóddal:</a:t>
            </a:r>
          </a:p>
          <a:p>
            <a:pPr marL="228600" lvl="1" indent="0" algn="ctr">
              <a:spcBef>
                <a:spcPts val="0"/>
              </a:spcBef>
              <a:buNone/>
            </a:pPr>
            <a:r>
              <a:rPr lang="hu-HU" sz="1800" dirty="0"/>
              <a:t>((0,-2)*(1,-1),(-2,0)*(1,-1),(2,0)*(1,-1) ,(2,0)*(1,-1)) </a:t>
            </a:r>
            <a:endParaRPr lang="hu-HU" sz="2000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2000" dirty="0"/>
              <a:t>Kapott (2,-2,2,</a:t>
            </a:r>
            <a:r>
              <a:rPr lang="hu-HU" sz="2000" dirty="0" err="1"/>
              <a:t>2</a:t>
            </a:r>
            <a:r>
              <a:rPr lang="hu-HU" sz="2000" dirty="0"/>
              <a:t>) eredmény értelmezése: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hu-HU" sz="2000" dirty="0"/>
              <a:t>(+,-,+,+), azaz 1011 volt az üzenet A-tól.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hu-HU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1483360"/>
            <a:ext cx="9144000" cy="690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((1+(-1),(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)+(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)),((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)+(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),1+(-1)),(1+</a:t>
            </a:r>
            <a:r>
              <a:rPr lang="hu-HU" sz="2400" dirty="0" err="1">
                <a:solidFill>
                  <a:schemeClr val="tx1"/>
                </a:solidFill>
              </a:rPr>
              <a:t>1</a:t>
            </a:r>
            <a:r>
              <a:rPr lang="hu-HU" sz="2400" dirty="0">
                <a:solidFill>
                  <a:schemeClr val="tx1"/>
                </a:solidFill>
              </a:rPr>
              <a:t>,(-1)+1),(</a:t>
            </a:r>
            <a:r>
              <a:rPr lang="hu-HU" sz="2400" dirty="0" err="1">
                <a:solidFill>
                  <a:schemeClr val="tx1"/>
                </a:solidFill>
              </a:rPr>
              <a:t>1</a:t>
            </a:r>
            <a:r>
              <a:rPr lang="hu-HU" sz="2400" dirty="0">
                <a:solidFill>
                  <a:schemeClr val="tx1"/>
                </a:solidFill>
              </a:rPr>
              <a:t>+1,(-1)+1)) = </a:t>
            </a:r>
            <a:br>
              <a:rPr lang="hu-HU" sz="2400" dirty="0">
                <a:solidFill>
                  <a:schemeClr val="tx1"/>
                </a:solidFill>
              </a:rPr>
            </a:br>
            <a:r>
              <a:rPr lang="hu-HU" sz="2400" b="1" dirty="0">
                <a:solidFill>
                  <a:schemeClr val="tx1"/>
                </a:solidFill>
              </a:rPr>
              <a:t>((0,-2),(</a:t>
            </a:r>
            <a:r>
              <a:rPr lang="hu-HU" sz="2400" b="1" dirty="0" err="1">
                <a:solidFill>
                  <a:schemeClr val="tx1"/>
                </a:solidFill>
              </a:rPr>
              <a:t>-2</a:t>
            </a:r>
            <a:r>
              <a:rPr lang="hu-HU" sz="2400" b="1" dirty="0">
                <a:solidFill>
                  <a:schemeClr val="tx1"/>
                </a:solidFill>
              </a:rPr>
              <a:t>,0),(2,0),(2,0))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3" idx="0"/>
          </p:cNvCxnSpPr>
          <p:nvPr/>
        </p:nvCxnSpPr>
        <p:spPr>
          <a:xfrm>
            <a:off x="2362200" y="2174241"/>
            <a:ext cx="0" cy="93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55080" y="2174241"/>
            <a:ext cx="0" cy="93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K+F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13</a:t>
            </a:fld>
            <a:endParaRPr lang="en-US"/>
          </a:p>
        </p:txBody>
      </p:sp>
      <p:pic>
        <p:nvPicPr>
          <p:cNvPr id="2051" name="Kép 4" descr="The back of the Phab 2 Pro. Three cameras, two light emitters, a microphone, and a fingerprint sensor.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9358"/>
            <a:ext cx="3152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Kép 1" descr="Image result for 5g q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30" y="1327828"/>
            <a:ext cx="33432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2"/>
          <p:cNvSpPr txBox="1">
            <a:spLocks noChangeArrowheads="1"/>
          </p:cNvSpPr>
          <p:nvPr/>
        </p:nvSpPr>
        <p:spPr bwMode="auto">
          <a:xfrm>
            <a:off x="6834505" y="680720"/>
            <a:ext cx="2849880" cy="163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hu-HU" sz="110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Szövegdoboz 2"/>
          <p:cNvSpPr txBox="1">
            <a:spLocks noChangeArrowheads="1"/>
          </p:cNvSpPr>
          <p:nvPr/>
        </p:nvSpPr>
        <p:spPr bwMode="auto">
          <a:xfrm>
            <a:off x="190500" y="790575"/>
            <a:ext cx="3381375" cy="1471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hu-HU" sz="110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7312" y="2030399"/>
            <a:ext cx="8489375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5G</a:t>
            </a:r>
            <a:endParaRPr kumimoji="0" lang="hu-HU" altLang="hu-H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Vegyél részt Te is az 5G mobil hálózatok fejlesztésében!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Ipari partnerekkel közös kutatási projektek a Tudáskezelő rendszerek labor keretén belül ösztöndíj lehetőséggel!</a:t>
            </a:r>
            <a:endParaRPr kumimoji="0" lang="hu-HU" altLang="hu-H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Témák és részletek: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  <a:hlinkClick r:id="rId4"/>
              </a:rPr>
              <a:t>http://networks.elte.hu</a:t>
            </a:r>
            <a:endParaRPr kumimoji="0" lang="hu-HU" altLang="hu-H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Jelentkezni Laki Sándornál a </a:t>
            </a: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  <a:hlinkClick r:id="rId5"/>
              </a:rPr>
              <a:t>lakis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  <a:hlinkClick r:id="rId5"/>
              </a:rPr>
              <a:t>@</a:t>
            </a: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  <a:hlinkClick r:id="rId5"/>
              </a:rPr>
              <a:t>elte.hu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címen lehet!</a:t>
            </a:r>
            <a:endParaRPr kumimoji="0" lang="hu-HU" altLang="hu-H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111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Médium többszörös használata összefoglalás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err="1"/>
              <a:t>Tér-multiplexálás</a:t>
            </a:r>
            <a:r>
              <a:rPr lang="hu-HU" sz="2000" dirty="0"/>
              <a:t> avagy </a:t>
            </a:r>
            <a:r>
              <a:rPr lang="hu-HU" sz="2000" i="1" dirty="0"/>
              <a:t>SDM </a:t>
            </a:r>
            <a:r>
              <a:rPr lang="hu-HU" sz="2000" dirty="0"/>
              <a:t>(párhuzamos adatátviteli csatornák)</a:t>
            </a:r>
          </a:p>
          <a:p>
            <a:pPr lvl="1"/>
            <a:r>
              <a:rPr lang="hu-HU" sz="2000" dirty="0" err="1"/>
              <a:t>cellurális</a:t>
            </a:r>
            <a:r>
              <a:rPr lang="hu-HU" sz="2000" dirty="0"/>
              <a:t> hálózatok</a:t>
            </a:r>
          </a:p>
          <a:p>
            <a:r>
              <a:rPr lang="hu-HU" sz="2000" dirty="0" err="1"/>
              <a:t>Frekvencia-multiplexálás</a:t>
            </a:r>
            <a:r>
              <a:rPr lang="hu-HU" sz="2000" dirty="0"/>
              <a:t> avagy </a:t>
            </a:r>
            <a:r>
              <a:rPr lang="hu-HU" sz="2000" i="1" dirty="0"/>
              <a:t>FDM</a:t>
            </a:r>
            <a:r>
              <a:rPr lang="hu-HU" sz="2000" dirty="0"/>
              <a:t>(a frekvencia tartomány felosztása és küldőhöz rendelése)</a:t>
            </a:r>
            <a:endParaRPr lang="hu-HU" sz="2000" b="1" dirty="0"/>
          </a:p>
          <a:p>
            <a:pPr lvl="1"/>
            <a:r>
              <a:rPr lang="hu-HU" sz="2000" b="1" dirty="0"/>
              <a:t>„</a:t>
            </a:r>
            <a:r>
              <a:rPr lang="hu-HU" sz="2000" b="1" dirty="0" err="1"/>
              <a:t>D</a:t>
            </a:r>
            <a:r>
              <a:rPr lang="hu-HU" sz="2000" i="1" dirty="0" err="1"/>
              <a:t>irect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equence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pread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pectrum</a:t>
            </a:r>
            <a:r>
              <a:rPr lang="hu-HU" sz="2000" i="1" dirty="0"/>
              <a:t>” </a:t>
            </a:r>
            <a:r>
              <a:rPr lang="hu-HU" sz="2000" dirty="0"/>
              <a:t>(XOR a szignálokon véletlen bitsorozattal)</a:t>
            </a:r>
          </a:p>
          <a:p>
            <a:pPr lvl="1"/>
            <a:r>
              <a:rPr lang="hu-HU" sz="2000" b="1" dirty="0"/>
              <a:t>„</a:t>
            </a:r>
            <a:r>
              <a:rPr lang="hu-HU" sz="2000" b="1" dirty="0" err="1"/>
              <a:t>F</a:t>
            </a:r>
            <a:r>
              <a:rPr lang="hu-HU" sz="2000" i="1" dirty="0" err="1"/>
              <a:t>requency</a:t>
            </a:r>
            <a:r>
              <a:rPr lang="hu-HU" sz="2000" dirty="0"/>
              <a:t> </a:t>
            </a:r>
            <a:r>
              <a:rPr lang="hu-HU" sz="2000" b="1" dirty="0"/>
              <a:t>H</a:t>
            </a:r>
            <a:r>
              <a:rPr lang="hu-HU" sz="2000" i="1" dirty="0"/>
              <a:t>opping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pread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pectrum</a:t>
            </a:r>
            <a:r>
              <a:rPr lang="hu-HU" sz="2000" i="1" dirty="0"/>
              <a:t>” </a:t>
            </a:r>
            <a:r>
              <a:rPr lang="hu-HU" sz="2000" dirty="0"/>
              <a:t>(</a:t>
            </a:r>
            <a:r>
              <a:rPr lang="hu-HU" sz="2000" dirty="0" err="1"/>
              <a:t>pszeudo</a:t>
            </a:r>
            <a:r>
              <a:rPr lang="hu-HU" sz="2000" dirty="0"/>
              <a:t> véletlen szám alapú választás)</a:t>
            </a:r>
          </a:p>
          <a:p>
            <a:r>
              <a:rPr lang="hu-HU" sz="2000" dirty="0" err="1"/>
              <a:t>Idő-multiplexálás</a:t>
            </a:r>
            <a:r>
              <a:rPr lang="hu-HU" sz="2000" dirty="0"/>
              <a:t> avagy </a:t>
            </a:r>
            <a:r>
              <a:rPr lang="hu-HU" sz="2000" i="1" dirty="0"/>
              <a:t>TDM </a:t>
            </a:r>
            <a:r>
              <a:rPr lang="hu-HU" sz="2000" dirty="0"/>
              <a:t>(a médium használat időszeletekre osztása és küldőhöz rendelése)</a:t>
            </a:r>
          </a:p>
          <a:p>
            <a:pPr lvl="1"/>
            <a:r>
              <a:rPr lang="hu-HU" sz="2000" dirty="0"/>
              <a:t>diszkrét idő szeletek (</a:t>
            </a:r>
            <a:r>
              <a:rPr lang="hu-HU" sz="2000" i="1" dirty="0" err="1"/>
              <a:t>slot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koordináció vagy merev felosztás kell hozzá</a:t>
            </a:r>
          </a:p>
          <a:p>
            <a:r>
              <a:rPr lang="hu-HU" sz="2000" dirty="0" err="1"/>
              <a:t>Hullámhossz-multiplexálás</a:t>
            </a:r>
            <a:r>
              <a:rPr lang="hu-HU" sz="2000" dirty="0"/>
              <a:t> avagy </a:t>
            </a:r>
            <a:r>
              <a:rPr lang="hu-HU" sz="2000" i="1" dirty="0"/>
              <a:t>WDM </a:t>
            </a:r>
            <a:r>
              <a:rPr lang="hu-HU" sz="2000" dirty="0"/>
              <a:t>(optikai </a:t>
            </a:r>
            <a:r>
              <a:rPr lang="hu-HU" sz="2000" dirty="0" err="1"/>
              <a:t>frekvencia-multiplexálás</a:t>
            </a:r>
            <a:r>
              <a:rPr lang="hu-HU" sz="2000" dirty="0"/>
              <a:t>)</a:t>
            </a:r>
          </a:p>
          <a:p>
            <a:r>
              <a:rPr lang="hu-HU" sz="2000" dirty="0"/>
              <a:t>Kód </a:t>
            </a:r>
            <a:r>
              <a:rPr lang="hu-HU" sz="2000" dirty="0" err="1"/>
              <a:t>multiplexálás</a:t>
            </a:r>
            <a:r>
              <a:rPr lang="hu-HU" sz="2000" dirty="0"/>
              <a:t> avagy </a:t>
            </a:r>
            <a:r>
              <a:rPr lang="hu-HU" sz="2000" i="1" dirty="0"/>
              <a:t>CDM</a:t>
            </a:r>
            <a:r>
              <a:rPr lang="hu-HU" sz="2000" dirty="0"/>
              <a:t> (mobil kommunikációban használatos)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637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Adatkapcsolati réteg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122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Adatkapcsolati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2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Adatok keretekre tördelése: határok a csomagok között </a:t>
            </a:r>
          </a:p>
          <a:p>
            <a:pPr lvl="1"/>
            <a:r>
              <a:rPr lang="hu-HU" dirty="0"/>
              <a:t>Közeghozzáférés vezérlés</a:t>
            </a:r>
            <a:r>
              <a:rPr lang="en-US" dirty="0"/>
              <a:t> (MAC)</a:t>
            </a:r>
          </a:p>
          <a:p>
            <a:pPr lvl="1"/>
            <a:r>
              <a:rPr lang="en-US" dirty="0"/>
              <a:t>Per-hop </a:t>
            </a:r>
            <a:r>
              <a:rPr lang="hu-HU" dirty="0"/>
              <a:t>megbízhatóság és folyamvezérlés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Keret küldése két közös médiumra kötött eszköz között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Fizikai címzés</a:t>
            </a:r>
            <a:r>
              <a:rPr lang="en-US" dirty="0"/>
              <a:t> (</a:t>
            </a:r>
            <a:r>
              <a:rPr lang="hu-HU" dirty="0"/>
              <a:t>pl.</a:t>
            </a:r>
            <a:r>
              <a:rPr lang="en-US" dirty="0"/>
              <a:t> MAC address</a:t>
            </a:r>
            <a:r>
              <a:rPr lang="hu-HU" dirty="0"/>
              <a:t>, IB </a:t>
            </a:r>
            <a:r>
              <a:rPr lang="hu-HU" dirty="0" err="1"/>
              <a:t>address</a:t>
            </a:r>
            <a:r>
              <a:rPr lang="en-US" dirty="0"/>
              <a:t>)</a:t>
            </a:r>
          </a:p>
          <a:p>
            <a:r>
              <a:rPr lang="hu-HU" dirty="0"/>
              <a:t>Példák</a:t>
            </a:r>
            <a:r>
              <a:rPr lang="en-US" dirty="0"/>
              <a:t>: Ethernet,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hu-HU" dirty="0" err="1"/>
              <a:t>InfiniBand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7329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939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Adatkapcsolati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452884" y="1600200"/>
            <a:ext cx="5538716" cy="510540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Funkciók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Adat blokkok</a:t>
            </a:r>
            <a:r>
              <a:rPr lang="en-US" dirty="0"/>
              <a:t> (</a:t>
            </a:r>
            <a:r>
              <a:rPr lang="hu-HU" dirty="0">
                <a:solidFill>
                  <a:schemeClr val="accent1"/>
                </a:solidFill>
              </a:rPr>
              <a:t>keretek/f</a:t>
            </a:r>
            <a:r>
              <a:rPr lang="en-US" dirty="0" err="1">
                <a:solidFill>
                  <a:schemeClr val="accent1"/>
                </a:solidFill>
              </a:rPr>
              <a:t>rames</a:t>
            </a:r>
            <a:r>
              <a:rPr lang="en-US" dirty="0"/>
              <a:t>) </a:t>
            </a:r>
            <a:r>
              <a:rPr lang="hu-HU" dirty="0"/>
              <a:t>küldése eszközök között</a:t>
            </a:r>
            <a:endParaRPr lang="en-US" dirty="0"/>
          </a:p>
          <a:p>
            <a:pPr lvl="1"/>
            <a:r>
              <a:rPr lang="hu-HU" dirty="0"/>
              <a:t>A fizikai közeghez való hozzáférés szabályozása</a:t>
            </a:r>
            <a:endParaRPr lang="en-US" dirty="0"/>
          </a:p>
          <a:p>
            <a:r>
              <a:rPr lang="hu-HU" dirty="0"/>
              <a:t>Legfőbb kihívások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Hogyan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keretezzük</a:t>
            </a:r>
            <a:r>
              <a:rPr lang="hu-HU" dirty="0"/>
              <a:t> az adatokat?</a:t>
            </a:r>
            <a:endParaRPr lang="en-US" dirty="0"/>
          </a:p>
          <a:p>
            <a:pPr lvl="1"/>
            <a:r>
              <a:rPr lang="hu-HU" dirty="0"/>
              <a:t>Hogyan ismerjük fel a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hibát</a:t>
            </a:r>
            <a:r>
              <a:rPr lang="hu-HU" dirty="0"/>
              <a:t>?</a:t>
            </a:r>
            <a:endParaRPr lang="en-US" dirty="0"/>
          </a:p>
          <a:p>
            <a:pPr lvl="1"/>
            <a:r>
              <a:rPr lang="hu-HU" dirty="0"/>
              <a:t>Hogyan vezéreljük a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közeghozzáférést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MAC</a:t>
            </a:r>
            <a:r>
              <a:rPr lang="en-US" dirty="0"/>
              <a:t>)?</a:t>
            </a:r>
          </a:p>
          <a:p>
            <a:pPr lvl="1"/>
            <a:r>
              <a:rPr lang="hu-HU" dirty="0"/>
              <a:t>Hogyan oldjuk fel vagy előzzük meg az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ütközés</a:t>
            </a:r>
            <a:r>
              <a:rPr lang="hu-HU" dirty="0"/>
              <a:t>i helyzeteket?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0798" y="2238270"/>
            <a:ext cx="2242663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0536" y="2813758"/>
            <a:ext cx="2242654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0667" y="3386935"/>
            <a:ext cx="2242654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0667" y="3960112"/>
            <a:ext cx="2242654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70667" y="4533289"/>
            <a:ext cx="2242654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70667" y="5111023"/>
            <a:ext cx="2242654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70798" y="5684200"/>
            <a:ext cx="2242654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2647665" y="1869744"/>
            <a:ext cx="559559" cy="4653886"/>
          </a:xfrm>
          <a:prstGeom prst="leftBrace">
            <a:avLst>
              <a:gd name="adj1" fmla="val 8333"/>
              <a:gd name="adj2" fmla="val 7593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864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Adatkapcsolati réteg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dirty="0"/>
              <a:t>Feladatai</a:t>
            </a:r>
          </a:p>
          <a:p>
            <a:pPr lvl="1"/>
            <a:r>
              <a:rPr lang="hu-HU" sz="2000" dirty="0"/>
              <a:t>jól definiált szolgálati interfész biztosítása a hálózati rétegnek:</a:t>
            </a:r>
          </a:p>
          <a:p>
            <a:pPr lvl="2"/>
            <a:r>
              <a:rPr lang="hu-HU" sz="1800" dirty="0"/>
              <a:t>nyugtázatlan összeköttetés alapú szolgálat;</a:t>
            </a:r>
          </a:p>
          <a:p>
            <a:pPr lvl="2"/>
            <a:r>
              <a:rPr lang="hu-HU" sz="1800" dirty="0"/>
              <a:t>nyugtázott összeköttetés nélküli szolgálat;</a:t>
            </a:r>
          </a:p>
          <a:p>
            <a:pPr lvl="2"/>
            <a:r>
              <a:rPr lang="hu-HU" sz="1800" dirty="0"/>
              <a:t>nyugtázott összeköttetés alapú szolgálat (3 fázis);</a:t>
            </a:r>
          </a:p>
          <a:p>
            <a:pPr lvl="1"/>
            <a:r>
              <a:rPr lang="hu-HU" sz="2000" dirty="0"/>
              <a:t>átviteli hibák kezelése;</a:t>
            </a:r>
          </a:p>
          <a:p>
            <a:pPr lvl="1"/>
            <a:r>
              <a:rPr lang="hu-HU" sz="2000" dirty="0"/>
              <a:t>adatforgalom szabályozása (elárasztás elkerülése)</a:t>
            </a:r>
          </a:p>
        </p:txBody>
      </p:sp>
    </p:spTree>
    <p:extLst>
      <p:ext uri="{BB962C8B-B14F-4D97-AF65-F5344CB8AC3E}">
        <p14:creationId xmlns:p14="http://schemas.microsoft.com/office/powerpoint/2010/main" val="33541068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Keret képzés / Keretezés / </a:t>
            </a:r>
            <a:r>
              <a:rPr lang="hu-HU" sz="4400" dirty="0" err="1"/>
              <a:t>Framing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632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Keret képzés/Keretezés/</a:t>
            </a:r>
            <a:r>
              <a:rPr lang="hu-HU" dirty="0" err="1"/>
              <a:t>Framing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77500" lnSpcReduction="20000"/>
          </a:bodyPr>
          <a:lstStyle/>
          <a:p>
            <a:r>
              <a:rPr lang="hu-HU" dirty="0"/>
              <a:t>A bitek kódolását a fizikai réteg határozza meg</a:t>
            </a:r>
          </a:p>
          <a:p>
            <a:endParaRPr lang="en-US" dirty="0"/>
          </a:p>
          <a:p>
            <a:r>
              <a:rPr lang="hu-HU" dirty="0"/>
              <a:t>A következő lépés az adatblokkok „kódolása”</a:t>
            </a:r>
            <a:endParaRPr lang="en-US" dirty="0"/>
          </a:p>
          <a:p>
            <a:pPr lvl="1"/>
            <a:r>
              <a:rPr lang="hu-HU" dirty="0"/>
              <a:t>Csomag-kapcsolt hálózatok</a:t>
            </a:r>
          </a:p>
          <a:p>
            <a:pPr lvl="2"/>
            <a:r>
              <a:rPr lang="hu-HU" dirty="0"/>
              <a:t>Minden csomag útvonal (</a:t>
            </a:r>
            <a:r>
              <a:rPr lang="hu-HU" dirty="0" err="1"/>
              <a:t>routing</a:t>
            </a:r>
            <a:r>
              <a:rPr lang="hu-HU" dirty="0"/>
              <a:t>) információt is tartalmaz</a:t>
            </a:r>
            <a:endParaRPr lang="en-US" dirty="0"/>
          </a:p>
          <a:p>
            <a:pPr lvl="2"/>
            <a:r>
              <a:rPr lang="hu-HU" dirty="0"/>
              <a:t>Az adathatárokat ismernünk kell a fejlécek olvasásához</a:t>
            </a:r>
          </a:p>
          <a:p>
            <a:pPr lvl="1"/>
            <a:r>
              <a:rPr lang="hu-HU" dirty="0"/>
              <a:t>a fizikai réteg nem garantál hibamentességet, az adatkapcsolati réteg feladata a hibajelzés illetve a szükség szerint javítás</a:t>
            </a:r>
          </a:p>
          <a:p>
            <a:pPr lvl="2"/>
            <a:r>
              <a:rPr lang="hu-HU" dirty="0"/>
              <a:t>Megoldás: keretekre tördelése a bitfolyamnak, és ellenőrző összegek számítása</a:t>
            </a:r>
          </a:p>
          <a:p>
            <a:pPr lvl="1"/>
            <a:r>
              <a:rPr lang="hu-HU" dirty="0"/>
              <a:t>a keretezés nem egyszerű feladat, mivel megbízható időzítésre nem nagyon van lehetőség</a:t>
            </a:r>
          </a:p>
          <a:p>
            <a:pPr marL="0" indent="0">
              <a:buNone/>
            </a:pPr>
            <a:endParaRPr lang="en-US" dirty="0"/>
          </a:p>
          <a:p>
            <a:r>
              <a:rPr lang="hu-HU" dirty="0"/>
              <a:t>Keret képzés fajtái</a:t>
            </a:r>
            <a:endParaRPr lang="en-US" dirty="0"/>
          </a:p>
          <a:p>
            <a:pPr lvl="1"/>
            <a:r>
              <a:rPr lang="hu-HU" dirty="0"/>
              <a:t>Bájt alapú protokollok</a:t>
            </a:r>
            <a:endParaRPr lang="en-US" dirty="0"/>
          </a:p>
          <a:p>
            <a:pPr lvl="1"/>
            <a:r>
              <a:rPr lang="hu-HU" dirty="0"/>
              <a:t>Bit alapú protokollok</a:t>
            </a:r>
            <a:endParaRPr lang="en-US" dirty="0"/>
          </a:p>
          <a:p>
            <a:pPr lvl="1"/>
            <a:r>
              <a:rPr lang="hu-HU" dirty="0"/>
              <a:t>Óra alapú protokollok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1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Bájt alapú: Karakterszámlálás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keretben lévő karakterek számának megadása a keret fejlécében lévő mezőben</a:t>
            </a:r>
          </a:p>
          <a:p>
            <a:r>
              <a:rPr lang="hu-HU" sz="2000" dirty="0"/>
              <a:t>a vevő adatkapcsolati rétege tudni fogja a keret végét</a:t>
            </a:r>
          </a:p>
          <a:p>
            <a:r>
              <a:rPr lang="hu-HU" sz="2000" i="1" dirty="0"/>
              <a:t>Probléma</a:t>
            </a:r>
            <a:r>
              <a:rPr lang="hu-HU" sz="2000" dirty="0"/>
              <a:t>: nagyon érzékeny a hibára a módszer</a:t>
            </a:r>
          </a:p>
          <a:p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38142" y="417207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cap="small" dirty="0"/>
              <a:t>Hibátlan átvitel:</a:t>
            </a:r>
            <a:endParaRPr lang="en-US" cap="small" dirty="0"/>
          </a:p>
        </p:txBody>
      </p:sp>
      <p:sp>
        <p:nvSpPr>
          <p:cNvPr id="8" name="TextBox 7"/>
          <p:cNvSpPr txBox="1"/>
          <p:nvPr/>
        </p:nvSpPr>
        <p:spPr>
          <a:xfrm>
            <a:off x="795341" y="5625981"/>
            <a:ext cx="129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cap="small" dirty="0"/>
              <a:t>Átviteli hiba:</a:t>
            </a:r>
            <a:endParaRPr lang="en-US" cap="small" dirty="0"/>
          </a:p>
        </p:txBody>
      </p:sp>
      <p:sp>
        <p:nvSpPr>
          <p:cNvPr id="4" name="Rectangle 3"/>
          <p:cNvSpPr/>
          <p:nvPr/>
        </p:nvSpPr>
        <p:spPr>
          <a:xfrm>
            <a:off x="2032804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07772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82740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7708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2676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07644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82612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56685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31653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05726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76806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50880" y="4178103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21960" y="417207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96928" y="417207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71338" y="417207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39891" y="417207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10517" y="417207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91122" y="417207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61348" y="417207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243548" y="417207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19914" y="417207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endCxn id="4" idx="0"/>
          </p:cNvCxnSpPr>
          <p:nvPr/>
        </p:nvCxnSpPr>
        <p:spPr>
          <a:xfrm flipH="1">
            <a:off x="2170288" y="3632201"/>
            <a:ext cx="546320" cy="54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3" idx="0"/>
          </p:cNvCxnSpPr>
          <p:nvPr/>
        </p:nvCxnSpPr>
        <p:spPr>
          <a:xfrm flipH="1">
            <a:off x="3545128" y="3632201"/>
            <a:ext cx="553972" cy="54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16608" y="3632200"/>
            <a:ext cx="3017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4" idx="0"/>
          </p:cNvCxnSpPr>
          <p:nvPr/>
        </p:nvCxnSpPr>
        <p:spPr>
          <a:xfrm>
            <a:off x="5734411" y="3632200"/>
            <a:ext cx="813590" cy="53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8" idx="0"/>
          </p:cNvCxnSpPr>
          <p:nvPr/>
        </p:nvCxnSpPr>
        <p:spPr>
          <a:xfrm>
            <a:off x="4425554" y="3632201"/>
            <a:ext cx="488737" cy="54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84962" y="3361737"/>
            <a:ext cx="194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cap="small" dirty="0"/>
              <a:t>Karakterek száma</a:t>
            </a:r>
            <a:endParaRPr lang="en-US" sz="1400" b="1" cap="small" dirty="0"/>
          </a:p>
        </p:txBody>
      </p:sp>
      <p:sp>
        <p:nvSpPr>
          <p:cNvPr id="47" name="Rectangle 46"/>
          <p:cNvSpPr/>
          <p:nvPr/>
        </p:nvSpPr>
        <p:spPr>
          <a:xfrm>
            <a:off x="2032804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07772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82740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857708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32676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407644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82612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60427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235395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509468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787692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061765" y="5632012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32845" y="5633601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607813" y="5633601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2223" y="5633601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150776" y="5633601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421403" y="5633601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02008" y="5633601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72233" y="5633601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254434" y="5633601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530800" y="5633601"/>
            <a:ext cx="2749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endCxn id="59" idx="0"/>
          </p:cNvCxnSpPr>
          <p:nvPr/>
        </p:nvCxnSpPr>
        <p:spPr>
          <a:xfrm flipH="1">
            <a:off x="5470329" y="5312979"/>
            <a:ext cx="401009" cy="320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82223" y="5120147"/>
            <a:ext cx="217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cap="small" dirty="0"/>
              <a:t>Karakterek számként lesz értelmezve</a:t>
            </a:r>
            <a:endParaRPr lang="en-US" sz="1400" b="1" cap="small" dirty="0"/>
          </a:p>
        </p:txBody>
      </p:sp>
    </p:spTree>
    <p:extLst>
      <p:ext uri="{BB962C8B-B14F-4D97-AF65-F5344CB8AC3E}">
        <p14:creationId xmlns:p14="http://schemas.microsoft.com/office/powerpoint/2010/main" val="8145556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Bájt alapú: Bájt beszúrás (Byte </a:t>
            </a:r>
            <a:r>
              <a:rPr lang="hu-HU" dirty="0" err="1"/>
              <a:t>Stuffing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2471738"/>
            <a:ext cx="9144000" cy="4233862"/>
          </a:xfrm>
        </p:spPr>
        <p:txBody>
          <a:bodyPr>
            <a:normAutofit fontScale="85000" lnSpcReduction="20000"/>
          </a:bodyPr>
          <a:lstStyle/>
          <a:p>
            <a:r>
              <a:rPr lang="hu-HU" dirty="0"/>
              <a:t>Egy speciális </a:t>
            </a:r>
            <a:r>
              <a:rPr lang="hu-HU" b="1" dirty="0"/>
              <a:t>FLAG </a:t>
            </a:r>
            <a:r>
              <a:rPr lang="hu-HU" dirty="0"/>
              <a:t>bájt (jelölő bájt) jelzi az adat keret elejét és végét</a:t>
            </a:r>
          </a:p>
          <a:p>
            <a:pPr lvl="1"/>
            <a:r>
              <a:rPr lang="hu-HU" dirty="0"/>
              <a:t>Korábban két speciális bájtot használtak: egyet a keret elejéhez és egyet a végéhez</a:t>
            </a:r>
            <a:endParaRPr lang="en-US" dirty="0"/>
          </a:p>
          <a:p>
            <a:r>
              <a:rPr lang="hu-HU" dirty="0"/>
              <a:t>Probléma</a:t>
            </a:r>
            <a:r>
              <a:rPr lang="en-US" dirty="0"/>
              <a:t>: </a:t>
            </a:r>
            <a:r>
              <a:rPr lang="hu-HU" dirty="0"/>
              <a:t>Mi van, ha a</a:t>
            </a:r>
            <a:r>
              <a:rPr lang="en-US" dirty="0"/>
              <a:t> </a:t>
            </a:r>
            <a:r>
              <a:rPr lang="hu-HU" b="1" dirty="0"/>
              <a:t>FLAG </a:t>
            </a:r>
            <a:r>
              <a:rPr lang="hu-HU" dirty="0"/>
              <a:t>szerepel az adat bájtok között is?</a:t>
            </a:r>
            <a:endParaRPr lang="en-US" dirty="0"/>
          </a:p>
          <a:p>
            <a:pPr lvl="1"/>
            <a:r>
              <a:rPr lang="hu-HU" dirty="0"/>
              <a:t>Szúrjunk be egy speciális </a:t>
            </a:r>
            <a:r>
              <a:rPr lang="en-US" b="1" dirty="0"/>
              <a:t>E</a:t>
            </a:r>
            <a:r>
              <a:rPr lang="hu-HU" b="1" dirty="0"/>
              <a:t>SC</a:t>
            </a:r>
            <a:r>
              <a:rPr lang="en-US" dirty="0"/>
              <a:t> (Escape) </a:t>
            </a:r>
            <a:r>
              <a:rPr lang="hu-HU" dirty="0"/>
              <a:t>bájtot az „adat” </a:t>
            </a:r>
            <a:r>
              <a:rPr lang="hu-HU" b="1" dirty="0"/>
              <a:t>FLAG </a:t>
            </a:r>
            <a:r>
              <a:rPr lang="hu-HU" dirty="0"/>
              <a:t>elé</a:t>
            </a:r>
            <a:endParaRPr lang="en-US" dirty="0"/>
          </a:p>
          <a:p>
            <a:pPr lvl="1"/>
            <a:r>
              <a:rPr lang="hu-HU" dirty="0"/>
              <a:t>Mi van ha </a:t>
            </a:r>
            <a:r>
              <a:rPr lang="en-US" b="1" dirty="0"/>
              <a:t>E</a:t>
            </a:r>
            <a:r>
              <a:rPr lang="hu-HU" b="1" dirty="0"/>
              <a:t>SC</a:t>
            </a:r>
            <a:r>
              <a:rPr lang="en-US" b="1" dirty="0"/>
              <a:t> </a:t>
            </a:r>
            <a:r>
              <a:rPr lang="hu-HU" dirty="0"/>
              <a:t>is szerepel az adatban</a:t>
            </a:r>
            <a:r>
              <a:rPr lang="en-US" dirty="0"/>
              <a:t>? </a:t>
            </a:r>
            <a:endParaRPr lang="hu-HU" dirty="0"/>
          </a:p>
          <a:p>
            <a:pPr lvl="2"/>
            <a:r>
              <a:rPr lang="hu-HU" dirty="0"/>
              <a:t>Szúrjunk be egy újabb </a:t>
            </a:r>
            <a:r>
              <a:rPr lang="en-US" b="1" dirty="0"/>
              <a:t>E</a:t>
            </a:r>
            <a:r>
              <a:rPr lang="hu-HU" b="1" dirty="0"/>
              <a:t>SC</a:t>
            </a:r>
            <a:r>
              <a:rPr lang="en-US" b="1" dirty="0"/>
              <a:t> </a:t>
            </a:r>
            <a:r>
              <a:rPr lang="en-US" dirty="0"/>
              <a:t>b</a:t>
            </a:r>
            <a:r>
              <a:rPr lang="hu-HU" dirty="0" err="1"/>
              <a:t>ájtot</a:t>
            </a:r>
            <a:r>
              <a:rPr lang="hu-HU" dirty="0"/>
              <a:t> elé.</a:t>
            </a:r>
          </a:p>
          <a:p>
            <a:pPr lvl="1"/>
            <a:r>
              <a:rPr lang="en-US" dirty="0"/>
              <a:t> </a:t>
            </a:r>
            <a:r>
              <a:rPr lang="hu-HU" dirty="0"/>
              <a:t>Hasonlóan a </a:t>
            </a:r>
            <a:r>
              <a:rPr lang="en-US" dirty="0"/>
              <a:t>C</a:t>
            </a:r>
            <a:r>
              <a:rPr lang="hu-HU" dirty="0"/>
              <a:t> </a:t>
            </a:r>
            <a:r>
              <a:rPr lang="hu-HU" dirty="0" err="1"/>
              <a:t>stringeknél</a:t>
            </a:r>
            <a:r>
              <a:rPr lang="hu-HU" dirty="0"/>
              <a:t> látottakhoz:</a:t>
            </a:r>
            <a:endParaRPr lang="en-US" dirty="0"/>
          </a:p>
          <a:p>
            <a:pPr lvl="2"/>
            <a:r>
              <a:rPr lang="en-US" dirty="0" err="1"/>
              <a:t>printf</a:t>
            </a:r>
            <a:r>
              <a:rPr lang="en-US" dirty="0"/>
              <a:t>(“You must \”escape\” quotes in strings”);</a:t>
            </a:r>
          </a:p>
          <a:p>
            <a:pPr lvl="2"/>
            <a:r>
              <a:rPr lang="en-US" dirty="0" err="1"/>
              <a:t>printf</a:t>
            </a:r>
            <a:r>
              <a:rPr lang="en-US" dirty="0"/>
              <a:t>(“You must \\escape\\ forward slashes as well”);</a:t>
            </a:r>
          </a:p>
          <a:p>
            <a:r>
              <a:rPr lang="hu-HU" dirty="0"/>
              <a:t>Pont-pont alapú protokollok használják:</a:t>
            </a:r>
            <a:r>
              <a:rPr lang="en-US" dirty="0"/>
              <a:t> modem, DSL, cellular</a:t>
            </a:r>
            <a:r>
              <a:rPr lang="hu-HU" dirty="0"/>
              <a:t>, 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8926" y="1826497"/>
            <a:ext cx="5186149" cy="523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solidFill>
                  <a:schemeClr val="bg1"/>
                </a:solidFill>
              </a:rPr>
              <a:t>Adat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444" y="1826497"/>
            <a:ext cx="1337481" cy="52322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solidFill>
                  <a:schemeClr val="bg1"/>
                </a:solidFill>
              </a:rPr>
              <a:t>FLAG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5075" y="1826497"/>
            <a:ext cx="1337481" cy="52322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solidFill>
                  <a:schemeClr val="bg1"/>
                </a:solidFill>
              </a:rPr>
              <a:t>FLAG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56476" y="1826497"/>
            <a:ext cx="972973" cy="52322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solidFill>
                  <a:schemeClr val="bg1"/>
                </a:solidFill>
              </a:rPr>
              <a:t>FLAG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7478" y="1826497"/>
            <a:ext cx="908998" cy="52322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solidFill>
                  <a:schemeClr val="bg1"/>
                </a:solidFill>
              </a:rPr>
              <a:t>ESC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7142" y="1826497"/>
            <a:ext cx="937573" cy="52322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solidFill>
                  <a:schemeClr val="bg1"/>
                </a:solidFill>
              </a:rPr>
              <a:t>ESC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3126" y="1826497"/>
            <a:ext cx="934016" cy="52322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solidFill>
                  <a:schemeClr val="bg1"/>
                </a:solidFill>
              </a:rPr>
              <a:t>ESC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2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Bájt beszúrás példa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324100" y="2706769"/>
          <a:ext cx="5976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38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38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[SPACE]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[ESC]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17365" y="4977059"/>
          <a:ext cx="81867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[FLAG]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[SPACE]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[ESC]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[ESC]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>
                          <a:solidFill>
                            <a:schemeClr val="tx1"/>
                          </a:solidFill>
                        </a:rPr>
                        <a:t>[FLAG]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5101" y="2691872"/>
            <a:ext cx="18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cap="small" dirty="0"/>
              <a:t>Keretezendő adat</a:t>
            </a:r>
            <a:endParaRPr lang="en-US" b="1" cap="small" dirty="0"/>
          </a:p>
        </p:txBody>
      </p:sp>
      <p:sp>
        <p:nvSpPr>
          <p:cNvPr id="8" name="TextBox 7"/>
          <p:cNvSpPr txBox="1"/>
          <p:nvPr/>
        </p:nvSpPr>
        <p:spPr>
          <a:xfrm>
            <a:off x="165101" y="4607727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cap="small" dirty="0"/>
              <a:t>Keretezett adat</a:t>
            </a:r>
            <a:endParaRPr lang="en-US" b="1" cap="small" dirty="0"/>
          </a:p>
        </p:txBody>
      </p:sp>
      <p:sp>
        <p:nvSpPr>
          <p:cNvPr id="9" name="Down Arrow 8"/>
          <p:cNvSpPr/>
          <p:nvPr/>
        </p:nvSpPr>
        <p:spPr>
          <a:xfrm>
            <a:off x="4089400" y="3369630"/>
            <a:ext cx="749300" cy="728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38700" y="353506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cap="small" dirty="0"/>
              <a:t>bájt beszúrás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118452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283B9EA5-CE9A-4950-A80C-5ADF06B45BB8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704138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553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</a:t>
            </a:r>
            <a:r>
              <a:rPr lang="hu-HU" dirty="0"/>
              <a:t>alapú</a:t>
            </a:r>
            <a:r>
              <a:rPr lang="en-US" dirty="0"/>
              <a:t>: Bit </a:t>
            </a:r>
            <a:r>
              <a:rPr lang="hu-HU" dirty="0"/>
              <a:t>beszúrás (Bit </a:t>
            </a:r>
            <a:r>
              <a:rPr lang="hu-HU" dirty="0" err="1"/>
              <a:t>stuffing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2743200"/>
            <a:ext cx="8839200" cy="3962400"/>
          </a:xfrm>
        </p:spPr>
        <p:txBody>
          <a:bodyPr>
            <a:normAutofit fontScale="70000" lnSpcReduction="20000"/>
          </a:bodyPr>
          <a:lstStyle/>
          <a:p>
            <a:r>
              <a:rPr lang="hu-HU" dirty="0"/>
              <a:t>Minden keret speciális bitmintával kezdődik és végződik (hasonlóan a bájt beszúráshoz)</a:t>
            </a:r>
            <a:endParaRPr lang="en-US" dirty="0"/>
          </a:p>
          <a:p>
            <a:pPr lvl="1"/>
            <a:r>
              <a:rPr lang="hu-HU" dirty="0"/>
              <a:t>A kezdő és záró bitsorozat ugyanaz</a:t>
            </a:r>
            <a:endParaRPr lang="en-US" dirty="0"/>
          </a:p>
          <a:p>
            <a:pPr lvl="1"/>
            <a:r>
              <a:rPr lang="hu-HU" dirty="0"/>
              <a:t>Például</a:t>
            </a:r>
            <a:r>
              <a:rPr lang="en-US" dirty="0"/>
              <a:t>: 01111110 </a:t>
            </a:r>
            <a:r>
              <a:rPr lang="hu-HU" dirty="0"/>
              <a:t>a</a:t>
            </a:r>
            <a:r>
              <a:rPr lang="en-US" dirty="0"/>
              <a:t> High-level Data Link Protocol (HDLC)</a:t>
            </a:r>
            <a:r>
              <a:rPr lang="hu-HU" dirty="0"/>
              <a:t> esetén</a:t>
            </a:r>
            <a:endParaRPr lang="en-US" dirty="0"/>
          </a:p>
          <a:p>
            <a:r>
              <a:rPr lang="hu-HU" dirty="0"/>
              <a:t>A Küldő az adatban előforduló minden</a:t>
            </a:r>
            <a:r>
              <a:rPr lang="en-US" dirty="0"/>
              <a:t> 11111 </a:t>
            </a:r>
            <a:r>
              <a:rPr lang="hu-HU" dirty="0"/>
              <a:t>részsorozat elé 0 bitet szúr be</a:t>
            </a:r>
          </a:p>
          <a:p>
            <a:pPr lvl="1"/>
            <a:r>
              <a:rPr lang="hu-HU" dirty="0"/>
              <a:t>Ezt nevezzük bit beszúrásnak</a:t>
            </a:r>
            <a:endParaRPr lang="en-US" dirty="0"/>
          </a:p>
          <a:p>
            <a:r>
              <a:rPr lang="hu-HU" dirty="0"/>
              <a:t>A Fogadó miután  az</a:t>
            </a:r>
            <a:r>
              <a:rPr lang="en-US" dirty="0"/>
              <a:t> 11111 </a:t>
            </a:r>
            <a:r>
              <a:rPr lang="hu-HU" dirty="0"/>
              <a:t>részsorozattal találkozik a fogadott adatban:</a:t>
            </a:r>
            <a:endParaRPr lang="en-US" dirty="0"/>
          </a:p>
          <a:p>
            <a:pPr lvl="1"/>
            <a:r>
              <a:rPr lang="en-US" dirty="0"/>
              <a:t>11111</a:t>
            </a:r>
            <a:r>
              <a:rPr lang="en-US" b="1" dirty="0"/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hu-HU" dirty="0">
                <a:sym typeface="Wingdings" pitchFamily="2" charset="2"/>
              </a:rPr>
              <a:t>eltávolítja a</a:t>
            </a:r>
            <a:r>
              <a:rPr lang="en-US" dirty="0">
                <a:sym typeface="Wingdings" pitchFamily="2" charset="2"/>
              </a:rPr>
              <a:t> 0</a:t>
            </a:r>
            <a:r>
              <a:rPr lang="hu-HU" dirty="0" err="1">
                <a:sym typeface="Wingdings" pitchFamily="2" charset="2"/>
              </a:rPr>
              <a:t>-t</a:t>
            </a:r>
            <a:r>
              <a:rPr lang="en-US" dirty="0">
                <a:sym typeface="Wingdings" pitchFamily="2" charset="2"/>
              </a:rPr>
              <a:t> (</a:t>
            </a:r>
            <a:r>
              <a:rPr lang="hu-HU" dirty="0">
                <a:sym typeface="Wingdings" pitchFamily="2" charset="2"/>
              </a:rPr>
              <a:t>mivel ez a beszúrás eredménye volt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11111</a:t>
            </a:r>
            <a:r>
              <a:rPr lang="en-US" b="1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hu-HU" dirty="0">
                <a:sym typeface="Wingdings" pitchFamily="2" charset="2"/>
              </a:rPr>
              <a:t>ekkor még egy bitet olvas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11111</a:t>
            </a:r>
            <a:r>
              <a:rPr lang="en-US" b="1" dirty="0">
                <a:sym typeface="Wingdings" pitchFamily="2" charset="2"/>
              </a:rPr>
              <a:t>10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hu-HU" dirty="0">
                <a:sym typeface="Wingdings" pitchFamily="2" charset="2"/>
              </a:rPr>
              <a:t>keret vége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11111</a:t>
            </a:r>
            <a:r>
              <a:rPr lang="en-US" b="1" dirty="0">
                <a:sym typeface="Wingdings" pitchFamily="2" charset="2"/>
              </a:rPr>
              <a:t>11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hu-HU" dirty="0">
                <a:sym typeface="Wingdings" pitchFamily="2" charset="2"/>
              </a:rPr>
              <a:t>ez hiba, hisz ilyen nem állhat elő a küldő oldalon. Eldobjuk a keretet!</a:t>
            </a:r>
            <a:endParaRPr lang="en-US" dirty="0">
              <a:sym typeface="Wingdings" pitchFamily="2" charset="2"/>
            </a:endParaRPr>
          </a:p>
          <a:p>
            <a:r>
              <a:rPr lang="hu-HU" dirty="0">
                <a:sym typeface="Wingdings" pitchFamily="2" charset="2"/>
              </a:rPr>
              <a:t>Hátránya</a:t>
            </a:r>
            <a:r>
              <a:rPr lang="en-US" dirty="0">
                <a:sym typeface="Wingdings" pitchFamily="2" charset="2"/>
              </a:rPr>
              <a:t>: </a:t>
            </a:r>
            <a:r>
              <a:rPr lang="hu-HU" dirty="0">
                <a:sym typeface="Wingdings" pitchFamily="2" charset="2"/>
              </a:rPr>
              <a:t>legrosszabb esetben </a:t>
            </a:r>
            <a:r>
              <a:rPr lang="en-US" dirty="0">
                <a:sym typeface="Wingdings" pitchFamily="2" charset="2"/>
              </a:rPr>
              <a:t>20% </a:t>
            </a:r>
            <a:r>
              <a:rPr lang="hu-HU" dirty="0">
                <a:sym typeface="Wingdings" pitchFamily="2" charset="2"/>
              </a:rPr>
              <a:t>teljesítmény csökkenés</a:t>
            </a:r>
            <a:endParaRPr lang="en-US" dirty="0">
              <a:sym typeface="Wingdings" pitchFamily="2" charset="2"/>
            </a:endParaRPr>
          </a:p>
          <a:p>
            <a:r>
              <a:rPr lang="hu-HU" dirty="0">
                <a:sym typeface="Wingdings" pitchFamily="2" charset="2"/>
              </a:rPr>
              <a:t>Mi történik ha a záró bitminta meghibásodik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8926" y="1826497"/>
            <a:ext cx="5186149" cy="523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solidFill>
                  <a:schemeClr val="bg1"/>
                </a:solidFill>
              </a:rPr>
              <a:t>Adat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183" y="1826497"/>
            <a:ext cx="1869744" cy="52322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01111110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5075" y="1826497"/>
            <a:ext cx="1856095" cy="52322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01111110</a:t>
            </a:r>
          </a:p>
        </p:txBody>
      </p:sp>
    </p:spTree>
    <p:extLst>
      <p:ext uri="{BB962C8B-B14F-4D97-AF65-F5344CB8AC3E}">
        <p14:creationId xmlns:p14="http://schemas.microsoft.com/office/powerpoint/2010/main" val="355992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bit beszúrásra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8502" y="2763903"/>
            <a:ext cx="3882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cap="small" dirty="0"/>
              <a:t>az átvitelre szánt bitsorozat bitbeszúrás előtt</a:t>
            </a:r>
            <a:endParaRPr lang="en-US" sz="1600" cap="small" dirty="0"/>
          </a:p>
        </p:txBody>
      </p:sp>
      <p:sp>
        <p:nvSpPr>
          <p:cNvPr id="7" name="TextBox 6"/>
          <p:cNvSpPr txBox="1"/>
          <p:nvPr/>
        </p:nvSpPr>
        <p:spPr>
          <a:xfrm>
            <a:off x="63925" y="3292130"/>
            <a:ext cx="3800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cap="small" dirty="0"/>
              <a:t>az átvitelre szánt bitsorozat bitbeszúrás után (fejléc nélkül)</a:t>
            </a:r>
            <a:endParaRPr lang="en-US" sz="1600" cap="small" dirty="0"/>
          </a:p>
        </p:txBody>
      </p:sp>
      <p:sp>
        <p:nvSpPr>
          <p:cNvPr id="8" name="TextBox 7"/>
          <p:cNvSpPr txBox="1"/>
          <p:nvPr/>
        </p:nvSpPr>
        <p:spPr>
          <a:xfrm>
            <a:off x="63926" y="4058572"/>
            <a:ext cx="3937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cap="small" dirty="0"/>
              <a:t>a vevőnél megjelenő üzenet a redundáns bitek eltávolítása után</a:t>
            </a:r>
            <a:endParaRPr lang="en-US" sz="1600" cap="small" dirty="0"/>
          </a:p>
        </p:txBody>
      </p:sp>
      <p:cxnSp>
        <p:nvCxnSpPr>
          <p:cNvPr id="10" name="Straight Arrow Connector 9"/>
          <p:cNvCxnSpPr>
            <a:stCxn id="6" idx="3"/>
            <a:endCxn id="4" idx="1"/>
          </p:cNvCxnSpPr>
          <p:nvPr/>
        </p:nvCxnSpPr>
        <p:spPr>
          <a:xfrm flipV="1">
            <a:off x="3864099" y="2903363"/>
            <a:ext cx="389953" cy="29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3" idx="1"/>
          </p:cNvCxnSpPr>
          <p:nvPr/>
        </p:nvCxnSpPr>
        <p:spPr>
          <a:xfrm flipV="1">
            <a:off x="3864098" y="3465255"/>
            <a:ext cx="380176" cy="119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 flipV="1">
            <a:off x="4001259" y="4289668"/>
            <a:ext cx="243015" cy="61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54052" y="2730238"/>
            <a:ext cx="443583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50" dirty="0"/>
              <a:t>0 1 </a:t>
            </a:r>
            <a:r>
              <a:rPr lang="hu-HU" sz="1650" dirty="0" err="1"/>
              <a:t>1</a:t>
            </a:r>
            <a:r>
              <a:rPr lang="hu-HU" sz="1650" dirty="0"/>
              <a:t> 0 1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0 </a:t>
            </a:r>
            <a:r>
              <a:rPr lang="hu-HU" sz="1650" dirty="0" err="1"/>
              <a:t>0</a:t>
            </a:r>
            <a:r>
              <a:rPr lang="hu-HU" sz="1650" dirty="0"/>
              <a:t> 1 0  </a:t>
            </a:r>
            <a:endParaRPr lang="en-US" sz="1650" dirty="0"/>
          </a:p>
        </p:txBody>
      </p:sp>
      <p:sp>
        <p:nvSpPr>
          <p:cNvPr id="13" name="TextBox 12"/>
          <p:cNvSpPr txBox="1"/>
          <p:nvPr/>
        </p:nvSpPr>
        <p:spPr>
          <a:xfrm>
            <a:off x="4244274" y="3292130"/>
            <a:ext cx="501772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50" dirty="0"/>
              <a:t>0 1 </a:t>
            </a:r>
            <a:r>
              <a:rPr lang="hu-HU" sz="1650" dirty="0" err="1"/>
              <a:t>1</a:t>
            </a:r>
            <a:r>
              <a:rPr lang="hu-HU" sz="1650" dirty="0"/>
              <a:t> 0 1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>
                <a:solidFill>
                  <a:srgbClr val="FF0000"/>
                </a:solidFill>
              </a:rPr>
              <a:t>0</a:t>
            </a:r>
            <a:r>
              <a:rPr lang="hu-HU" sz="1650" dirty="0"/>
              <a:t> 1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 </a:t>
            </a:r>
            <a:r>
              <a:rPr lang="hu-HU" sz="1650" dirty="0">
                <a:solidFill>
                  <a:srgbClr val="FF0000"/>
                </a:solidFill>
              </a:rPr>
              <a:t>0</a:t>
            </a:r>
            <a:r>
              <a:rPr lang="hu-HU" sz="1650" dirty="0"/>
              <a:t> 1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>
                <a:solidFill>
                  <a:srgbClr val="FF0000"/>
                </a:solidFill>
              </a:rPr>
              <a:t>0</a:t>
            </a:r>
            <a:r>
              <a:rPr lang="hu-HU" sz="1650" dirty="0"/>
              <a:t> 1 0 </a:t>
            </a:r>
            <a:r>
              <a:rPr lang="hu-HU" sz="1650" dirty="0" err="1"/>
              <a:t>0</a:t>
            </a:r>
            <a:r>
              <a:rPr lang="hu-HU" sz="1650" dirty="0"/>
              <a:t> 1 0  </a:t>
            </a:r>
            <a:endParaRPr lang="en-US" sz="1650" dirty="0"/>
          </a:p>
        </p:txBody>
      </p:sp>
      <p:sp>
        <p:nvSpPr>
          <p:cNvPr id="14" name="TextBox 13"/>
          <p:cNvSpPr txBox="1"/>
          <p:nvPr/>
        </p:nvSpPr>
        <p:spPr>
          <a:xfrm>
            <a:off x="4249689" y="4097681"/>
            <a:ext cx="443583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50" dirty="0"/>
              <a:t>0 1 </a:t>
            </a:r>
            <a:r>
              <a:rPr lang="hu-HU" sz="1650" dirty="0" err="1"/>
              <a:t>1</a:t>
            </a:r>
            <a:r>
              <a:rPr lang="hu-HU" sz="1650" dirty="0"/>
              <a:t> 0 1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</a:t>
            </a:r>
            <a:r>
              <a:rPr lang="hu-HU" sz="1650" dirty="0" err="1"/>
              <a:t>1</a:t>
            </a:r>
            <a:r>
              <a:rPr lang="hu-HU" sz="1650" dirty="0"/>
              <a:t> 0 </a:t>
            </a:r>
            <a:r>
              <a:rPr lang="hu-HU" sz="1650" dirty="0" err="1"/>
              <a:t>0</a:t>
            </a:r>
            <a:r>
              <a:rPr lang="hu-HU" sz="1650" dirty="0"/>
              <a:t> 1 0  </a:t>
            </a:r>
            <a:endParaRPr lang="en-US" sz="165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053131" y="3578653"/>
            <a:ext cx="205416" cy="237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635412" y="3614000"/>
            <a:ext cx="404734" cy="254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040146" y="3638379"/>
            <a:ext cx="1003717" cy="23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48380" y="3762882"/>
            <a:ext cx="1524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cap="small" dirty="0">
                <a:solidFill>
                  <a:schemeClr val="accent1">
                    <a:lumMod val="75000"/>
                  </a:schemeClr>
                </a:solidFill>
              </a:rPr>
              <a:t>Beszúrt bitek</a:t>
            </a:r>
            <a:endParaRPr lang="en-US" sz="1600" cap="smal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81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046268"/>
          </a:xfrm>
        </p:spPr>
        <p:txBody>
          <a:bodyPr>
            <a:normAutofit/>
          </a:bodyPr>
          <a:lstStyle/>
          <a:p>
            <a:r>
              <a:rPr lang="en-US" sz="2400" b="1" dirty="0"/>
              <a:t>S</a:t>
            </a:r>
            <a:r>
              <a:rPr lang="en-US" sz="2400" dirty="0"/>
              <a:t>ynchronous </a:t>
            </a:r>
            <a:r>
              <a:rPr lang="en-US" sz="2400" b="1" dirty="0"/>
              <a:t>O</a:t>
            </a:r>
            <a:r>
              <a:rPr lang="en-US" sz="2400" dirty="0"/>
              <a:t>ptical </a:t>
            </a:r>
            <a:r>
              <a:rPr lang="en-US" sz="2400" b="1" dirty="0"/>
              <a:t>Net</a:t>
            </a:r>
            <a:r>
              <a:rPr lang="en-US" sz="2400" dirty="0"/>
              <a:t>work</a:t>
            </a:r>
          </a:p>
          <a:p>
            <a:pPr lvl="1"/>
            <a:r>
              <a:rPr lang="hu-HU" sz="2000" dirty="0"/>
              <a:t>Nagyon gyors optikai kábelen való átvitel</a:t>
            </a:r>
            <a:endParaRPr lang="en-US" sz="2000" dirty="0"/>
          </a:p>
          <a:p>
            <a:pPr lvl="1"/>
            <a:r>
              <a:rPr lang="en-US" sz="2000" dirty="0"/>
              <a:t>STS-</a:t>
            </a:r>
            <a:r>
              <a:rPr lang="en-US" sz="2000" i="1" dirty="0"/>
              <a:t>n</a:t>
            </a:r>
            <a:r>
              <a:rPr lang="en-US" sz="2000" dirty="0"/>
              <a:t>, e.g. STS-1: 51.84 Mbps, STS-768: 36.7 </a:t>
            </a:r>
            <a:r>
              <a:rPr lang="en-US" sz="2000" dirty="0" err="1"/>
              <a:t>Gbps</a:t>
            </a:r>
            <a:endParaRPr lang="en-US" sz="2000" dirty="0"/>
          </a:p>
          <a:p>
            <a:r>
              <a:rPr lang="hu-HU" sz="2400" dirty="0"/>
              <a:t>Az </a:t>
            </a:r>
            <a:r>
              <a:rPr lang="en-US" sz="2400" dirty="0"/>
              <a:t>STS-1 </a:t>
            </a:r>
            <a:r>
              <a:rPr lang="hu-HU" sz="2400" dirty="0"/>
              <a:t>keretei rögzített mérettel rendelkeznek</a:t>
            </a:r>
            <a:endParaRPr lang="en-US" sz="2400" dirty="0"/>
          </a:p>
          <a:p>
            <a:pPr lvl="1"/>
            <a:r>
              <a:rPr lang="en-US" sz="2000" dirty="0"/>
              <a:t>9*90 = 810 b</a:t>
            </a:r>
            <a:r>
              <a:rPr lang="hu-HU" sz="2000" dirty="0" err="1"/>
              <a:t>ájt</a:t>
            </a:r>
            <a:r>
              <a:rPr lang="en-US" sz="2000" dirty="0"/>
              <a:t> </a:t>
            </a:r>
            <a:r>
              <a:rPr lang="en-US" sz="2000" dirty="0">
                <a:sym typeface="Wingdings"/>
              </a:rPr>
              <a:t> </a:t>
            </a:r>
            <a:r>
              <a:rPr lang="hu-HU" sz="2000" dirty="0">
                <a:sym typeface="Wingdings"/>
              </a:rPr>
              <a:t>810 bájt fogadása után újabb keret-kezdő mintázat keresése</a:t>
            </a:r>
          </a:p>
          <a:p>
            <a:pPr lvl="1"/>
            <a:r>
              <a:rPr lang="hu-HU" sz="2000" dirty="0">
                <a:sym typeface="Wingdings"/>
              </a:rPr>
              <a:t>Minden keret küldése/fogadása pontosan 125 </a:t>
            </a:r>
            <a:r>
              <a:rPr lang="hu-HU" sz="2000" dirty="0">
                <a:sym typeface="Symbol"/>
              </a:rPr>
              <a:t></a:t>
            </a:r>
            <a:r>
              <a:rPr lang="hu-HU" sz="2000" dirty="0">
                <a:sym typeface="Wingdings"/>
              </a:rPr>
              <a:t>s</a:t>
            </a:r>
            <a:endParaRPr lang="en-US" sz="2000" dirty="0"/>
          </a:p>
          <a:p>
            <a:r>
              <a:rPr lang="hu-HU" sz="2400" dirty="0"/>
              <a:t>A fizikai részhez tartozik:</a:t>
            </a:r>
            <a:endParaRPr lang="en-US" sz="2400" dirty="0"/>
          </a:p>
          <a:p>
            <a:pPr lvl="1"/>
            <a:r>
              <a:rPr lang="hu-HU" sz="2000" dirty="0"/>
              <a:t>A bitek NRZ kódolással kerülnek átvitelre</a:t>
            </a:r>
            <a:endParaRPr lang="en-US" sz="2000" dirty="0"/>
          </a:p>
          <a:p>
            <a:pPr lvl="1"/>
            <a:r>
              <a:rPr lang="en-US" sz="2000" dirty="0"/>
              <a:t>Payload </a:t>
            </a:r>
            <a:r>
              <a:rPr lang="hu-HU" sz="2000" dirty="0"/>
              <a:t>egy speciális</a:t>
            </a:r>
            <a:r>
              <a:rPr lang="en-US" sz="2000" dirty="0"/>
              <a:t> 127-bit</a:t>
            </a:r>
            <a:r>
              <a:rPr lang="hu-HU" sz="2000" dirty="0"/>
              <a:t>es mintával van XOR kódolva</a:t>
            </a:r>
          </a:p>
          <a:p>
            <a:pPr lvl="2"/>
            <a:r>
              <a:rPr lang="hu-HU" sz="1800" dirty="0"/>
              <a:t>A hosszú</a:t>
            </a:r>
            <a:r>
              <a:rPr lang="en-US" sz="1800" dirty="0"/>
              <a:t> 0 </a:t>
            </a:r>
            <a:r>
              <a:rPr lang="hu-HU" sz="1800" dirty="0"/>
              <a:t>és</a:t>
            </a:r>
            <a:r>
              <a:rPr lang="en-US" sz="1800" dirty="0"/>
              <a:t> 1</a:t>
            </a:r>
            <a:r>
              <a:rPr lang="hu-HU" sz="1800" dirty="0"/>
              <a:t>sorozatok elkerülése végett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Óra alapú keretezés</a:t>
            </a:r>
            <a:r>
              <a:rPr lang="en-US" dirty="0"/>
              <a:t>: SONET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333" y="4313787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142</a:t>
            </a:fld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481445" y="3734114"/>
            <a:ext cx="5497775" cy="0"/>
          </a:xfrm>
          <a:prstGeom prst="line">
            <a:avLst/>
          </a:prstGeom>
          <a:ln w="3810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04563" y="3639523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90 </a:t>
            </a:r>
            <a:r>
              <a:rPr lang="hu-HU" sz="2400" dirty="0"/>
              <a:t>oszlop</a:t>
            </a:r>
            <a:endParaRPr lang="en-US" sz="2400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298342" y="3981506"/>
            <a:ext cx="0" cy="2376304"/>
          </a:xfrm>
          <a:prstGeom prst="line">
            <a:avLst/>
          </a:prstGeom>
          <a:ln w="3810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2663609" y="4938825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9 </a:t>
            </a:r>
            <a:r>
              <a:rPr lang="hu-HU" sz="2400" dirty="0"/>
              <a:t>sor</a:t>
            </a:r>
            <a:endParaRPr lang="en-US" sz="2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3481445" y="4019950"/>
            <a:ext cx="5497775" cy="2456606"/>
            <a:chOff x="3124156" y="4326341"/>
            <a:chExt cx="5497775" cy="2456606"/>
          </a:xfrm>
        </p:grpSpPr>
        <p:sp>
          <p:nvSpPr>
            <p:cNvPr id="7" name="Rectangle 6"/>
            <p:cNvSpPr/>
            <p:nvPr/>
          </p:nvSpPr>
          <p:spPr>
            <a:xfrm>
              <a:off x="3945300" y="4326341"/>
              <a:ext cx="4676631" cy="2456605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Payload</a:t>
              </a:r>
              <a:r>
                <a:rPr lang="hu-HU" sz="2800" dirty="0"/>
                <a:t>/szállított adat</a:t>
              </a:r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4156" y="4599297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156" y="4872253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24156" y="5145209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4156" y="5418166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156" y="5691122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4156" y="5964078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24156" y="6237034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156" y="6509990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97112" y="4599297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97112" y="4872253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97112" y="5145209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97112" y="5418166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97112" y="5691122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97112" y="5964078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97112" y="6237034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97112" y="6509990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72343" y="4326341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672343" y="4599297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72343" y="4872253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72343" y="5145209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72343" y="5418166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672343" y="5691122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672343" y="5964078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672343" y="6237034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72343" y="6509990"/>
              <a:ext cx="272957" cy="272957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24156" y="4326341"/>
              <a:ext cx="272957" cy="272957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97112" y="4326341"/>
              <a:ext cx="272957" cy="272957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2807172" y="5436088"/>
              <a:ext cx="1452835" cy="461665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Overhead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 flipH="1">
            <a:off x="357289" y="3884712"/>
            <a:ext cx="2705627" cy="954107"/>
            <a:chOff x="735463" y="4876799"/>
            <a:chExt cx="6015035" cy="1384995"/>
          </a:xfrm>
        </p:grpSpPr>
        <p:sp>
          <p:nvSpPr>
            <p:cNvPr id="45" name="Rectangular Callout 44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82423"/>
                <a:gd name="adj2" fmla="val -1911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5463" y="4876799"/>
              <a:ext cx="60150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Speciális kezdő mintázat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53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Hiba felügyelet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602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Zaj kezelése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fizikai világ eredendően zajos</a:t>
            </a:r>
            <a:endParaRPr lang="en-US" dirty="0"/>
          </a:p>
          <a:p>
            <a:pPr lvl="1"/>
            <a:r>
              <a:rPr lang="hu-HU" dirty="0"/>
              <a:t>Interferencia az elektromos kábelek között</a:t>
            </a:r>
            <a:endParaRPr lang="en-US" dirty="0"/>
          </a:p>
          <a:p>
            <a:pPr lvl="1"/>
            <a:r>
              <a:rPr lang="hu-HU" dirty="0"/>
              <a:t>Áthallás a rádiós átvitelek között, </a:t>
            </a:r>
            <a:r>
              <a:rPr lang="hu-HU" dirty="0" err="1"/>
              <a:t>mikrosütő</a:t>
            </a:r>
            <a:r>
              <a:rPr lang="hu-HU" dirty="0"/>
              <a:t>, …</a:t>
            </a:r>
            <a:endParaRPr lang="en-US" dirty="0"/>
          </a:p>
          <a:p>
            <a:pPr lvl="1"/>
            <a:r>
              <a:rPr lang="hu-HU" dirty="0"/>
              <a:t>Napviharok</a:t>
            </a:r>
            <a:endParaRPr lang="en-US" dirty="0"/>
          </a:p>
          <a:p>
            <a:r>
              <a:rPr lang="hu-HU" dirty="0"/>
              <a:t>Hogyan detektáljuk a bithibákat az átvitelben?</a:t>
            </a:r>
            <a:endParaRPr lang="en-US" dirty="0"/>
          </a:p>
          <a:p>
            <a:r>
              <a:rPr lang="hu-HU" dirty="0"/>
              <a:t>Hogyan állítsuk helyre a hibát?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453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Bithibák definíciók és példák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i="1" dirty="0"/>
              <a:t>egyszerű bithiba</a:t>
            </a:r>
            <a:r>
              <a:rPr lang="hu-HU" sz="2000" dirty="0"/>
              <a:t> – az adategység 1 bitje nulláról egyre avagy egyről nullára változik. Például:</a:t>
            </a:r>
          </a:p>
          <a:p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r>
              <a:rPr lang="hu-HU" sz="2000" i="1" dirty="0"/>
              <a:t>csoportos hiba </a:t>
            </a:r>
            <a:r>
              <a:rPr lang="hu-HU" sz="2000" dirty="0"/>
              <a:t>(angolul </a:t>
            </a:r>
            <a:r>
              <a:rPr lang="hu-HU" sz="2000" i="1" dirty="0" err="1"/>
              <a:t>burst</a:t>
            </a:r>
            <a:r>
              <a:rPr lang="hu-HU" sz="2000" i="1" dirty="0"/>
              <a:t> </a:t>
            </a:r>
            <a:r>
              <a:rPr lang="hu-HU" sz="2000" i="1" dirty="0" err="1"/>
              <a:t>error</a:t>
            </a:r>
            <a:r>
              <a:rPr lang="hu-HU" sz="2000" dirty="0"/>
              <a:t>) – Az átviteli csatornán fogadott bitek egy olyan folytonos sorozata, amelynek az első és utolsó szimbóluma hibás, és nem létezik ezen két szimbólummal határolt részsorozatban olyan </a:t>
            </a:r>
            <a:r>
              <a:rPr lang="hu-HU" sz="2000" b="1" i="1" dirty="0"/>
              <a:t>m</a:t>
            </a:r>
            <a:r>
              <a:rPr lang="hu-HU" sz="2000" dirty="0"/>
              <a:t> hosszú részsorozat, amelyet helyesen fogadtunk volna a hiba </a:t>
            </a:r>
            <a:r>
              <a:rPr lang="hu-HU" sz="2000" i="1" dirty="0" err="1"/>
              <a:t>burst</a:t>
            </a:r>
            <a:r>
              <a:rPr lang="hu-HU" sz="2000" dirty="0" err="1"/>
              <a:t>-ön</a:t>
            </a:r>
            <a:r>
              <a:rPr lang="hu-HU" sz="2000" dirty="0"/>
              <a:t> belül.  A definícióban használt </a:t>
            </a:r>
            <a:r>
              <a:rPr lang="hu-HU" sz="2000" b="1" i="1" dirty="0"/>
              <a:t>m</a:t>
            </a:r>
            <a:r>
              <a:rPr lang="hu-HU" sz="2000" dirty="0"/>
              <a:t> paramétert védelmi övezetnek (</a:t>
            </a:r>
            <a:r>
              <a:rPr lang="hu-HU" sz="2000" i="1" dirty="0" err="1"/>
              <a:t>guard</a:t>
            </a:r>
            <a:r>
              <a:rPr lang="hu-HU" sz="2000" i="1" dirty="0"/>
              <a:t> </a:t>
            </a:r>
            <a:r>
              <a:rPr lang="hu-HU" sz="2000" i="1" dirty="0" err="1"/>
              <a:t>band</a:t>
            </a:r>
            <a:r>
              <a:rPr lang="hu-HU" sz="2000" dirty="0"/>
              <a:t>) nevezzük. (</a:t>
            </a:r>
            <a:r>
              <a:rPr lang="hu-HU" sz="2000" i="1" dirty="0" err="1">
                <a:solidFill>
                  <a:schemeClr val="bg2">
                    <a:lumMod val="50000"/>
                  </a:schemeClr>
                </a:solidFill>
              </a:rPr>
              <a:t>Gilbert-Elliott</a:t>
            </a:r>
            <a:r>
              <a:rPr lang="hu-HU" sz="2000" i="1" dirty="0">
                <a:solidFill>
                  <a:schemeClr val="bg2">
                    <a:lumMod val="50000"/>
                  </a:schemeClr>
                </a:solidFill>
              </a:rPr>
              <a:t> modell</a:t>
            </a:r>
            <a:r>
              <a:rPr lang="hu-HU" sz="2000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665116" y="2146256"/>
            <a:ext cx="1946111" cy="300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0 1 </a:t>
            </a:r>
            <a:r>
              <a:rPr lang="hu-HU" dirty="0" err="1">
                <a:solidFill>
                  <a:schemeClr val="tx1"/>
                </a:solidFill>
              </a:rPr>
              <a:t>1</a:t>
            </a:r>
            <a:r>
              <a:rPr lang="hu-HU" dirty="0">
                <a:solidFill>
                  <a:schemeClr val="tx1"/>
                </a:solidFill>
              </a:rPr>
              <a:t> 0 </a:t>
            </a:r>
            <a:r>
              <a:rPr lang="hu-HU" dirty="0" err="1">
                <a:solidFill>
                  <a:srgbClr val="FF0000"/>
                </a:solidFill>
              </a:rPr>
              <a:t>0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0</a:t>
            </a:r>
            <a:r>
              <a:rPr lang="hu-HU" dirty="0">
                <a:solidFill>
                  <a:schemeClr val="tx1"/>
                </a:solidFill>
              </a:rPr>
              <a:t> 1 0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5116" y="2793160"/>
            <a:ext cx="1946111" cy="287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0 1 </a:t>
            </a:r>
            <a:r>
              <a:rPr lang="hu-HU" dirty="0" err="1">
                <a:solidFill>
                  <a:schemeClr val="tx1"/>
                </a:solidFill>
              </a:rPr>
              <a:t>1</a:t>
            </a:r>
            <a:r>
              <a:rPr lang="hu-HU" dirty="0">
                <a:solidFill>
                  <a:schemeClr val="tx1"/>
                </a:solidFill>
              </a:rPr>
              <a:t> 0 </a:t>
            </a:r>
            <a:r>
              <a:rPr lang="hu-HU" dirty="0">
                <a:solidFill>
                  <a:srgbClr val="FF0000"/>
                </a:solidFill>
              </a:rPr>
              <a:t>1</a:t>
            </a:r>
            <a:r>
              <a:rPr lang="hu-HU" dirty="0">
                <a:solidFill>
                  <a:schemeClr val="tx1"/>
                </a:solidFill>
              </a:rPr>
              <a:t> 0 1 0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15640" y="2410951"/>
            <a:ext cx="1" cy="449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0096" y="5541807"/>
            <a:ext cx="1959644" cy="300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0 1 0 </a:t>
            </a:r>
            <a:r>
              <a:rPr lang="hu-HU" sz="1200" dirty="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1 0 </a:t>
            </a:r>
            <a:r>
              <a:rPr lang="hu-HU" sz="1200" dirty="0" err="1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1 0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1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910012" y="5830566"/>
            <a:ext cx="1" cy="449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70096" y="6240806"/>
            <a:ext cx="1959644" cy="300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0 1 0 </a:t>
            </a:r>
            <a:r>
              <a:rPr lang="hu-HU" sz="12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1 0 </a:t>
            </a:r>
            <a:r>
              <a:rPr lang="hu-HU" sz="12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0 1 0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1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42360" y="5830566"/>
            <a:ext cx="1" cy="449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422856" y="5842598"/>
            <a:ext cx="1" cy="449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0832" y="5240394"/>
            <a:ext cx="0" cy="155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69481" y="5240393"/>
            <a:ext cx="0" cy="155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0832" y="5384772"/>
            <a:ext cx="6286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561097" y="4558663"/>
            <a:ext cx="1153528" cy="9831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5 hosszú csoportos hiba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99335" y="5556817"/>
            <a:ext cx="827172" cy="2737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tx1"/>
                </a:solidFill>
              </a:rPr>
              <a:t>KÜLDŐ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33925" y="6258523"/>
            <a:ext cx="827172" cy="2737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tx1"/>
                </a:solidFill>
              </a:rPr>
              <a:t>VEVŐ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62777" y="2161859"/>
            <a:ext cx="827172" cy="2737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tx1"/>
                </a:solidFill>
              </a:rPr>
              <a:t>KÜLDŐ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968039" y="2806681"/>
            <a:ext cx="827172" cy="2737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tx1"/>
                </a:solidFill>
              </a:rPr>
              <a:t>VEVŐ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33812" y="5541807"/>
            <a:ext cx="1959644" cy="300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0 1 0 </a:t>
            </a:r>
            <a:r>
              <a:rPr lang="hu-HU" sz="1200" dirty="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1 0 </a:t>
            </a:r>
            <a:r>
              <a:rPr lang="hu-HU" sz="1200" dirty="0" err="1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0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1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6373728" y="5830566"/>
            <a:ext cx="1" cy="449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833812" y="6240806"/>
            <a:ext cx="1959644" cy="300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0 1 0 </a:t>
            </a:r>
            <a:r>
              <a:rPr lang="hu-HU" sz="12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1 0 </a:t>
            </a:r>
            <a:r>
              <a:rPr lang="hu-HU" sz="12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0 </a:t>
            </a:r>
            <a:r>
              <a:rPr lang="hu-HU" sz="12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0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0</a:t>
            </a:r>
            <a:r>
              <a:rPr lang="hu-HU" sz="1200" dirty="0">
                <a:solidFill>
                  <a:schemeClr val="tx1"/>
                </a:solidFill>
                <a:latin typeface="Calibri" panose="020F0502020204030204" pitchFamily="34" charset="0"/>
              </a:rPr>
              <a:t> 1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506076" y="5830566"/>
            <a:ext cx="1" cy="449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886572" y="5842598"/>
            <a:ext cx="1" cy="449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304547" y="5240394"/>
            <a:ext cx="0" cy="155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185860" y="5240393"/>
            <a:ext cx="0" cy="155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304548" y="5384772"/>
            <a:ext cx="8813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6205285" y="4558663"/>
            <a:ext cx="1076828" cy="9831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7 hosszú csoportos hiba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163051" y="5556817"/>
            <a:ext cx="827172" cy="2737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tx1"/>
                </a:solidFill>
              </a:rPr>
              <a:t>KÜLDŐ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197641" y="6258523"/>
            <a:ext cx="827172" cy="2737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tx1"/>
                </a:solidFill>
              </a:rPr>
              <a:t>VEVŐ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7116680" y="5816723"/>
            <a:ext cx="1" cy="449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/>
          <p:cNvSpPr txBox="1"/>
          <p:nvPr/>
        </p:nvSpPr>
        <p:spPr>
          <a:xfrm>
            <a:off x="2568742" y="4837120"/>
            <a:ext cx="122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Pl. m=3</a:t>
            </a:r>
            <a:endParaRPr lang="en-US" dirty="0"/>
          </a:p>
        </p:txBody>
      </p:sp>
      <p:sp>
        <p:nvSpPr>
          <p:cNvPr id="48" name="Szövegdoboz 47"/>
          <p:cNvSpPr txBox="1"/>
          <p:nvPr/>
        </p:nvSpPr>
        <p:spPr>
          <a:xfrm>
            <a:off x="7340431" y="4804854"/>
            <a:ext cx="122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Pl. m=3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708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Naiv hibadetektálás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sz="2400" dirty="0"/>
              <a:t>Ötlet</a:t>
            </a:r>
            <a:r>
              <a:rPr lang="en-US" sz="2400" dirty="0"/>
              <a:t>: </a:t>
            </a:r>
            <a:r>
              <a:rPr lang="hu-HU" sz="2400" dirty="0"/>
              <a:t>küldjünk két kópiát minden egyes keretből</a:t>
            </a:r>
            <a:endParaRPr lang="en-US" sz="2400" dirty="0"/>
          </a:p>
          <a:p>
            <a:pPr lvl="1"/>
            <a:r>
              <a:rPr lang="en-US" sz="2000" dirty="0"/>
              <a:t>if (</a:t>
            </a:r>
            <a:r>
              <a:rPr lang="en-US" sz="2000" dirty="0" err="1"/>
              <a:t>memcmp</a:t>
            </a:r>
            <a:r>
              <a:rPr lang="en-US" sz="2000" dirty="0"/>
              <a:t>(frame1, frame2) != 0) { </a:t>
            </a:r>
            <a:r>
              <a:rPr lang="hu-HU" sz="2000" dirty="0"/>
              <a:t>JAJ, HIBA TÖRTÉNT</a:t>
            </a:r>
            <a:r>
              <a:rPr lang="en-US" sz="2000" dirty="0"/>
              <a:t>! }</a:t>
            </a:r>
            <a:endParaRPr lang="hu-HU" sz="2000" dirty="0"/>
          </a:p>
          <a:p>
            <a:pPr lvl="1"/>
            <a:endParaRPr lang="en-US" sz="2000" dirty="0"/>
          </a:p>
          <a:p>
            <a:r>
              <a:rPr lang="hu-HU" sz="2400" dirty="0"/>
              <a:t>Miért rossz ötlet ez</a:t>
            </a:r>
            <a:r>
              <a:rPr lang="en-US" sz="2400" dirty="0"/>
              <a:t>?</a:t>
            </a:r>
          </a:p>
          <a:p>
            <a:pPr lvl="1"/>
            <a:r>
              <a:rPr lang="hu-HU" sz="2000" dirty="0"/>
              <a:t>Túl magas ára van / a hatékonyság jelentősen lecsökken</a:t>
            </a:r>
            <a:endParaRPr lang="en-US" sz="2000" dirty="0"/>
          </a:p>
          <a:p>
            <a:pPr lvl="1"/>
            <a:r>
              <a:rPr lang="hu-HU" sz="2000" dirty="0"/>
              <a:t>Gyenge hibavédelemmel rendelkezik</a:t>
            </a:r>
            <a:endParaRPr lang="en-US" sz="2000" dirty="0"/>
          </a:p>
          <a:p>
            <a:pPr lvl="2"/>
            <a:r>
              <a:rPr lang="hu-HU" sz="1800" dirty="0"/>
              <a:t>Lényegében a duplán elküldött adat azt jelenti, hogy kétszer akkora esélye lesz a meghibásodásnak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4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Paritás Bit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2" y="4595466"/>
            <a:ext cx="8839200" cy="15149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1-bit </a:t>
            </a:r>
            <a:r>
              <a:rPr lang="hu-HU" dirty="0"/>
              <a:t>hiba detektálható</a:t>
            </a:r>
          </a:p>
          <a:p>
            <a:r>
              <a:rPr lang="en-US" dirty="0"/>
              <a:t>2-bit</a:t>
            </a:r>
            <a:r>
              <a:rPr lang="hu-HU" dirty="0"/>
              <a:t> hiba nem detektálható</a:t>
            </a:r>
            <a:endParaRPr lang="en-US" dirty="0"/>
          </a:p>
          <a:p>
            <a:r>
              <a:rPr lang="hu-HU" dirty="0"/>
              <a:t>Nem megbízható </a:t>
            </a:r>
            <a:r>
              <a:rPr lang="hu-HU" dirty="0" err="1"/>
              <a:t>burstös</a:t>
            </a:r>
            <a:r>
              <a:rPr lang="hu-HU" dirty="0"/>
              <a:t> hibák esetén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04800" y="1752601"/>
            <a:ext cx="8839200" cy="119531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Ötlet</a:t>
            </a:r>
            <a:r>
              <a:rPr lang="en-US" dirty="0"/>
              <a:t>: </a:t>
            </a:r>
            <a:r>
              <a:rPr lang="hu-HU" dirty="0"/>
              <a:t>egy extra bitet adunk a bitsorozathoz úgy, hogy az egyesek száma végül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páros </a:t>
            </a:r>
            <a:r>
              <a:rPr lang="hu-HU" dirty="0"/>
              <a:t>legyen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hu-HU" dirty="0"/>
              <a:t>Példa</a:t>
            </a:r>
            <a:r>
              <a:rPr lang="en-US" dirty="0"/>
              <a:t>: 7-bit</a:t>
            </a:r>
            <a:r>
              <a:rPr lang="hu-HU" dirty="0"/>
              <a:t>es</a:t>
            </a:r>
            <a:r>
              <a:rPr lang="en-US" dirty="0"/>
              <a:t> ASCII </a:t>
            </a:r>
            <a:r>
              <a:rPr lang="hu-HU" dirty="0"/>
              <a:t>karakterek</a:t>
            </a:r>
            <a:r>
              <a:rPr lang="en-US" dirty="0"/>
              <a:t> + 1 </a:t>
            </a:r>
            <a:r>
              <a:rPr lang="hu-HU" dirty="0"/>
              <a:t>paritásbit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303" y="2946483"/>
            <a:ext cx="140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0101001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5874" y="2946483"/>
            <a:ext cx="35458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8895" y="2946483"/>
            <a:ext cx="35458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1685" y="2946483"/>
            <a:ext cx="35458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4235" y="2946483"/>
            <a:ext cx="35458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79620" y="2946483"/>
            <a:ext cx="35458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6877" y="2946483"/>
            <a:ext cx="14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1011110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92217" y="2946483"/>
            <a:ext cx="140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0110100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3856" y="2946483"/>
            <a:ext cx="147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1101001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9667" y="2946483"/>
            <a:ext cx="145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0001110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4238" y="3338296"/>
            <a:ext cx="354584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Up Arrow 19"/>
          <p:cNvSpPr/>
          <p:nvPr/>
        </p:nvSpPr>
        <p:spPr>
          <a:xfrm>
            <a:off x="1540042" y="3408065"/>
            <a:ext cx="846247" cy="1003031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6942" y="3338295"/>
            <a:ext cx="524503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993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0" grpId="1" animBg="1"/>
      <p:bldP spid="2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vezérlés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hu-HU" sz="2800" dirty="0"/>
          </a:p>
          <a:p>
            <a:pPr>
              <a:lnSpc>
                <a:spcPct val="90000"/>
              </a:lnSpc>
            </a:pPr>
            <a:endParaRPr lang="hu-HU" sz="2800" dirty="0"/>
          </a:p>
          <a:p>
            <a:pPr>
              <a:lnSpc>
                <a:spcPct val="90000"/>
              </a:lnSpc>
            </a:pPr>
            <a:endParaRPr lang="hu-HU" sz="2800" dirty="0"/>
          </a:p>
          <a:p>
            <a:pPr>
              <a:lnSpc>
                <a:spcPct val="90000"/>
              </a:lnSpc>
            </a:pPr>
            <a:r>
              <a:rPr lang="hu-HU" sz="2800" dirty="0"/>
              <a:t>Stratégiák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hu-HU" sz="2400" dirty="0"/>
              <a:t>Hiba javító kódok</a:t>
            </a:r>
          </a:p>
          <a:p>
            <a:pPr lvl="2">
              <a:lnSpc>
                <a:spcPct val="90000"/>
              </a:lnSpc>
            </a:pPr>
            <a:r>
              <a:rPr lang="hu-HU" sz="2100" dirty="0"/>
              <a:t>Előre hibajavítás</a:t>
            </a:r>
          </a:p>
          <a:p>
            <a:pPr lvl="2">
              <a:lnSpc>
                <a:spcPct val="90000"/>
              </a:lnSpc>
            </a:pPr>
            <a:r>
              <a:rPr lang="en-US" sz="2100" dirty="0"/>
              <a:t>Forward Error Correction (FEC)</a:t>
            </a:r>
            <a:endParaRPr lang="hu-HU" sz="2100" dirty="0"/>
          </a:p>
          <a:p>
            <a:pPr lvl="2">
              <a:lnSpc>
                <a:spcPct val="90000"/>
              </a:lnSpc>
            </a:pPr>
            <a:r>
              <a:rPr lang="hu-HU" sz="2000" dirty="0"/>
              <a:t>kevésbé megbízható csatornákon célszerűbb</a:t>
            </a:r>
            <a:endParaRPr lang="en-US" sz="2100" dirty="0"/>
          </a:p>
          <a:p>
            <a:pPr lvl="1">
              <a:lnSpc>
                <a:spcPct val="90000"/>
              </a:lnSpc>
            </a:pPr>
            <a:r>
              <a:rPr lang="hu-HU" sz="2400" dirty="0"/>
              <a:t>Hiba detektálás és újraküldés</a:t>
            </a:r>
            <a:r>
              <a:rPr lang="en-US" sz="2400" dirty="0"/>
              <a:t> </a:t>
            </a:r>
            <a:endParaRPr lang="hu-HU" sz="2400" dirty="0"/>
          </a:p>
          <a:p>
            <a:pPr lvl="2">
              <a:lnSpc>
                <a:spcPct val="90000"/>
              </a:lnSpc>
            </a:pPr>
            <a:r>
              <a:rPr lang="en-US" sz="2100" dirty="0"/>
              <a:t>Automatic Repeat Request (ARQ)</a:t>
            </a:r>
            <a:endParaRPr lang="hu-HU" sz="2100" dirty="0"/>
          </a:p>
          <a:p>
            <a:pPr lvl="2">
              <a:lnSpc>
                <a:spcPct val="90000"/>
              </a:lnSpc>
            </a:pPr>
            <a:r>
              <a:rPr lang="hu-HU" sz="2000" dirty="0"/>
              <a:t>megbízható csatornákon olcsóbb</a:t>
            </a:r>
          </a:p>
          <a:p>
            <a:pPr marL="685800" lvl="2" indent="0">
              <a:lnSpc>
                <a:spcPct val="90000"/>
              </a:lnSpc>
              <a:buNone/>
            </a:pPr>
            <a:endParaRPr lang="en-US" sz="2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323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vezérlés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Célok</a:t>
            </a:r>
          </a:p>
          <a:p>
            <a:pPr lvl="1"/>
            <a:r>
              <a:rPr lang="hu-HU" dirty="0"/>
              <a:t>Hiba detektálás</a:t>
            </a:r>
          </a:p>
          <a:p>
            <a:pPr lvl="2"/>
            <a:r>
              <a:rPr lang="hu-HU" dirty="0"/>
              <a:t>javítással</a:t>
            </a:r>
          </a:p>
          <a:p>
            <a:pPr lvl="3"/>
            <a:r>
              <a:rPr lang="hu-HU" dirty="0" err="1"/>
              <a:t>Forward</a:t>
            </a:r>
            <a:r>
              <a:rPr lang="hu-HU" dirty="0"/>
              <a:t> </a:t>
            </a:r>
            <a:r>
              <a:rPr lang="hu-HU" dirty="0" err="1"/>
              <a:t>error</a:t>
            </a:r>
            <a:r>
              <a:rPr lang="hu-HU" dirty="0"/>
              <a:t> </a:t>
            </a:r>
            <a:r>
              <a:rPr lang="hu-HU" dirty="0" err="1"/>
              <a:t>correction</a:t>
            </a:r>
            <a:endParaRPr lang="hu-HU" dirty="0"/>
          </a:p>
          <a:p>
            <a:pPr lvl="2"/>
            <a:r>
              <a:rPr lang="hu-HU" dirty="0"/>
              <a:t>Javítás nélkül -&gt; pl. eldobjuk a keretet</a:t>
            </a:r>
          </a:p>
          <a:p>
            <a:pPr lvl="3"/>
            <a:r>
              <a:rPr lang="hu-HU" dirty="0"/>
              <a:t>Utólagos hibajavítás</a:t>
            </a:r>
          </a:p>
          <a:p>
            <a:pPr lvl="3"/>
            <a:r>
              <a:rPr lang="hu-HU" dirty="0"/>
              <a:t>A hibás keret újraküldése</a:t>
            </a:r>
          </a:p>
          <a:p>
            <a:pPr lvl="1"/>
            <a:r>
              <a:rPr lang="hu-HU" dirty="0"/>
              <a:t>Hiba javítás</a:t>
            </a:r>
          </a:p>
          <a:p>
            <a:pPr lvl="2"/>
            <a:r>
              <a:rPr lang="hu-HU" dirty="0"/>
              <a:t>Hiba detektálás nélkül</a:t>
            </a:r>
          </a:p>
          <a:p>
            <a:pPr lvl="3"/>
            <a:r>
              <a:rPr lang="hu-HU" dirty="0"/>
              <a:t>Pl. hangátvitel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5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Alapfogalmak 1/6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sz="2000" b="1" dirty="0"/>
                  <a:t>hálózati </a:t>
                </a:r>
                <a:r>
                  <a:rPr lang="hu-HU" sz="2000" b="1" dirty="0" err="1"/>
                  <a:t>hoszt</a:t>
                </a:r>
                <a:r>
                  <a:rPr lang="hu-HU" sz="2000" dirty="0"/>
                  <a:t> </a:t>
                </a:r>
              </a:p>
              <a:p>
                <a:pPr marL="216000" indent="0">
                  <a:spcBef>
                    <a:spcPts val="0"/>
                  </a:spcBef>
                  <a:buNone/>
                </a:pPr>
                <a:r>
                  <a:rPr lang="hu-HU" sz="2000" dirty="0"/>
                  <a:t>Olyan eszköz, amely egy számítógépes hálózattal áll összeköttetésben. Egy </a:t>
                </a:r>
                <a:r>
                  <a:rPr lang="hu-HU" sz="2000" dirty="0" err="1"/>
                  <a:t>hoszt</a:t>
                </a:r>
                <a:r>
                  <a:rPr lang="hu-HU" sz="2000" dirty="0"/>
                  <a:t> információkat oszthat meg, szolgáltatást és alkalmazásokat biztosíthat a hálózat további csomópontjainak. (Továbbiakban csak </a:t>
                </a:r>
                <a:r>
                  <a:rPr lang="hu-HU" sz="2000" dirty="0" err="1"/>
                  <a:t>hosztként</a:t>
                </a:r>
                <a:r>
                  <a:rPr lang="hu-HU" sz="2000" dirty="0"/>
                  <a:t> hivatkozunk rá.)</a:t>
                </a:r>
                <a:endParaRPr lang="hu-HU" sz="2000" b="1" dirty="0"/>
              </a:p>
              <a:p>
                <a:r>
                  <a:rPr lang="hu-HU" sz="2000" b="1" dirty="0"/>
                  <a:t>átviteli csatorna</a:t>
                </a:r>
                <a:r>
                  <a:rPr lang="hu-HU" sz="2000" dirty="0"/>
                  <a:t>, </a:t>
                </a:r>
                <a:r>
                  <a:rPr lang="hu-HU" sz="2000" b="1" dirty="0"/>
                  <a:t>médium, fizikai közeg</a:t>
                </a:r>
              </a:p>
              <a:p>
                <a:pPr marL="216000" indent="0">
                  <a:spcBef>
                    <a:spcPts val="0"/>
                  </a:spcBef>
                  <a:buNone/>
                </a:pPr>
                <a:r>
                  <a:rPr lang="hu-HU" sz="2000" dirty="0"/>
                  <a:t>Az a közeg, amelyen a kommunikáció folyik a résztvevő </a:t>
                </a:r>
                <a:r>
                  <a:rPr lang="hu-HU" sz="2000" dirty="0" err="1"/>
                  <a:t>hosztok</a:t>
                </a:r>
                <a:r>
                  <a:rPr lang="hu-HU" sz="2000" dirty="0"/>
                  <a:t> között. Ez a közeg lehet egy </a:t>
                </a:r>
                <a:r>
                  <a:rPr lang="hu-HU" sz="2000" dirty="0" err="1"/>
                  <a:t>koaxális</a:t>
                </a:r>
                <a:r>
                  <a:rPr lang="hu-HU" sz="2000" dirty="0"/>
                  <a:t> kábel, a levegő, optikai kábel, stb. </a:t>
                </a:r>
                <a:endParaRPr lang="hu-HU" sz="2000" b="1" dirty="0"/>
              </a:p>
              <a:p>
                <a:r>
                  <a:rPr lang="hu-HU" sz="2000" b="1" dirty="0" err="1"/>
                  <a:t>propagációs</a:t>
                </a:r>
                <a:r>
                  <a:rPr lang="hu-HU" sz="2000" b="1" dirty="0"/>
                  <a:t> késés</a:t>
                </a:r>
                <a:r>
                  <a:rPr lang="hu-HU" sz="2000" dirty="0"/>
                  <a:t> </a:t>
                </a:r>
              </a:p>
              <a:p>
                <a:pPr marL="216000" indent="0">
                  <a:spcBef>
                    <a:spcPts val="0"/>
                  </a:spcBef>
                  <a:buNone/>
                </a:pPr>
                <a:r>
                  <a:rPr lang="hu-HU" sz="2000" dirty="0"/>
                  <a:t>Az az időtartam, amely a jelnek szükséges ahhoz, hogy a küldőtől megérkezzen a címzetthez. </a:t>
                </a:r>
                <a:r>
                  <a:rPr lang="hu-HU" sz="2000" i="1" dirty="0"/>
                  <a:t>Jelölése</a:t>
                </a:r>
                <a:r>
                  <a:rPr lang="hu-HU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hu-HU" sz="2000" dirty="0"/>
                  <a:t>vagy </a:t>
                </a:r>
                <a14:m>
                  <m:oMath xmlns:m="http://schemas.openxmlformats.org/officeDocument/2006/math">
                    <m:r>
                      <a:rPr lang="hu-HU" sz="20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hu-HU" sz="2000" dirty="0"/>
                  <a:t>.</a:t>
                </a:r>
              </a:p>
              <a:p>
                <a:r>
                  <a:rPr lang="hu-HU" sz="2000" b="1" dirty="0"/>
                  <a:t>átviteli késleltetés</a:t>
                </a:r>
                <a:endParaRPr lang="hu-HU" sz="2000" dirty="0"/>
              </a:p>
              <a:p>
                <a:pPr marL="216000" indent="0">
                  <a:spcBef>
                    <a:spcPts val="0"/>
                  </a:spcBef>
                  <a:buNone/>
                </a:pPr>
                <a:r>
                  <a:rPr lang="hu-HU" sz="2000" dirty="0"/>
                  <a:t>Az az időtartam, amely egy csomag összes bitjének az átviteli csatornára tételéhez szükséges. </a:t>
                </a:r>
                <a:r>
                  <a:rPr lang="hu-HU" sz="2000" i="1" dirty="0"/>
                  <a:t>Jelölése</a:t>
                </a:r>
                <a:r>
                  <a:rPr lang="hu-HU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hu-HU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97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Redundancia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Redundancia szükséges a hiba vezérléshez</a:t>
            </a:r>
            <a:endParaRPr lang="en-US" sz="2800" dirty="0"/>
          </a:p>
          <a:p>
            <a:r>
              <a:rPr lang="hu-HU" sz="2800" dirty="0"/>
              <a:t>Redundancia nélkül</a:t>
            </a:r>
            <a:endParaRPr lang="en-US" sz="2800" dirty="0"/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m</a:t>
            </a:r>
            <a:r>
              <a:rPr lang="en-US" sz="2400" dirty="0"/>
              <a:t> </a:t>
            </a:r>
            <a:r>
              <a:rPr lang="hu-HU" sz="2400" dirty="0"/>
              <a:t>lehetséges üzenet írható le m biten</a:t>
            </a:r>
            <a:endParaRPr lang="en-US" sz="2400" dirty="0"/>
          </a:p>
          <a:p>
            <a:pPr lvl="1"/>
            <a:r>
              <a:rPr lang="hu-HU" sz="2400" dirty="0"/>
              <a:t>Mindegyik helyes (</a:t>
            </a:r>
            <a:r>
              <a:rPr lang="hu-HU" sz="2400" dirty="0" err="1"/>
              <a:t>legal</a:t>
            </a:r>
            <a:r>
              <a:rPr lang="hu-HU" sz="2400" dirty="0"/>
              <a:t>) üzenet és fontos adatot tartalmazhat</a:t>
            </a:r>
            <a:endParaRPr lang="en-US" sz="2400" dirty="0"/>
          </a:p>
          <a:p>
            <a:pPr lvl="1"/>
            <a:r>
              <a:rPr lang="hu-HU" sz="2400" dirty="0"/>
              <a:t>Ekkor minden hiba egy új helyes (</a:t>
            </a:r>
            <a:r>
              <a:rPr lang="hu-HU" sz="2400" dirty="0" err="1"/>
              <a:t>legal</a:t>
            </a:r>
            <a:r>
              <a:rPr lang="hu-HU" sz="2400" dirty="0"/>
              <a:t>) üzenetet eredményez</a:t>
            </a:r>
          </a:p>
          <a:p>
            <a:pPr lvl="2"/>
            <a:r>
              <a:rPr lang="hu-HU" sz="2100" dirty="0"/>
              <a:t>A hiba felismerése lehetetlen</a:t>
            </a:r>
            <a:endParaRPr lang="en-US" sz="2100" dirty="0"/>
          </a:p>
          <a:p>
            <a:r>
              <a:rPr lang="hu-HU" sz="2800" dirty="0"/>
              <a:t>Hogyan ismerjük fel a hibát</a:t>
            </a:r>
            <a:r>
              <a:rPr lang="en-US" sz="2800" dirty="0"/>
              <a:t>???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5" y="5317286"/>
            <a:ext cx="49434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3203848" y="494116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Helyes keretek</a:t>
            </a:r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6674602" y="4664169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Összes lehetséges</a:t>
            </a:r>
            <a:br>
              <a:rPr lang="hu-HU" dirty="0"/>
            </a:br>
            <a:r>
              <a:rPr lang="hu-HU" dirty="0"/>
              <a:t>keret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146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Redundancia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Egy keret felépítése:</a:t>
            </a:r>
          </a:p>
          <a:p>
            <a:pPr lvl="1"/>
            <a:r>
              <a:rPr lang="hu-HU" dirty="0"/>
              <a:t>m adat bit (ez az üzenet)</a:t>
            </a:r>
          </a:p>
          <a:p>
            <a:pPr lvl="1"/>
            <a:r>
              <a:rPr lang="hu-HU" dirty="0"/>
              <a:t>r redundáns/ellenőrző bit</a:t>
            </a:r>
          </a:p>
          <a:p>
            <a:pPr lvl="2"/>
            <a:r>
              <a:rPr lang="hu-HU" dirty="0"/>
              <a:t>Az üzenetből számolt, </a:t>
            </a:r>
            <a:br>
              <a:rPr lang="hu-HU" dirty="0"/>
            </a:br>
            <a:r>
              <a:rPr lang="hu-HU" dirty="0"/>
              <a:t>új információt nem hordoz</a:t>
            </a:r>
          </a:p>
          <a:p>
            <a:pPr lvl="1"/>
            <a:r>
              <a:rPr lang="hu-HU" dirty="0"/>
              <a:t>A teljes keret hossza: n = m + r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Az így előálló n bites bitsorozatot n hosszú kódszónak nevezzük!</a:t>
            </a:r>
          </a:p>
          <a:p>
            <a:endParaRPr lang="hu-HU" dirty="0"/>
          </a:p>
          <a:p>
            <a:endParaRPr lang="hu-HU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214" y="1700808"/>
            <a:ext cx="376237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8112398" y="137764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Helyes keretek</a:t>
            </a:r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4803987" y="2996952"/>
            <a:ext cx="115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Összes lehetséges keret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197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Error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7" y="0"/>
            <a:ext cx="8750587" cy="6571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6534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hu-HU" sz="2200" dirty="0"/>
                  <a:t>Tegyük fel, hogy a keret </a:t>
                </a:r>
                <a:r>
                  <a:rPr lang="hu-HU" sz="2200" i="1" dirty="0"/>
                  <a:t>m</a:t>
                </a:r>
                <a:r>
                  <a:rPr lang="hu-HU" sz="2200" dirty="0"/>
                  <a:t> bitet tartalmaz. (</a:t>
                </a:r>
                <a:r>
                  <a:rPr lang="hu-HU" sz="2200" i="1" dirty="0"/>
                  <a:t>üzenet bitek</a:t>
                </a:r>
                <a:r>
                  <a:rPr lang="hu-HU" sz="2200" dirty="0"/>
                  <a:t>)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200" dirty="0"/>
                  <a:t>A redundáns bitek száma legyen </a:t>
                </a:r>
                <a:r>
                  <a:rPr lang="hu-HU" sz="2200" i="1" dirty="0"/>
                  <a:t>r. (ellenőrző bitek) 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200" dirty="0"/>
                  <a:t>A küldendő keret tehát n=m+r bit hosszú. (</a:t>
                </a:r>
                <a:r>
                  <a:rPr lang="hu-HU" sz="2200" i="1" dirty="0"/>
                  <a:t>kódszó</a:t>
                </a:r>
                <a:r>
                  <a:rPr lang="hu-HU" sz="2200" dirty="0"/>
                  <a:t>)</a:t>
                </a:r>
              </a:p>
              <a:p>
                <a:pPr marL="0" indent="0">
                  <a:buNone/>
                </a:pPr>
                <a:r>
                  <a:rPr lang="hu-HU" sz="2200" b="1" dirty="0"/>
                  <a:t>Hamming távolság 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200" dirty="0"/>
                  <a:t>Az olyan bitpozíciók számát, amelyeken a két kódszóban különböző bitek állnak, a két kódszó Hamming távolságának nevezzük.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hu-HU" sz="2200" dirty="0"/>
                  <a:t>Jelölés: d(x,y)</a:t>
                </a:r>
              </a:p>
              <a:p>
                <a:r>
                  <a:rPr lang="hu-HU" sz="2200" dirty="0"/>
                  <a:t>Legyen </a:t>
                </a:r>
                <a:r>
                  <a:rPr lang="hu-HU" sz="2200" i="1" dirty="0"/>
                  <a:t>S</a:t>
                </a:r>
                <a:r>
                  <a:rPr lang="hu-HU" sz="2200" dirty="0"/>
                  <a:t> egyenlő hosszú bitszavak halmaza, ekkor </a:t>
                </a:r>
                <a:r>
                  <a:rPr lang="hu-HU" sz="2200" i="1" dirty="0"/>
                  <a:t>S</a:t>
                </a:r>
                <a:r>
                  <a:rPr lang="hu-HU" sz="2200" dirty="0"/>
                  <a:t> Hamming távolsága az alábbi: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hu-HU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≔ </m:t>
                      </m:r>
                      <m:func>
                        <m:funcPr>
                          <m:ctrlPr>
                            <a:rPr lang="hu-HU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hu-H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hu-HU" sz="2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∧ </m:t>
                              </m:r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hu-HU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hu-HU" sz="2200" dirty="0"/>
              </a:p>
              <a:p>
                <a:pPr lvl="1"/>
                <a:r>
                  <a:rPr lang="hu-HU" sz="2200" dirty="0"/>
                  <a:t>Jelölés: </a:t>
                </a:r>
                <a:r>
                  <a:rPr lang="hu-HU" sz="2200" i="1" dirty="0"/>
                  <a:t>d(S)</a:t>
                </a:r>
              </a:p>
              <a:p>
                <a:r>
                  <a:rPr lang="hu-HU" sz="2200" dirty="0"/>
                  <a:t>A Hamming távolság egy metrika.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54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9721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Hamming távolságra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543800" cy="117419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hu-HU" sz="2000" dirty="0"/>
                  <a:t>Legyen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i="1"/>
                          <m:t>0000000000</m:t>
                        </m:r>
                        <m:r>
                          <m:rPr>
                            <m:nor/>
                          </m:rPr>
                          <a:rPr lang="en-US" sz="2000"/>
                          <m:t>,</m:t>
                        </m:r>
                        <m:r>
                          <m:rPr>
                            <m:nor/>
                          </m:rPr>
                          <a:rPr lang="hu-HU" sz="20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sz="2000" i="1"/>
                          <m:t>0000011111</m:t>
                        </m:r>
                        <m:r>
                          <m:rPr>
                            <m:nor/>
                          </m:rPr>
                          <a:rPr lang="en-US" sz="2000"/>
                          <m:t>, </m:t>
                        </m:r>
                        <m:r>
                          <m:rPr>
                            <m:nor/>
                          </m:rPr>
                          <a:rPr lang="en-US" sz="2000" i="1"/>
                          <m:t>1111100000</m:t>
                        </m:r>
                        <m:r>
                          <m:rPr>
                            <m:nor/>
                          </m:rPr>
                          <a:rPr lang="hu-HU" sz="2000" b="0" i="0" smtClean="0"/>
                          <m:t>,</m:t>
                        </m:r>
                        <m:r>
                          <m:rPr>
                            <m:nor/>
                          </m:rPr>
                          <a:rPr lang="en-US" sz="2000"/>
                          <m:t> </m:t>
                        </m:r>
                        <m:r>
                          <m:rPr>
                            <m:nor/>
                          </m:rPr>
                          <a:rPr lang="en-US" sz="2000" i="1"/>
                          <m:t>1111111111</m:t>
                        </m:r>
                      </m:e>
                    </m:d>
                  </m:oMath>
                </a14:m>
                <a:r>
                  <a:rPr lang="hu-HU" sz="2000" dirty="0"/>
                  <a:t>.</a:t>
                </a:r>
              </a:p>
              <a:p>
                <a:r>
                  <a:rPr lang="hu-HU" sz="2000" dirty="0"/>
                  <a:t>Mi lesz a halmaz Hamming távolsága?</a:t>
                </a:r>
              </a:p>
              <a:p>
                <a:pPr lvl="1"/>
                <a:r>
                  <a:rPr lang="hu-HU" sz="2000" i="1" dirty="0"/>
                  <a:t>d(S) = 5</a:t>
                </a:r>
                <a:r>
                  <a:rPr lang="hu-HU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1174192"/>
              </a:xfrm>
              <a:blipFill rotWithShape="0">
                <a:blip r:embed="rId2"/>
                <a:stretch>
                  <a:fillRect l="-545" t="-5729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92016" y="31283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0000000000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2473" y="315664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0000011111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2016" y="46883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1111100000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52473" y="46883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1111111111</a:t>
            </a:r>
            <a:endParaRPr lang="en-US" dirty="0"/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3743054" y="3312966"/>
            <a:ext cx="1009419" cy="28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7" idx="0"/>
          </p:cNvCxnSpPr>
          <p:nvPr/>
        </p:nvCxnSpPr>
        <p:spPr>
          <a:xfrm>
            <a:off x="5477992" y="3525977"/>
            <a:ext cx="0" cy="1162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1"/>
            <a:endCxn id="6" idx="3"/>
          </p:cNvCxnSpPr>
          <p:nvPr/>
        </p:nvCxnSpPr>
        <p:spPr>
          <a:xfrm flipH="1">
            <a:off x="3743054" y="4873061"/>
            <a:ext cx="1009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2"/>
            <a:endCxn id="6" idx="0"/>
          </p:cNvCxnSpPr>
          <p:nvPr/>
        </p:nvCxnSpPr>
        <p:spPr>
          <a:xfrm>
            <a:off x="3017535" y="3497632"/>
            <a:ext cx="0" cy="119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87382" y="392252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5</a:t>
            </a:r>
            <a:endParaRPr lang="en-US" sz="16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33736" y="4618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5</a:t>
            </a:r>
            <a:endParaRPr lang="en-US" sz="16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52222" y="392252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5</a:t>
            </a:r>
            <a:endParaRPr lang="en-US" sz="16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051704" y="30579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5</a:t>
            </a:r>
            <a:endParaRPr lang="en-US" sz="1600" i="1" dirty="0"/>
          </a:p>
        </p:txBody>
      </p:sp>
      <p:cxnSp>
        <p:nvCxnSpPr>
          <p:cNvPr id="22" name="Straight Connector 21"/>
          <p:cNvCxnSpPr>
            <a:stCxn id="4" idx="2"/>
            <a:endCxn id="7" idx="0"/>
          </p:cNvCxnSpPr>
          <p:nvPr/>
        </p:nvCxnSpPr>
        <p:spPr>
          <a:xfrm>
            <a:off x="3017535" y="3497632"/>
            <a:ext cx="2460457" cy="119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0"/>
            <a:endCxn id="5" idx="2"/>
          </p:cNvCxnSpPr>
          <p:nvPr/>
        </p:nvCxnSpPr>
        <p:spPr>
          <a:xfrm flipV="1">
            <a:off x="3017535" y="3525977"/>
            <a:ext cx="2460457" cy="1162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17245" y="361474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10</a:t>
            </a:r>
            <a:endParaRPr lang="en-US" sz="16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3600687" y="360604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10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498648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Hamming távolság használata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543800" cy="335190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u-HU" sz="2000" i="1" dirty="0"/>
                  <a:t>S</a:t>
                </a:r>
                <a:r>
                  <a:rPr lang="hu-HU" sz="2000" dirty="0"/>
                  <a:t> halmaz legyen a megengedett azonos hosszú kódszavak halmaza.</a:t>
                </a:r>
              </a:p>
              <a:p>
                <a:pPr marL="0" indent="0">
                  <a:buNone/>
                </a:pPr>
                <a:r>
                  <a:rPr lang="hu-HU" sz="2000" b="1" dirty="0"/>
                  <a:t>d(S)=1 esetén</a:t>
                </a:r>
              </a:p>
              <a:p>
                <a:pPr lvl="1"/>
                <a:r>
                  <a:rPr lang="hu-HU" sz="2000" dirty="0"/>
                  <a:t>nincs hibafelismerés</a:t>
                </a:r>
              </a:p>
              <a:p>
                <a:pPr lvl="1"/>
                <a:r>
                  <a:rPr lang="hu-HU" sz="2000" dirty="0"/>
                  <a:t>megengedett kódszóból megengedett kódszó állhat elő 1 bit megváltoztatásával</a:t>
                </a:r>
              </a:p>
              <a:p>
                <a:pPr marL="0" indent="0">
                  <a:buNone/>
                </a:pPr>
                <a:r>
                  <a:rPr lang="hu-HU" sz="2000" b="1" dirty="0"/>
                  <a:t>d(S)=2 esetén</a:t>
                </a:r>
              </a:p>
              <a:p>
                <a:pPr lvl="1"/>
                <a:r>
                  <a:rPr lang="hu-HU" sz="2000" dirty="0"/>
                  <a:t>ha az </a:t>
                </a:r>
                <a:r>
                  <a:rPr lang="hu-HU" sz="2000" i="1" dirty="0"/>
                  <a:t>u</a:t>
                </a:r>
                <a:r>
                  <a:rPr lang="hu-HU" sz="2000" dirty="0"/>
                  <a:t> kódszóhoz létezik olyan </a:t>
                </a:r>
                <a:r>
                  <a:rPr lang="hu-HU" sz="2000" i="1" dirty="0"/>
                  <a:t>x</a:t>
                </a:r>
                <a:r>
                  <a:rPr lang="hu-HU" sz="2000" dirty="0"/>
                  <a:t> megengedett kódszó, amelyre </a:t>
                </a:r>
                <a:r>
                  <a:rPr lang="hu-HU" sz="2000" i="1" dirty="0"/>
                  <a:t>d(u,x)=1</a:t>
                </a:r>
                <a:r>
                  <a:rPr lang="hu-HU" sz="2000" dirty="0"/>
                  <a:t>, akkor hiba történt.</a:t>
                </a:r>
              </a:p>
              <a:p>
                <a:pPr lvl="1"/>
                <a:r>
                  <a:rPr lang="hu-HU" sz="2000" b="0" dirty="0"/>
                  <a:t>Feltéve, hogy az </a:t>
                </a:r>
                <a:r>
                  <a:rPr lang="hu-HU" sz="2000" b="0" i="1" dirty="0"/>
                  <a:t>u </a:t>
                </a:r>
                <a:r>
                  <a:rPr lang="hu-HU" sz="2000" b="0" dirty="0"/>
                  <a:t>és </a:t>
                </a:r>
                <a:r>
                  <a:rPr lang="hu-HU" sz="2000" b="0" i="1" dirty="0"/>
                  <a:t>v</a:t>
                </a:r>
                <a:r>
                  <a:rPr lang="hu-HU" sz="2000" b="0" dirty="0"/>
                  <a:t> megengedett kódszavak távolsága minimális, akko</a:t>
                </a:r>
                <a:r>
                  <a:rPr lang="hu-HU" sz="2000" dirty="0"/>
                  <a:t>r a következő összefüggésnek teljesülnie kell:</a:t>
                </a:r>
                <a:r>
                  <a:rPr lang="hu-HU" sz="2000" b="0" dirty="0"/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hu-H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sz="2000" dirty="0"/>
                  <a:t>.</a:t>
                </a:r>
              </a:p>
              <a:p>
                <a:pPr lvl="1"/>
                <a:r>
                  <a:rPr lang="hu-HU" sz="2000" dirty="0"/>
                  <a:t>Azaz egy bithiba felismerhető, de nem javítható.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845734"/>
                <a:ext cx="7543800" cy="3351909"/>
              </a:xfrm>
              <a:blipFill rotWithShape="1">
                <a:blip r:embed="rId2"/>
                <a:stretch>
                  <a:fillRect l="-808" t="-90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92166" y="6096606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6701" y="6096606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24434" y="6096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  <a:endParaRPr lang="en-US" dirty="0"/>
          </a:p>
        </p:txBody>
      </p:sp>
      <p:cxnSp>
        <p:nvCxnSpPr>
          <p:cNvPr id="8" name="Straight Connector 7"/>
          <p:cNvCxnSpPr>
            <a:stCxn id="4" idx="3"/>
            <a:endCxn id="6" idx="1"/>
          </p:cNvCxnSpPr>
          <p:nvPr/>
        </p:nvCxnSpPr>
        <p:spPr>
          <a:xfrm>
            <a:off x="3777822" y="6281272"/>
            <a:ext cx="54661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5" idx="1"/>
          </p:cNvCxnSpPr>
          <p:nvPr/>
        </p:nvCxnSpPr>
        <p:spPr>
          <a:xfrm>
            <a:off x="4624516" y="6281272"/>
            <a:ext cx="53218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13957" y="6088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00B0F0"/>
                </a:solidFill>
              </a:rPr>
              <a:t>1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3955" y="6088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00B0F0"/>
                </a:solidFill>
              </a:rPr>
              <a:t>1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22714" y="6395821"/>
            <a:ext cx="1642311" cy="324900"/>
          </a:xfrm>
          <a:custGeom>
            <a:avLst/>
            <a:gdLst>
              <a:gd name="connsiteX0" fmla="*/ 0 w 2189748"/>
              <a:gd name="connsiteY0" fmla="*/ 0 h 324900"/>
              <a:gd name="connsiteX1" fmla="*/ 1130969 w 2189748"/>
              <a:gd name="connsiteY1" fmla="*/ 324853 h 324900"/>
              <a:gd name="connsiteX2" fmla="*/ 2189748 w 2189748"/>
              <a:gd name="connsiteY2" fmla="*/ 24063 h 32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9748" h="324900">
                <a:moveTo>
                  <a:pt x="0" y="0"/>
                </a:moveTo>
                <a:cubicBezTo>
                  <a:pt x="383005" y="160421"/>
                  <a:pt x="766011" y="320843"/>
                  <a:pt x="1130969" y="324853"/>
                </a:cubicBezTo>
                <a:cubicBezTo>
                  <a:pt x="1495927" y="328864"/>
                  <a:pt x="2013285" y="76200"/>
                  <a:pt x="2189748" y="24063"/>
                </a:cubicBezTo>
              </a:path>
            </a:pathLst>
          </a:cu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16018" y="65261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00B0F0"/>
                </a:solidFill>
              </a:rPr>
              <a:t>2</a:t>
            </a:r>
            <a:endParaRPr lang="en-US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250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Hamming korlát bináris kódkönyvre 1/3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58"/>
                <a:ext cx="7886700" cy="52355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u-HU" sz="1800" b="1" cap="small" dirty="0"/>
                  <a:t>Tétel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hu-HU" sz="1800" dirty="0"/>
                  <a:t>Minden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hu-HU" sz="1800" dirty="0"/>
                  <a:t> kód , ahol </a:t>
                </a:r>
                <a14:m>
                  <m:oMath xmlns:m="http://schemas.openxmlformats.org/officeDocument/2006/math"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 (∈</m:t>
                    </m:r>
                    <m:sSub>
                      <m:sSubPr>
                        <m:ctrlPr>
                          <a:rPr lang="hu-HU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hu-HU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sz="1800" dirty="0"/>
                  <a:t>. Akkor teljesül az alábbi összefüggés: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hu-HU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u-HU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nary>
                        <m:naryPr>
                          <m:chr m:val="∑"/>
                          <m:ctrlPr>
                            <a:rPr lang="hu-HU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hu-H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hu-HU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hu-HU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d>
                            <m:dPr>
                              <m:ctrlPr>
                                <a:rPr lang="hu-H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1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hu-H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hu-H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hu-H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hu-HU" sz="1800" dirty="0"/>
              </a:p>
              <a:p>
                <a:pPr marL="0" indent="0">
                  <a:buNone/>
                </a:pPr>
                <a:r>
                  <a:rPr lang="hu-HU" sz="1800" b="1" cap="small" dirty="0"/>
                  <a:t>Bizonyítás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hu-HU" sz="1800" dirty="0"/>
                  <a:t>Hány olyan bitszó létezik, amely egy tetszőleges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hu-HU" sz="1800" dirty="0"/>
                  <a:t> kódszótól pontosan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hu-HU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hu-HU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hu-HU" sz="1800" dirty="0"/>
                  <a:t> távolságra helyezkedik el?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hu-HU" sz="1800" dirty="0"/>
                  <a:t>Pontosan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hu-HU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hu-H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hu-HU" sz="1800" dirty="0"/>
                  <a:t> lehetőség van.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hu-HU" sz="1800" dirty="0"/>
                  <a:t>Hány olyan bitszó létezik, amely egy tetszőleges </a:t>
                </a:r>
                <a14:m>
                  <m:oMath xmlns:m="http://schemas.openxmlformats.org/officeDocument/2006/math">
                    <m:r>
                      <a:rPr lang="hu-HU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hu-H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hu-HU" sz="1800" dirty="0"/>
                  <a:t> kódszótól legfeljebb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hu-H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hu-HU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hu-HU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hu-HU" sz="1800" dirty="0"/>
                  <a:t> távolságra helyezkedik el?</a:t>
                </a:r>
              </a:p>
              <a:p>
                <a:pPr marL="742950" lvl="2" indent="-28575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hu-HU" sz="1800" dirty="0"/>
                  <a:t>Pontosan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hu-HU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hu-HU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hu-HU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hu-HU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  <m:e>
                        <m:d>
                          <m:dPr>
                            <m:ctrlPr>
                              <a:rPr lang="hu-HU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hu-HU" sz="1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hu-HU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hu-HU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r>
                  <a:rPr lang="hu-HU" sz="1800" dirty="0"/>
                  <a:t> lehetőség van.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58"/>
                <a:ext cx="7886700" cy="5235575"/>
              </a:xfrm>
              <a:blipFill rotWithShape="1">
                <a:blip r:embed="rId2"/>
                <a:stretch>
                  <a:fillRect l="-618" t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1991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Hamming korlát bináris kódkönyvre 2/3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hu-HU" sz="2400" dirty="0"/>
                  <a:t>Lássuk be, hogy egy tetszőleges </a:t>
                </a:r>
                <a14:m>
                  <m:oMath xmlns:m="http://schemas.openxmlformats.org/officeDocument/2006/math"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hu-H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hu-H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hu-HU" sz="2400" dirty="0"/>
                  <a:t> bitszóhoz legfeljebb egy legális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hu-H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hu-HU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hu-HU" sz="2400" dirty="0"/>
                  <a:t> kódszó létezhet, amelyre </a:t>
                </a:r>
                <a14:m>
                  <m:oMath xmlns:m="http://schemas.openxmlformats.org/officeDocument/2006/math">
                    <m:r>
                      <a:rPr lang="hu-HU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hu-HU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hu-HU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hu-HU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hu-HU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hu-HU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hu-HU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hu-HU" sz="2400" dirty="0"/>
                  <a:t> teljesül.</a:t>
                </a:r>
              </a:p>
              <a:p>
                <a:pPr lvl="1"/>
                <a:r>
                  <a:rPr lang="hu-HU" sz="2200" dirty="0"/>
                  <a:t>Indirekt tegyük fel, hogy létezhet két legális kódszó is a </a:t>
                </a:r>
                <a14:m>
                  <m:oMath xmlns:m="http://schemas.openxmlformats.org/officeDocument/2006/math"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hu-HU" sz="2200" dirty="0"/>
                  <a:t> kódkönyvben, jelölje őket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u-HU" sz="2200" dirty="0"/>
                  <a:t> és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u-HU" sz="2200" dirty="0"/>
                  <a:t>. Ekkor viszont az alábbi két feltétel együttesen teljesül: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hu-HU" sz="22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hu-HU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u-HU" sz="2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hu-HU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hu-HU" sz="2200" dirty="0"/>
                  <a:t> és </a:t>
                </a:r>
                <a14:m>
                  <m:oMath xmlns:m="http://schemas.openxmlformats.org/officeDocument/2006/math">
                    <m:r>
                      <a:rPr lang="hu-HU" sz="22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hu-H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hu-HU" sz="2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hu-HU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hu-HU" sz="2200" dirty="0"/>
              </a:p>
              <a:p>
                <a:pPr lvl="1"/>
                <a:r>
                  <a:rPr lang="hu-HU" sz="2200" dirty="0"/>
                  <a:t>Mi a két kódszó távolsága?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hu-HU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hu-HU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hu-HU" sz="2200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hu-HU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hu-HU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hu-HU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u-HU" sz="2200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hu-HU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hu-HU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hu-HU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hu-HU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hu-HU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hu-HU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hu-HU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hu-HU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hu-HU" sz="2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hu-HU" sz="2200" dirty="0"/>
                  <a:t>Ez viszont ellentmond annak hogy a kódkönyv Hamming távolsága </a:t>
                </a:r>
                <a14:m>
                  <m:oMath xmlns:m="http://schemas.openxmlformats.org/officeDocument/2006/math"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hu-HU" sz="2200" dirty="0"/>
                  <a:t>, azaz az indirekt feltevésünk volt hibás. Vagyis tetszőleges bitszóhoz legfeljebb egy legális kódszó létezhet, amely a kódkönyv minimális távolságának felénél közelebb van a bitszóhoz.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10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232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67443" y="4016108"/>
            <a:ext cx="2576837" cy="18016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459" y="4060052"/>
            <a:ext cx="4648200" cy="26844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Hamming korlát bináris kódkönyvre 3/</a:t>
            </a:r>
            <a:r>
              <a:rPr lang="hu-HU" dirty="0" err="1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731354"/>
              </a:xfrm>
            </p:spPr>
            <p:txBody>
              <a:bodyPr>
                <a:noAutofit/>
              </a:bodyPr>
              <a:lstStyle/>
              <a:p>
                <a:pPr marL="514350" indent="-514350">
                  <a:spcAft>
                    <a:spcPts val="1200"/>
                  </a:spcAft>
                  <a:buFont typeface="+mj-lt"/>
                  <a:buAutoNum type="arabicPeriod" startAt="4"/>
                </a:pPr>
                <a:r>
                  <a:rPr lang="hu-HU" sz="2200" dirty="0"/>
                  <a:t>A kódszavak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hu-HU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hu-HU" sz="2200" dirty="0"/>
                  <a:t> sugarú környezeteiben található bitszavak egymással diszjunkt halmazainak uniója legfeljebb az </a:t>
                </a:r>
                <a14:m>
                  <m:oMath xmlns:m="http://schemas.openxmlformats.org/officeDocument/2006/math"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u-HU" sz="2200" dirty="0" err="1"/>
                  <a:t>-hosszú</a:t>
                </a:r>
                <a:r>
                  <a:rPr lang="hu-HU" sz="2200" dirty="0"/>
                  <a:t> bitszavak halmazát adhatja ki. Vagyis formálisan: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hu-HU" sz="16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u-HU" sz="1600" i="1">
                          <a:latin typeface="Cambria Math" panose="02040503050406030204" pitchFamily="18" charset="0"/>
                        </a:rPr>
                        <m:t>|</m:t>
                      </m:r>
                      <m:nary>
                        <m:naryPr>
                          <m:chr m:val="∑"/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hu-HU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d>
                            <m:dPr>
                              <m:ctrlPr>
                                <a:rPr lang="hu-HU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hu-H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hu-H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hu-H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31354"/>
              </a:xfrm>
              <a:blipFill rotWithShape="0">
                <a:blip r:embed="rId2"/>
                <a:stretch>
                  <a:fillRect l="-812" t="-352" b="-15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87072" y="4047639"/>
                <a:ext cx="851388" cy="3678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096" y="4047639"/>
                <a:ext cx="1135184" cy="367856"/>
              </a:xfrm>
              <a:prstGeom prst="rect">
                <a:avLst/>
              </a:prstGeom>
              <a:blipFill rotWithShape="0">
                <a:blip r:embed="rId3"/>
                <a:stretch>
                  <a:fillRect b="-14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Connector 7"/>
          <p:cNvSpPr/>
          <p:nvPr/>
        </p:nvSpPr>
        <p:spPr>
          <a:xfrm>
            <a:off x="2245184" y="4629448"/>
            <a:ext cx="38100" cy="4893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2226134" y="5632748"/>
            <a:ext cx="38100" cy="4893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3207209" y="5048548"/>
            <a:ext cx="38100" cy="4893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4969334" y="5810548"/>
            <a:ext cx="38100" cy="4893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4578809" y="4604048"/>
            <a:ext cx="38100" cy="4893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/>
          <p:cNvSpPr/>
          <p:nvPr/>
        </p:nvSpPr>
        <p:spPr>
          <a:xfrm>
            <a:off x="2969084" y="6077248"/>
            <a:ext cx="38100" cy="4893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4321634" y="5658148"/>
            <a:ext cx="38100" cy="4893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2707146" y="5706150"/>
            <a:ext cx="561975" cy="801728"/>
          </a:xfrm>
          <a:prstGeom prst="flowChartConnecto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1964196" y="5256351"/>
            <a:ext cx="561975" cy="801728"/>
          </a:xfrm>
          <a:prstGeom prst="flowChartConnecto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2933841" y="4667786"/>
            <a:ext cx="561975" cy="801728"/>
          </a:xfrm>
          <a:prstGeom prst="flowChartConnecto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1983246" y="4264758"/>
            <a:ext cx="561975" cy="801728"/>
          </a:xfrm>
          <a:prstGeom prst="flowChartConnecto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/>
          <p:cNvSpPr/>
          <p:nvPr/>
        </p:nvSpPr>
        <p:spPr>
          <a:xfrm>
            <a:off x="4053981" y="5280818"/>
            <a:ext cx="561975" cy="801728"/>
          </a:xfrm>
          <a:prstGeom prst="flowChartConnecto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4316871" y="4217986"/>
            <a:ext cx="561975" cy="801728"/>
          </a:xfrm>
          <a:prstGeom prst="flowChartConnecto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4707396" y="5434151"/>
            <a:ext cx="561975" cy="801728"/>
          </a:xfrm>
          <a:prstGeom prst="flowChartConnecto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3" idx="7"/>
            <a:endCxn id="15" idx="7"/>
          </p:cNvCxnSpPr>
          <p:nvPr/>
        </p:nvCxnSpPr>
        <p:spPr>
          <a:xfrm flipV="1">
            <a:off x="3001605" y="5823560"/>
            <a:ext cx="185218" cy="26085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7"/>
            <a:endCxn id="16" idx="7"/>
          </p:cNvCxnSpPr>
          <p:nvPr/>
        </p:nvCxnSpPr>
        <p:spPr>
          <a:xfrm flipV="1">
            <a:off x="2258655" y="5373762"/>
            <a:ext cx="185218" cy="266153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7"/>
            <a:endCxn id="17" idx="7"/>
          </p:cNvCxnSpPr>
          <p:nvPr/>
        </p:nvCxnSpPr>
        <p:spPr>
          <a:xfrm flipV="1">
            <a:off x="3239730" y="4785196"/>
            <a:ext cx="173788" cy="27051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7"/>
            <a:endCxn id="18" idx="7"/>
          </p:cNvCxnSpPr>
          <p:nvPr/>
        </p:nvCxnSpPr>
        <p:spPr>
          <a:xfrm flipV="1">
            <a:off x="2277705" y="4382168"/>
            <a:ext cx="185218" cy="25444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7"/>
            <a:endCxn id="20" idx="7"/>
          </p:cNvCxnSpPr>
          <p:nvPr/>
        </p:nvCxnSpPr>
        <p:spPr>
          <a:xfrm flipV="1">
            <a:off x="4611330" y="4335396"/>
            <a:ext cx="185218" cy="27581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7"/>
            <a:endCxn id="19" idx="7"/>
          </p:cNvCxnSpPr>
          <p:nvPr/>
        </p:nvCxnSpPr>
        <p:spPr>
          <a:xfrm flipV="1">
            <a:off x="4354155" y="5398228"/>
            <a:ext cx="179503" cy="26708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7"/>
            <a:endCxn id="21" idx="7"/>
          </p:cNvCxnSpPr>
          <p:nvPr/>
        </p:nvCxnSpPr>
        <p:spPr>
          <a:xfrm flipV="1">
            <a:off x="5001855" y="5551562"/>
            <a:ext cx="185218" cy="266153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Connector 43"/>
          <p:cNvSpPr/>
          <p:nvPr/>
        </p:nvSpPr>
        <p:spPr>
          <a:xfrm>
            <a:off x="6319502" y="4572298"/>
            <a:ext cx="38100" cy="4893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415229" y="4397184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Kódszó</a:t>
            </a:r>
            <a:endParaRPr lang="en-US" sz="2000" dirty="0"/>
          </a:p>
        </p:txBody>
      </p:sp>
      <p:sp>
        <p:nvSpPr>
          <p:cNvPr id="46" name="Flowchart: Connector 45"/>
          <p:cNvSpPr/>
          <p:nvPr/>
        </p:nvSpPr>
        <p:spPr>
          <a:xfrm>
            <a:off x="6320693" y="4980046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415229" y="4790005"/>
            <a:ext cx="2775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dirty="0"/>
              <a:t>Bitszó, amely nem kódszó</a:t>
            </a:r>
            <a:endParaRPr lang="en-US" sz="2000" dirty="0"/>
          </a:p>
        </p:txBody>
      </p:sp>
      <p:sp>
        <p:nvSpPr>
          <p:cNvPr id="48" name="Flowchart: Connector 47"/>
          <p:cNvSpPr/>
          <p:nvPr/>
        </p:nvSpPr>
        <p:spPr>
          <a:xfrm>
            <a:off x="4741448" y="4718550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/>
          <p:cNvSpPr/>
          <p:nvPr/>
        </p:nvSpPr>
        <p:spPr>
          <a:xfrm>
            <a:off x="5013149" y="5071253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/>
          <p:cNvSpPr/>
          <p:nvPr/>
        </p:nvSpPr>
        <p:spPr>
          <a:xfrm>
            <a:off x="5168022" y="4612147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/>
          <p:cNvSpPr/>
          <p:nvPr/>
        </p:nvSpPr>
        <p:spPr>
          <a:xfrm>
            <a:off x="4891364" y="5583814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/>
          <p:cNvSpPr/>
          <p:nvPr/>
        </p:nvSpPr>
        <p:spPr>
          <a:xfrm>
            <a:off x="3774899" y="4599329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/>
          <p:cNvSpPr/>
          <p:nvPr/>
        </p:nvSpPr>
        <p:spPr>
          <a:xfrm>
            <a:off x="4046600" y="4952032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/>
          <p:cNvSpPr/>
          <p:nvPr/>
        </p:nvSpPr>
        <p:spPr>
          <a:xfrm>
            <a:off x="3924815" y="5464593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/>
          <p:cNvSpPr/>
          <p:nvPr/>
        </p:nvSpPr>
        <p:spPr>
          <a:xfrm>
            <a:off x="3256355" y="5272745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/>
          <p:cNvSpPr/>
          <p:nvPr/>
        </p:nvSpPr>
        <p:spPr>
          <a:xfrm>
            <a:off x="3528056" y="5625448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/>
          <p:cNvSpPr/>
          <p:nvPr/>
        </p:nvSpPr>
        <p:spPr>
          <a:xfrm>
            <a:off x="3406271" y="6138009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/>
          <p:cNvSpPr/>
          <p:nvPr/>
        </p:nvSpPr>
        <p:spPr>
          <a:xfrm>
            <a:off x="2405441" y="4870950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/>
          <p:cNvSpPr/>
          <p:nvPr/>
        </p:nvSpPr>
        <p:spPr>
          <a:xfrm>
            <a:off x="2677142" y="5223653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/>
          <p:cNvSpPr/>
          <p:nvPr/>
        </p:nvSpPr>
        <p:spPr>
          <a:xfrm>
            <a:off x="2555358" y="5736214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/>
          <p:cNvSpPr/>
          <p:nvPr/>
        </p:nvSpPr>
        <p:spPr>
          <a:xfrm>
            <a:off x="5312948" y="5366250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/>
          <p:cNvSpPr/>
          <p:nvPr/>
        </p:nvSpPr>
        <p:spPr>
          <a:xfrm>
            <a:off x="5584649" y="5718953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/>
          <p:cNvSpPr/>
          <p:nvPr/>
        </p:nvSpPr>
        <p:spPr>
          <a:xfrm>
            <a:off x="5462864" y="6231514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4846359" y="6055143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4177898" y="5863295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/>
          <p:cNvSpPr/>
          <p:nvPr/>
        </p:nvSpPr>
        <p:spPr>
          <a:xfrm>
            <a:off x="4449599" y="6215998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/>
          <p:cNvSpPr/>
          <p:nvPr/>
        </p:nvSpPr>
        <p:spPr>
          <a:xfrm>
            <a:off x="3510478" y="4607343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/>
          <p:cNvSpPr/>
          <p:nvPr/>
        </p:nvSpPr>
        <p:spPr>
          <a:xfrm>
            <a:off x="2842017" y="4415495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/>
          <p:cNvSpPr/>
          <p:nvPr/>
        </p:nvSpPr>
        <p:spPr>
          <a:xfrm>
            <a:off x="3113718" y="4768198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/>
          <p:cNvSpPr/>
          <p:nvPr/>
        </p:nvSpPr>
        <p:spPr>
          <a:xfrm>
            <a:off x="1799030" y="5387045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/>
          <p:cNvSpPr/>
          <p:nvPr/>
        </p:nvSpPr>
        <p:spPr>
          <a:xfrm>
            <a:off x="2070730" y="5739748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/>
          <p:cNvSpPr/>
          <p:nvPr/>
        </p:nvSpPr>
        <p:spPr>
          <a:xfrm>
            <a:off x="1948946" y="6252309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/>
          <p:cNvSpPr/>
          <p:nvPr/>
        </p:nvSpPr>
        <p:spPr>
          <a:xfrm>
            <a:off x="2053153" y="4721643"/>
            <a:ext cx="38100" cy="489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167445" y="4016108"/>
            <a:ext cx="1772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cap="small" dirty="0"/>
              <a:t>Jelmagyarázat</a:t>
            </a:r>
            <a:endParaRPr lang="en-US" sz="2000" b="1" cap="small" dirty="0"/>
          </a:p>
        </p:txBody>
      </p:sp>
      <p:sp>
        <p:nvSpPr>
          <p:cNvPr id="76" name="Rectangle 75"/>
          <p:cNvSpPr/>
          <p:nvPr/>
        </p:nvSpPr>
        <p:spPr>
          <a:xfrm>
            <a:off x="7835271" y="3297899"/>
            <a:ext cx="81000" cy="10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081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Hibafelismerés és javítás Hamming távolsággal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u-HU" sz="2200" b="1" dirty="0"/>
                  <a:t>Hibafelismerés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200" i="1" dirty="0"/>
                  <a:t>d</a:t>
                </a:r>
                <a:r>
                  <a:rPr lang="hu-HU" sz="2200" dirty="0"/>
                  <a:t> bit hiba felismeréséhez a megengedett keretek halmazában legalább </a:t>
                </a:r>
                <a:r>
                  <a:rPr lang="hu-HU" sz="2200" i="1" dirty="0"/>
                  <a:t>d+1</a:t>
                </a:r>
                <a:r>
                  <a:rPr lang="hu-HU" sz="2200" dirty="0"/>
                  <a:t> Hamming távolság szükséges.</a:t>
                </a:r>
              </a:p>
              <a:p>
                <a:pPr marL="0" indent="0">
                  <a:buNone/>
                </a:pPr>
                <a:r>
                  <a:rPr lang="hu-HU" sz="2200" b="1" dirty="0"/>
                  <a:t>Hibajavítás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200" i="1" dirty="0"/>
                  <a:t>d</a:t>
                </a:r>
                <a:r>
                  <a:rPr lang="hu-HU" sz="2200" dirty="0"/>
                  <a:t> bit hiba javításához a megengedett keretek halmazában legalább </a:t>
                </a:r>
                <a:r>
                  <a:rPr lang="hu-HU" sz="2200" i="1" dirty="0"/>
                  <a:t>2d+1</a:t>
                </a:r>
                <a:r>
                  <a:rPr lang="hu-HU" sz="2200" dirty="0"/>
                  <a:t> Hamming távolság szükséges</a:t>
                </a:r>
              </a:p>
              <a:p>
                <a:pPr marL="0" indent="0">
                  <a:buNone/>
                </a:pPr>
                <a:r>
                  <a:rPr lang="hu-HU" sz="2200" b="1" dirty="0"/>
                  <a:t>Definíciók</a:t>
                </a:r>
              </a:p>
              <a:p>
                <a:pPr lvl="1"/>
                <a:r>
                  <a:rPr lang="hu-HU" sz="2200" dirty="0"/>
                  <a:t>Egy</a:t>
                </a:r>
                <a:r>
                  <a:rPr lang="hu-HU" sz="2200" b="1" dirty="0"/>
                  <a:t> </a:t>
                </a:r>
                <a14:m>
                  <m:oMath xmlns:m="http://schemas.openxmlformats.org/officeDocument/2006/math"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hu-H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hu-HU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hu-H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hu-H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hu-HU" sz="2200" b="1" dirty="0"/>
                  <a:t> </a:t>
                </a:r>
                <a:r>
                  <a:rPr lang="hu-HU" sz="2200" dirty="0"/>
                  <a:t>kód rátája</a:t>
                </a:r>
                <a:r>
                  <a:rPr lang="hu-HU" sz="2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hu-HU" sz="22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hu-HU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hu-HU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hu-HU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hu-HU" sz="22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hu-HU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hu-HU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box>
                  </m:oMath>
                </a14:m>
                <a:r>
                  <a:rPr lang="hu-HU" sz="2200" dirty="0"/>
                  <a:t>.  (a hatékonyságot karakterizálja)</a:t>
                </a:r>
              </a:p>
              <a:p>
                <a:pPr lvl="1"/>
                <a:r>
                  <a:rPr lang="hu-HU" sz="2200" dirty="0"/>
                  <a:t>Egy</a:t>
                </a:r>
                <a:r>
                  <a:rPr lang="hu-HU" sz="2200" b="1" dirty="0"/>
                  <a:t> </a:t>
                </a:r>
                <a14:m>
                  <m:oMath xmlns:m="http://schemas.openxmlformats.org/officeDocument/2006/math">
                    <m:r>
                      <a:rPr lang="hu-HU" sz="22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hu-HU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hu-H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hu-H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hu-H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hu-HU" sz="2200" b="1" dirty="0"/>
                  <a:t> </a:t>
                </a:r>
                <a:r>
                  <a:rPr lang="hu-HU" sz="2200" dirty="0"/>
                  <a:t>kód távolsága</a:t>
                </a:r>
                <a:r>
                  <a:rPr lang="hu-HU" sz="2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hu-HU" sz="22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hu-HU" sz="220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hu-HU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hu-HU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hu-H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hu-HU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box>
                  </m:oMath>
                </a14:m>
                <a:r>
                  <a:rPr lang="hu-HU" sz="2200" dirty="0"/>
                  <a:t>. (a hibakezelési lehetőségeket karakterizálja)</a:t>
                </a:r>
              </a:p>
              <a:p>
                <a:r>
                  <a:rPr lang="hu-HU" sz="2200" dirty="0"/>
                  <a:t>A jó kódoknak a rátája és a távolsága is nagy.</a:t>
                </a:r>
              </a:p>
              <a:p>
                <a:endParaRPr lang="hu-HU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4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65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Alapfogalmak 2/6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1230"/>
            <a:ext cx="7886700" cy="2168859"/>
          </a:xfrm>
        </p:spPr>
        <p:txBody>
          <a:bodyPr>
            <a:noAutofit/>
          </a:bodyPr>
          <a:lstStyle/>
          <a:p>
            <a:r>
              <a:rPr lang="hu-HU" sz="1800" b="1" dirty="0"/>
              <a:t>Jel sávszélesség</a:t>
            </a:r>
            <a:endParaRPr lang="hu-HU" sz="1800" dirty="0"/>
          </a:p>
          <a:p>
            <a:pPr marL="216000" indent="0">
              <a:spcBef>
                <a:spcPts val="0"/>
              </a:spcBef>
              <a:buNone/>
            </a:pPr>
            <a:r>
              <a:rPr lang="hu-HU" sz="1800" dirty="0"/>
              <a:t>Jel feldolgozás esetén az egymást követő frekvenciák legnagyobb és legkisebb eleme közötti különbséget nevezik jel sávszélességnek. Tipikusan </a:t>
            </a:r>
            <a:r>
              <a:rPr lang="hu-HU" sz="1800" i="1" dirty="0" err="1"/>
              <a:t>Hertz</a:t>
            </a:r>
            <a:r>
              <a:rPr lang="hu-HU" sz="1800" dirty="0" err="1"/>
              <a:t>-ben</a:t>
            </a:r>
            <a:r>
              <a:rPr lang="hu-HU" sz="1800" dirty="0"/>
              <a:t> mérik.</a:t>
            </a:r>
            <a:endParaRPr lang="hu-HU" sz="1800" b="1" dirty="0"/>
          </a:p>
          <a:p>
            <a:r>
              <a:rPr lang="hu-HU" sz="1800" b="1" dirty="0"/>
              <a:t>Hálózati sávszélesség</a:t>
            </a:r>
            <a:endParaRPr lang="hu-HU" sz="1800" dirty="0"/>
          </a:p>
          <a:p>
            <a:pPr marL="216000" indent="0">
              <a:spcBef>
                <a:spcPts val="0"/>
              </a:spcBef>
              <a:buNone/>
            </a:pPr>
            <a:r>
              <a:rPr lang="hu-HU" sz="1800" dirty="0"/>
              <a:t>Az adat átviteléhez elérhető vagy felhasznált kommunikációs erőforrás mérésére szolgáló mennyiség, amelyet bit per másodpercben szoktak kifejezni.</a:t>
            </a:r>
          </a:p>
          <a:p>
            <a:pPr marL="216000" indent="0">
              <a:spcBef>
                <a:spcPts val="0"/>
              </a:spcBef>
              <a:buNone/>
            </a:pPr>
            <a:endParaRPr lang="hu-HU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96956"/>
              </p:ext>
            </p:extLst>
          </p:nvPr>
        </p:nvGraphicFramePr>
        <p:xfrm>
          <a:off x="575738" y="4170168"/>
          <a:ext cx="3839508" cy="2252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24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3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KB/s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kiló-bájt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6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MB/s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mega-bájt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9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GB/s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giga-bájt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12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TB/s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terra-bájt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15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PB/s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peta-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18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EB/s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71683"/>
              </p:ext>
            </p:extLst>
          </p:nvPr>
        </p:nvGraphicFramePr>
        <p:xfrm>
          <a:off x="5274848" y="4170947"/>
          <a:ext cx="362095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10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KiB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kibi-bájt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20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MiB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mebi-bájt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30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GiB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gibi-bájt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40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TiB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tebi-bájt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50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PiB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60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EiB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54897" y="3809818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IEC szabvány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668113" y="3760089"/>
            <a:ext cx="1343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/>
              <a:t>SI szabvány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16</a:t>
            </a:fld>
            <a:endParaRPr lang="en-US"/>
          </a:p>
        </p:txBody>
      </p:sp>
      <p:sp>
        <p:nvSpPr>
          <p:cNvPr id="4" name="Téglalap 3"/>
          <p:cNvSpPr/>
          <p:nvPr/>
        </p:nvSpPr>
        <p:spPr>
          <a:xfrm>
            <a:off x="235131" y="3605349"/>
            <a:ext cx="4493623" cy="3043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2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felismerés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>
                <a:solidFill>
                  <a:srgbClr val="FF0000"/>
                </a:solidFill>
              </a:rPr>
              <a:t>d bithiba felismeréséhez legalább d+1 Hamming távolságú kód szükséges.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62" y="2780928"/>
            <a:ext cx="85105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3977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javítás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>
                <a:solidFill>
                  <a:srgbClr val="FF0000"/>
                </a:solidFill>
              </a:rPr>
              <a:t>d bithiba javításához legalább 2d+1 Hamming-távolságú kód szükséges.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8610600" cy="310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1174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Újra a paritás bit használata 1/4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245577"/>
          </a:xfrm>
        </p:spPr>
        <p:txBody>
          <a:bodyPr>
            <a:noAutofit/>
          </a:bodyPr>
          <a:lstStyle/>
          <a:p>
            <a:r>
              <a:rPr lang="hu-HU" sz="2200" dirty="0"/>
              <a:t>a paritásbitet úgy választjuk meg, hogy a kódszóban levő 1-ek száma páros (vagy páratlan) </a:t>
            </a:r>
          </a:p>
          <a:p>
            <a:pPr lvl="1"/>
            <a:r>
              <a:rPr lang="hu-HU" sz="2200" b="1" dirty="0" err="1"/>
              <a:t>Odd</a:t>
            </a:r>
            <a:r>
              <a:rPr lang="hu-HU" sz="2200" b="1" dirty="0"/>
              <a:t> </a:t>
            </a:r>
            <a:r>
              <a:rPr lang="hu-HU" sz="2200" b="1" dirty="0" err="1"/>
              <a:t>parity</a:t>
            </a:r>
            <a:r>
              <a:rPr lang="hu-HU" sz="2200" dirty="0"/>
              <a:t> – ha az egyesek száma páratlan, akkor 0 befűzése; egyébként 1-es befűzése </a:t>
            </a:r>
          </a:p>
          <a:p>
            <a:pPr lvl="1"/>
            <a:r>
              <a:rPr lang="hu-HU" sz="2200" b="1" dirty="0" err="1"/>
              <a:t>Even</a:t>
            </a:r>
            <a:r>
              <a:rPr lang="hu-HU" sz="2200" b="1" dirty="0"/>
              <a:t> </a:t>
            </a:r>
            <a:r>
              <a:rPr lang="hu-HU" sz="2200" b="1" dirty="0" err="1"/>
              <a:t>parity</a:t>
            </a:r>
            <a:r>
              <a:rPr lang="hu-HU" sz="2200" dirty="0"/>
              <a:t> – ha az egyesek száma páros, akkor 0 befűzése; egyébként 1-es befűzése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9300" y="4792135"/>
            <a:ext cx="127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dirty="0"/>
              <a:t>1101011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822960" y="4792135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b="1" cap="small" dirty="0"/>
              <a:t>Üzenet</a:t>
            </a:r>
            <a:endParaRPr lang="en-US" sz="2200" b="1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6671130" y="4641171"/>
            <a:ext cx="14285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dirty="0"/>
              <a:t>1101011</a:t>
            </a:r>
            <a:r>
              <a:rPr lang="hu-HU" sz="2200" dirty="0">
                <a:solidFill>
                  <a:srgbClr val="FF0000"/>
                </a:solidFill>
              </a:rPr>
              <a:t>0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4422803"/>
            <a:ext cx="2851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b="1" cap="small" dirty="0" err="1"/>
              <a:t>Odd</a:t>
            </a:r>
            <a:r>
              <a:rPr lang="hu-HU" sz="2200" b="1" cap="small" dirty="0"/>
              <a:t> </a:t>
            </a:r>
            <a:r>
              <a:rPr lang="hu-HU" sz="2200" b="1" cap="small" dirty="0" err="1"/>
              <a:t>parity</a:t>
            </a:r>
            <a:r>
              <a:rPr lang="hu-HU" sz="2200" b="1" cap="small" dirty="0"/>
              <a:t> használata</a:t>
            </a:r>
            <a:endParaRPr lang="en-US" sz="2200" b="1" cap="small" dirty="0"/>
          </a:p>
        </p:txBody>
      </p:sp>
      <p:sp>
        <p:nvSpPr>
          <p:cNvPr id="8" name="TextBox 7"/>
          <p:cNvSpPr txBox="1"/>
          <p:nvPr/>
        </p:nvSpPr>
        <p:spPr>
          <a:xfrm>
            <a:off x="6671130" y="5514178"/>
            <a:ext cx="14285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dirty="0"/>
              <a:t>1101011</a:t>
            </a:r>
            <a:r>
              <a:rPr lang="hu-HU" sz="2200" dirty="0">
                <a:solidFill>
                  <a:srgbClr val="FF0000"/>
                </a:solidFill>
              </a:rPr>
              <a:t>1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1" y="5309458"/>
            <a:ext cx="2898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b="1" cap="small" dirty="0" err="1"/>
              <a:t>Even</a:t>
            </a:r>
            <a:r>
              <a:rPr lang="hu-HU" sz="2200" b="1" cap="small" dirty="0"/>
              <a:t> </a:t>
            </a:r>
            <a:r>
              <a:rPr lang="hu-HU" sz="2200" b="1" cap="small" dirty="0" err="1"/>
              <a:t>parity</a:t>
            </a:r>
            <a:r>
              <a:rPr lang="hu-HU" sz="2200" b="1" cap="small" dirty="0"/>
              <a:t> használata</a:t>
            </a:r>
            <a:endParaRPr lang="en-US" sz="2200" b="1" cap="small" dirty="0"/>
          </a:p>
        </p:txBody>
      </p:sp>
      <p:sp>
        <p:nvSpPr>
          <p:cNvPr id="10" name="Right Arrow 9"/>
          <p:cNvSpPr/>
          <p:nvPr/>
        </p:nvSpPr>
        <p:spPr>
          <a:xfrm>
            <a:off x="3365174" y="4496601"/>
            <a:ext cx="1378276" cy="1055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1" name="TextBox 10"/>
          <p:cNvSpPr txBox="1"/>
          <p:nvPr/>
        </p:nvSpPr>
        <p:spPr>
          <a:xfrm>
            <a:off x="3365174" y="4712297"/>
            <a:ext cx="97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5 darab 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1-es bit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419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Paritás bit használata 2/4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2455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200" b="1" dirty="0"/>
              <a:t>Egy paritást használó módszer (</a:t>
            </a:r>
            <a:r>
              <a:rPr lang="hu-HU" sz="2200" i="1" dirty="0"/>
              <a:t>Hamming</a:t>
            </a:r>
            <a:r>
              <a:rPr lang="hu-HU" sz="2200" b="1" dirty="0"/>
              <a:t>)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a kódszó bitjeit számozzuk meg 1-gyel kezdődően;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2 egészhatvány sorszámú pozíciói lesznek az ellenőrző bitek, azaz 1,2,4,8,16,…;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a maradék helyeket az üzenet bitjeivel töltjük fel;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mindegyik ellenőrző bit a bitek valamilyen csoportjának a paritását állítja be párosra (vagy páratlanra)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egy bit számos paritásszámítási csoportba tartozhat:</a:t>
            </a:r>
          </a:p>
          <a:p>
            <a:pPr lvl="1">
              <a:spcBef>
                <a:spcPts val="0"/>
              </a:spcBef>
            </a:pPr>
            <a:r>
              <a:rPr lang="hu-HU" sz="2200" i="1" dirty="0"/>
              <a:t>k</a:t>
            </a:r>
            <a:r>
              <a:rPr lang="hu-HU" sz="2200" dirty="0"/>
              <a:t> pozíciót írjuk fel kettő hatványok összegeként, a felbontásban szereplő ellenőrző pozíciók ellenőrzik a </a:t>
            </a:r>
            <a:r>
              <a:rPr lang="hu-HU" sz="2200" i="1" dirty="0" err="1"/>
              <a:t>k</a:t>
            </a:r>
            <a:r>
              <a:rPr lang="hu-HU" sz="2200" dirty="0" err="1"/>
              <a:t>-adik</a:t>
            </a:r>
            <a:r>
              <a:rPr lang="hu-HU" sz="2200" dirty="0"/>
              <a:t> pozíciót</a:t>
            </a:r>
          </a:p>
          <a:p>
            <a:pPr lvl="1"/>
            <a:r>
              <a:rPr lang="hu-HU" sz="2200" dirty="0"/>
              <a:t>Példa: </a:t>
            </a:r>
            <a:r>
              <a:rPr lang="hu-HU" sz="2200" b="1" i="1" dirty="0"/>
              <a:t>k=13</a:t>
            </a:r>
            <a:r>
              <a:rPr lang="hu-HU" sz="2200" dirty="0"/>
              <a:t>-ra </a:t>
            </a:r>
            <a:r>
              <a:rPr lang="hu-HU" sz="2200" b="1" i="1" dirty="0"/>
              <a:t>k=1+4+8</a:t>
            </a:r>
            <a:r>
              <a:rPr lang="hu-HU" sz="2200" dirty="0"/>
              <a:t>, azaz az első, a negyedik illetve a nyolcadik ellenőrző bit fogja ellenőrizni</a:t>
            </a:r>
          </a:p>
        </p:txBody>
      </p:sp>
    </p:spTree>
    <p:extLst>
      <p:ext uri="{BB962C8B-B14F-4D97-AF65-F5344CB8AC3E}">
        <p14:creationId xmlns:p14="http://schemas.microsoft.com/office/powerpoint/2010/main" val="22133130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Paritás bit használata - példa 3/4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38150" y="1690688"/>
                <a:ext cx="3899995" cy="4801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hu-HU" sz="2200" dirty="0"/>
                  <a:t>Az </a:t>
                </a:r>
                <a:r>
                  <a:rPr lang="hu-HU" sz="2200" i="1" dirty="0"/>
                  <a:t>ASCII</a:t>
                </a:r>
                <a:r>
                  <a:rPr lang="hu-HU" sz="2200" dirty="0"/>
                  <a:t> kód </a:t>
                </a:r>
                <a:r>
                  <a:rPr lang="hu-HU" sz="2200" i="1" dirty="0"/>
                  <a:t>7</a:t>
                </a:r>
                <a:r>
                  <a:rPr lang="hu-HU" sz="2200" dirty="0"/>
                  <a:t> biten ábrázolja a karaktereket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hu-HU" sz="2200" dirty="0"/>
                  <a:t>A példában </a:t>
                </a:r>
                <a:r>
                  <a:rPr lang="hu-HU" sz="2200" i="1" cap="small" dirty="0" err="1"/>
                  <a:t>Even</a:t>
                </a:r>
                <a:r>
                  <a:rPr lang="hu-HU" sz="2200" i="1" cap="small" dirty="0"/>
                  <a:t> </a:t>
                </a:r>
                <a:r>
                  <a:rPr lang="hu-HU" sz="2200" i="1" cap="small" dirty="0" err="1"/>
                  <a:t>parity</a:t>
                </a:r>
                <a:r>
                  <a:rPr lang="hu-HU" sz="2200" dirty="0" err="1"/>
                  <a:t>-t</a:t>
                </a:r>
                <a:r>
                  <a:rPr lang="hu-HU" sz="2200" i="1" cap="small" dirty="0"/>
                  <a:t> </a:t>
                </a:r>
                <a:r>
                  <a:rPr lang="hu-HU" sz="2200" dirty="0"/>
                  <a:t>használunk</a:t>
                </a:r>
                <a:endParaRPr lang="hu-HU" sz="2200" b="1" dirty="0"/>
              </a:p>
              <a:p>
                <a:r>
                  <a:rPr lang="hu-HU" sz="2200" b="1" cap="small" dirty="0"/>
                  <a:t>Üzenet bitek kódszóban lévő pozíciónak felbontásai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2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200" b="0" i="1" dirty="0" smtClean="0">
                        <a:latin typeface="Cambria Math"/>
                      </a:rPr>
                      <m:t>   </m:t>
                    </m:r>
                    <m:r>
                      <a:rPr lang="hu-HU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hu-HU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2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200" b="0" i="1" dirty="0" smtClean="0">
                        <a:latin typeface="Cambria Math"/>
                      </a:rPr>
                      <m:t>   </m:t>
                    </m:r>
                    <m:r>
                      <a:rPr lang="hu-HU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2200" b="0" i="1" dirty="0" smtClean="0">
                        <a:latin typeface="Cambria Math"/>
                      </a:rPr>
                      <m:t>        </m:t>
                    </m:r>
                    <m:r>
                      <a:rPr lang="hu-HU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hu-HU" sz="22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200" b="1" i="1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200" b="0" i="1" dirty="0" smtClean="0">
                        <a:latin typeface="Cambria Math"/>
                      </a:rPr>
                      <m:t>           </m:t>
                    </m:r>
                    <m:r>
                      <a:rPr lang="hu-HU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hu-HU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200" b="1" i="1" dirty="0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200" b="0" i="1" dirty="0" smtClean="0">
                        <a:latin typeface="Cambria Math"/>
                      </a:rPr>
                      <m:t>   </m:t>
                    </m:r>
                    <m:r>
                      <a:rPr lang="hu-HU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hu-HU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hu-HU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2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200" b="0" i="1" dirty="0" smtClean="0">
                        <a:latin typeface="Cambria Math"/>
                      </a:rPr>
                      <m:t>   </m:t>
                    </m:r>
                    <m:r>
                      <a:rPr lang="hu-HU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2200" b="0" i="1" dirty="0" smtClean="0">
                        <a:latin typeface="Cambria Math"/>
                      </a:rPr>
                      <m:t>               </m:t>
                    </m:r>
                    <m:r>
                      <a:rPr lang="hu-HU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hu-HU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2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hu-HU" sz="2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200" b="0" i="1" dirty="0" smtClean="0">
                        <a:latin typeface="Cambria Math"/>
                      </a:rPr>
                      <m:t>        </m:t>
                    </m:r>
                    <m:r>
                      <a:rPr lang="hu-HU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2200" b="0" i="1" dirty="0" smtClean="0">
                        <a:latin typeface="Cambria Math"/>
                      </a:rPr>
                      <m:t>       </m:t>
                    </m:r>
                    <m:r>
                      <a:rPr lang="hu-HU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hu-HU" sz="22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2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hu-HU" sz="22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hu-HU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hu-HU" sz="22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      </m:t>
                    </m:r>
                    <m:r>
                      <a:rPr lang="hu-HU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hu-HU" sz="2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1690688"/>
                <a:ext cx="3899995" cy="4801314"/>
              </a:xfrm>
              <a:prstGeom prst="rect">
                <a:avLst/>
              </a:prstGeom>
              <a:blipFill rotWithShape="1">
                <a:blip r:embed="rId3"/>
                <a:stretch>
                  <a:fillRect l="-2031" t="-761" b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3957639" y="1690689"/>
          <a:ext cx="5183734" cy="4219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5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4536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ASCII karakter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ASCII decimális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Üzenet</a:t>
                      </a:r>
                      <a:r>
                        <a:rPr lang="hu-HU" sz="1600" baseline="0" dirty="0"/>
                        <a:t> forrás bitjei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A</a:t>
                      </a:r>
                      <a:r>
                        <a:rPr lang="hu-HU" sz="1600" baseline="0" dirty="0"/>
                        <a:t>z előállt kódszavak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01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E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69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1000101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hu-HU" sz="1600" dirty="0"/>
                        <a:t>1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hu-HU" sz="1600" dirty="0"/>
                        <a:t>000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hu-HU" sz="1600" dirty="0"/>
                        <a:t>101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01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L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76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/>
                        <a:t>1001100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hu-HU" sz="1600" dirty="0"/>
                        <a:t>1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hu-HU" sz="1600" dirty="0"/>
                        <a:t>001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hu-HU" sz="1600" dirty="0"/>
                        <a:t>100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501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T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84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/>
                        <a:t>1010100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00</a:t>
                      </a:r>
                      <a:r>
                        <a:rPr lang="hu-HU" sz="1600" dirty="0"/>
                        <a:t>1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hu-HU" sz="1600" dirty="0"/>
                        <a:t>010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hu-HU" sz="1600" dirty="0"/>
                        <a:t>100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501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E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69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1000101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hu-HU" sz="1600" dirty="0"/>
                        <a:t>1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hu-HU" sz="1600" dirty="0"/>
                        <a:t>000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hu-HU" sz="1600" dirty="0"/>
                        <a:t>101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50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32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0100000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hu-HU" sz="1600" dirty="0"/>
                        <a:t>0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hu-HU" sz="1600" dirty="0"/>
                        <a:t>110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hu-HU" sz="1600" dirty="0"/>
                        <a:t>000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501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I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73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1001001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11</a:t>
                      </a:r>
                      <a:r>
                        <a:rPr lang="hu-HU" sz="1600" dirty="0"/>
                        <a:t>1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hu-HU" sz="1600" dirty="0"/>
                        <a:t>001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hu-HU" sz="1600" dirty="0"/>
                        <a:t>001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501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K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75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1001011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00</a:t>
                      </a:r>
                      <a:r>
                        <a:rPr lang="hu-HU" sz="1600" dirty="0"/>
                        <a:t>1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hu-HU" sz="1600" dirty="0"/>
                        <a:t>001</a:t>
                      </a:r>
                      <a:r>
                        <a:rPr lang="hu-HU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hu-HU" sz="1600" dirty="0"/>
                        <a:t>011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5604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Paritás bit használata 4/</a:t>
            </a:r>
            <a:r>
              <a:rPr lang="hu-HU" dirty="0" err="1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312047" cy="2489200"/>
          </a:xfrm>
        </p:spPr>
        <p:txBody>
          <a:bodyPr>
            <a:normAutofit fontScale="92500"/>
          </a:bodyPr>
          <a:lstStyle/>
          <a:p>
            <a:r>
              <a:rPr lang="hu-HU" sz="2200" dirty="0"/>
              <a:t>a vevő az üzenet megérkezésekor </a:t>
            </a:r>
            <a:r>
              <a:rPr lang="hu-HU" sz="2200" i="1" dirty="0"/>
              <a:t>0</a:t>
            </a:r>
            <a:r>
              <a:rPr lang="hu-HU" sz="2200" dirty="0"/>
              <a:t>-ára állítja a számlálóját, ezt követően megvizsgálja a paritás biteket, ha a </a:t>
            </a:r>
            <a:r>
              <a:rPr lang="hu-HU" sz="2200" i="1" dirty="0" err="1"/>
              <a:t>k</a:t>
            </a:r>
            <a:r>
              <a:rPr lang="hu-HU" sz="2200" dirty="0" err="1"/>
              <a:t>-adik</a:t>
            </a:r>
            <a:r>
              <a:rPr lang="hu-HU" sz="2200" dirty="0"/>
              <a:t> paritás nem jó, akkor a számlálóhoz ad </a:t>
            </a:r>
            <a:r>
              <a:rPr lang="hu-HU" sz="2200" i="1" dirty="0"/>
              <a:t>k</a:t>
            </a:r>
            <a:r>
              <a:rPr lang="hu-HU" sz="2200" dirty="0"/>
              <a:t>-t</a:t>
            </a:r>
          </a:p>
          <a:p>
            <a:r>
              <a:rPr lang="hu-HU" sz="2200" dirty="0"/>
              <a:t>Ha a számláló </a:t>
            </a:r>
            <a:r>
              <a:rPr lang="hu-HU" sz="2200" i="1" dirty="0"/>
              <a:t>0</a:t>
            </a:r>
            <a:r>
              <a:rPr lang="hu-HU" sz="2200" dirty="0"/>
              <a:t> lesz, akkor érvényes kódszónak tekinti a vevő a kapott üzenetet; ha a számláló nem nulla, akkor a hibás bit sorszámát tartalmazza, azaz ha például az első, a második és nyolcadik bit helytelen, akkor a megváltozott bit a tizenegyedik. </a:t>
            </a:r>
          </a:p>
          <a:p>
            <a:endParaRPr lang="hu-HU" sz="2200" dirty="0"/>
          </a:p>
          <a:p>
            <a:pPr marL="0" indent="0">
              <a:buNone/>
            </a:pPr>
            <a:endParaRPr lang="hu-HU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2446319" y="4465160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b="1" dirty="0"/>
              <a:t>1</a:t>
            </a:r>
            <a:r>
              <a:rPr lang="hu-HU" sz="2200" b="1" dirty="0">
                <a:solidFill>
                  <a:schemeClr val="accent1"/>
                </a:solidFill>
              </a:rPr>
              <a:t>0</a:t>
            </a:r>
            <a:r>
              <a:rPr lang="hu-HU" sz="2200" dirty="0"/>
              <a:t>1</a:t>
            </a:r>
            <a:r>
              <a:rPr lang="hu-HU" sz="2200" b="1" dirty="0">
                <a:solidFill>
                  <a:schemeClr val="accent1"/>
                </a:solidFill>
              </a:rPr>
              <a:t>0</a:t>
            </a:r>
            <a:r>
              <a:rPr lang="hu-HU" sz="2200" dirty="0"/>
              <a:t>0</a:t>
            </a:r>
            <a:r>
              <a:rPr lang="hu-HU" sz="2200" b="1" dirty="0">
                <a:solidFill>
                  <a:srgbClr val="FF0000"/>
                </a:solidFill>
              </a:rPr>
              <a:t>1</a:t>
            </a:r>
            <a:r>
              <a:rPr lang="hu-HU" sz="2200" dirty="0"/>
              <a:t>0</a:t>
            </a:r>
            <a:r>
              <a:rPr lang="hu-HU" sz="2200" b="1" dirty="0"/>
              <a:t>0</a:t>
            </a:r>
            <a:r>
              <a:rPr lang="hu-HU" sz="2200" dirty="0"/>
              <a:t>101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465160"/>
            <a:ext cx="25253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cap="small" dirty="0"/>
              <a:t>Fogadott </a:t>
            </a:r>
            <a:r>
              <a:rPr lang="hu-HU" sz="2200" i="1" cap="small" dirty="0"/>
              <a:t>E</a:t>
            </a:r>
            <a:r>
              <a:rPr lang="hu-HU" sz="2200" cap="small" dirty="0"/>
              <a:t> karakter</a:t>
            </a:r>
            <a:endParaRPr lang="en-US" sz="22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4465160"/>
            <a:ext cx="2311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cap="small" dirty="0"/>
              <a:t>Számláló</a:t>
            </a:r>
            <a:r>
              <a:rPr lang="hu-HU" sz="2200" dirty="0"/>
              <a:t> = 2 + 4 </a:t>
            </a:r>
            <a:endParaRPr lang="en-US" sz="2200" dirty="0"/>
          </a:p>
        </p:txBody>
      </p:sp>
      <p:sp>
        <p:nvSpPr>
          <p:cNvPr id="7" name="Right Arrow 6"/>
          <p:cNvSpPr/>
          <p:nvPr/>
        </p:nvSpPr>
        <p:spPr>
          <a:xfrm>
            <a:off x="4368800" y="4143377"/>
            <a:ext cx="1422400" cy="1085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/>
              <a:t>Számláló != 0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446319" y="5600283"/>
            <a:ext cx="186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b="1" dirty="0"/>
              <a:t>1</a:t>
            </a:r>
            <a:r>
              <a:rPr lang="hu-HU" sz="2200" b="1" dirty="0">
                <a:solidFill>
                  <a:srgbClr val="FF0000"/>
                </a:solidFill>
              </a:rPr>
              <a:t>1</a:t>
            </a:r>
            <a:r>
              <a:rPr lang="hu-HU" sz="2200" dirty="0"/>
              <a:t>1</a:t>
            </a:r>
            <a:r>
              <a:rPr lang="hu-HU" sz="2200" b="1" dirty="0"/>
              <a:t>1</a:t>
            </a:r>
            <a:r>
              <a:rPr lang="hu-HU" sz="2200" dirty="0"/>
              <a:t>001</a:t>
            </a:r>
            <a:r>
              <a:rPr lang="hu-HU" sz="2200" b="1" dirty="0"/>
              <a:t>1</a:t>
            </a:r>
            <a:r>
              <a:rPr lang="hu-HU" sz="2200" dirty="0"/>
              <a:t>100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14427" y="5600281"/>
            <a:ext cx="25109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cap="small" dirty="0"/>
              <a:t>Fogadott </a:t>
            </a:r>
            <a:r>
              <a:rPr lang="hu-HU" sz="2200" i="1" cap="small" dirty="0"/>
              <a:t>L</a:t>
            </a:r>
            <a:r>
              <a:rPr lang="hu-HU" sz="2200" cap="small" dirty="0"/>
              <a:t> karakter</a:t>
            </a:r>
            <a:endParaRPr lang="en-US" sz="2200" cap="small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5600283"/>
            <a:ext cx="1733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cap="small" dirty="0"/>
              <a:t>Számláló</a:t>
            </a:r>
            <a:r>
              <a:rPr lang="hu-HU" sz="2200" dirty="0"/>
              <a:t> = 2</a:t>
            </a:r>
            <a:endParaRPr lang="en-US" sz="2200" dirty="0"/>
          </a:p>
        </p:txBody>
      </p:sp>
      <p:sp>
        <p:nvSpPr>
          <p:cNvPr id="12" name="Right Arrow 11"/>
          <p:cNvSpPr/>
          <p:nvPr/>
        </p:nvSpPr>
        <p:spPr>
          <a:xfrm>
            <a:off x="4368800" y="5426260"/>
            <a:ext cx="1320800" cy="778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/>
              <a:t>Számláló != 0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873155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376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8" y="3496235"/>
            <a:ext cx="7329489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4. Előadás</a:t>
            </a:r>
            <a:r>
              <a:rPr lang="en-US" sz="3600" b="1" dirty="0">
                <a:solidFill>
                  <a:schemeClr val="tx1"/>
                </a:solidFill>
              </a:rPr>
              <a:t>: </a:t>
            </a:r>
            <a:r>
              <a:rPr lang="hu-HU" sz="3600" b="1" dirty="0">
                <a:solidFill>
                  <a:schemeClr val="tx1"/>
                </a:solidFill>
              </a:rPr>
              <a:t>Adatkapcsolati réteg II.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96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Hibajelző kódok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515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00913" y="728133"/>
            <a:ext cx="1843087" cy="2658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Hibajelző kódok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2913" y="1845733"/>
                <a:ext cx="7779543" cy="42671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u-HU" sz="1800" b="1" dirty="0"/>
                  <a:t>Polinom-kód, avagy ciklikus redundancia (CRC kód)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Tekintsük a bitsorozatokat</a:t>
                </a:r>
                <a:r>
                  <a:rPr lang="hu-HU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hu-HU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hu-HU" sz="1800" b="1" dirty="0"/>
                  <a:t> </a:t>
                </a:r>
                <a:r>
                  <a:rPr lang="hu-HU" sz="1800" dirty="0"/>
                  <a:t>feletti polinomok reprezentációinak.</a:t>
                </a:r>
              </a:p>
              <a:p>
                <a:pPr>
                  <a:spcBef>
                    <a:spcPts val="0"/>
                  </a:spcBef>
                </a:pPr>
                <a:endParaRPr lang="hu-HU" sz="1800" dirty="0"/>
              </a:p>
              <a:p>
                <a:pPr marL="0" indent="0">
                  <a:buNone/>
                </a:pPr>
                <a:r>
                  <a:rPr lang="hu-HU" sz="1800" b="1" dirty="0"/>
                  <a:t>Polinom ábrázolása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hu-HU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hu-HU" sz="1800" b="1" dirty="0"/>
                  <a:t> felett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hu-H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hu-HU" sz="1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hu-H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hu-HU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hu-HU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hu-HU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u-HU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hu-HU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hu-HU" sz="1800" dirty="0"/>
                  <a:t>, ahol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hu-HU" sz="1800" dirty="0"/>
              </a:p>
              <a:p>
                <a:pPr lvl="1"/>
                <a:r>
                  <a:rPr lang="hu-HU" sz="1800" dirty="0"/>
                  <a:t>A számítás </a:t>
                </a:r>
                <a:r>
                  <a:rPr lang="hu-HU" sz="1800" i="1" dirty="0" err="1"/>
                  <a:t>mod</a:t>
                </a:r>
                <a:r>
                  <a:rPr lang="hu-HU" sz="1800" i="1" dirty="0"/>
                  <a:t> 2</a:t>
                </a:r>
                <a:r>
                  <a:rPr lang="hu-HU" sz="1800" dirty="0"/>
                  <a:t> történik. (összeadás, kivonás, szorzás, osztás)</a:t>
                </a:r>
              </a:p>
              <a:p>
                <a:pPr lvl="1"/>
                <a:r>
                  <a:rPr lang="hu-HU" sz="1800" dirty="0"/>
                  <a:t>reprezentálható az együtthatók n+1-es vektorával, azaz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hu-HU" sz="1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hu-H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hu-HU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hu-HU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hu-HU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hu-HU" sz="1800" b="0" dirty="0"/>
              </a:p>
              <a:p>
                <a:pPr lvl="1"/>
                <a:r>
                  <a:rPr lang="hu-HU" sz="1800" dirty="0"/>
                  <a:t>Például az ASCII „b” karakter kódja 01100010, aminek megfelelő polinom hatod fokú polinom</a:t>
                </a:r>
                <a:br>
                  <a:rPr lang="hu-HU" sz="1800" dirty="0"/>
                </a:br>
                <a14:m>
                  <m:oMath xmlns:m="http://schemas.openxmlformats.org/officeDocument/2006/math"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hu-H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=1 ∗</m:t>
                    </m:r>
                    <m:sSup>
                      <m:sSupPr>
                        <m:ctrlPr>
                          <a:rPr lang="hu-HU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800" i="1" dirty="0">
                        <a:latin typeface="Cambria Math" panose="02040503050406030204" pitchFamily="18" charset="0"/>
                      </a:rPr>
                      <m:t>1 ∗</m:t>
                    </m:r>
                    <m:sSup>
                      <m:sSup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hu-HU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hu-HU" sz="1800" i="1" dirty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hu-HU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hu-HU" sz="1800" i="1" dirty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hu-HU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hu-HU" sz="1800" i="1" dirty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800" i="1" dirty="0">
                        <a:latin typeface="Cambria Math" panose="02040503050406030204" pitchFamily="18" charset="0"/>
                      </a:rPr>
                      <m:t>1 ∗</m:t>
                    </m:r>
                    <m:sSup>
                      <m:sSup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hu-HU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8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hu-HU" sz="1800" i="1" dirty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hu-HU" sz="1800" dirty="0"/>
              </a:p>
              <a:p>
                <a:pPr lvl="1"/>
                <a:r>
                  <a:rPr lang="hu-HU" sz="1800" dirty="0"/>
                  <a:t>Az összeadás és a kivonás gyakorlati szempontból a logikai KIZÁRÓ VAGY művelettel azonosak.</a:t>
                </a:r>
              </a:p>
              <a:p>
                <a:pPr marL="201168" lvl="1" indent="0">
                  <a:buNone/>
                </a:pPr>
                <a:endParaRPr lang="hu-HU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913" y="1845733"/>
                <a:ext cx="7779543" cy="4267199"/>
              </a:xfrm>
              <a:blipFill rotWithShape="1">
                <a:blip r:embed="rId3"/>
                <a:stretch>
                  <a:fillRect l="-705" t="-714" r="-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551666" y="2142489"/>
            <a:ext cx="1479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    10011011</a:t>
            </a:r>
          </a:p>
          <a:p>
            <a:r>
              <a:rPr lang="hu-HU" dirty="0">
                <a:solidFill>
                  <a:schemeClr val="bg1"/>
                </a:solidFill>
              </a:rPr>
              <a:t>+  11001010</a:t>
            </a:r>
          </a:p>
          <a:p>
            <a:r>
              <a:rPr lang="hu-HU" dirty="0">
                <a:solidFill>
                  <a:schemeClr val="bg1"/>
                </a:solidFill>
              </a:rPr>
              <a:t>    01010001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614971" y="2719265"/>
            <a:ext cx="911569" cy="140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51666" y="1104049"/>
            <a:ext cx="1467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    11110000</a:t>
            </a:r>
          </a:p>
          <a:p>
            <a:r>
              <a:rPr lang="hu-HU" dirty="0">
                <a:solidFill>
                  <a:schemeClr val="bg1"/>
                </a:solidFill>
              </a:rPr>
              <a:t>-   10100110</a:t>
            </a:r>
          </a:p>
          <a:p>
            <a:r>
              <a:rPr lang="hu-HU" dirty="0">
                <a:solidFill>
                  <a:schemeClr val="bg1"/>
                </a:solidFill>
              </a:rPr>
              <a:t>    01010110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7614971" y="1680825"/>
            <a:ext cx="911569" cy="140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05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D82CD5A1-0F4C-4155-9637-6FE474A47B19}" type="slidenum">
              <a:rPr lang="en-US"/>
              <a:pPr/>
              <a:t>17</a:t>
            </a:fld>
            <a:endParaRPr 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Alapfogalmak 3/6</a:t>
            </a:r>
            <a:endParaRPr lang="en-US" dirty="0"/>
          </a:p>
        </p:txBody>
      </p:sp>
      <p:grpSp>
        <p:nvGrpSpPr>
          <p:cNvPr id="2" name="Csoportba foglalás 1"/>
          <p:cNvGrpSpPr/>
          <p:nvPr/>
        </p:nvGrpSpPr>
        <p:grpSpPr>
          <a:xfrm>
            <a:off x="364122" y="2793759"/>
            <a:ext cx="4508500" cy="2819400"/>
            <a:chOff x="457200" y="1828800"/>
            <a:chExt cx="8458200" cy="4267200"/>
          </a:xfrm>
        </p:grpSpPr>
        <p:sp>
          <p:nvSpPr>
            <p:cNvPr id="94256" name="Rectangle 48"/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1" name="Oval 3"/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4" name="Oval 6"/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5" name="Line 7"/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6" name="Line 8"/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7" name="Rectangle 9"/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8" name="Rectangle 10"/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9" name="Rectangle 11"/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0" name="Rectangle 12"/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1" name="Rectangle 13"/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2" name="Rectangle 14"/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3" name="Rectangle 15"/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4" name="Rectangle 16"/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25" name="Rectangle 17"/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4267" name="Group 59"/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94226" name="Freeform 18"/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27" name="Line 19"/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28" name="Line 20"/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4244" name="Text Box 36"/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94247" name="Picture 39" descr="Click To Previ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49" name="Picture 41" descr="Click To Previ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51" name="Picture 43" descr="Click To Previ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52" name="Picture 44" descr="Click To Previ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53" name="Picture 45" descr="Click To Preview"/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255" name="Picture 47" descr="Click To Previ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212" name="Line 4"/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3" name="Line 5"/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57" name="Line 49"/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94262" name="Group 54"/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94258" name="Line 50"/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260" name="Line 52"/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261" name="Line 53"/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4263" name="Group 55"/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94264" name="Line 56"/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265" name="Line 57"/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266" name="Line 58"/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4268" name="Group 60"/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94269" name="Freeform 61"/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70" name="Line 62"/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71" name="Line 63"/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1026" name="Picture 2" descr="http://ironbark.xtelco.com.au/subjects/DC/lectures/19/rnb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24" y="2754840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445356" y="2085702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9" name="Szövegdoboz 48"/>
          <p:cNvSpPr txBox="1"/>
          <p:nvPr/>
        </p:nvSpPr>
        <p:spPr>
          <a:xfrm>
            <a:off x="4947387" y="2085703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Áramkör 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061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CRC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hu-HU" sz="2200" dirty="0"/>
                  <a:t>Definiáljuk a </a:t>
                </a:r>
                <a:r>
                  <a:rPr lang="hu-HU" sz="2200" i="1" dirty="0"/>
                  <a:t>G(x)</a:t>
                </a:r>
                <a:r>
                  <a:rPr lang="hu-HU" sz="2200" dirty="0"/>
                  <a:t> generátor polinomot (</a:t>
                </a:r>
                <a:r>
                  <a:rPr lang="hu-HU" sz="2200" i="1" dirty="0"/>
                  <a:t>G</a:t>
                </a:r>
                <a:r>
                  <a:rPr lang="hu-HU" sz="2200" dirty="0"/>
                  <a:t> foka </a:t>
                </a:r>
                <a:r>
                  <a:rPr lang="hu-HU" sz="2200" i="1" dirty="0"/>
                  <a:t>r</a:t>
                </a:r>
                <a:r>
                  <a:rPr lang="hu-HU" sz="2200" dirty="0"/>
                  <a:t>), amelyet a küldő és a vevő egyaránt ismer.</a:t>
                </a:r>
              </a:p>
              <a:p>
                <a:pPr marL="0" indent="0">
                  <a:buNone/>
                </a:pPr>
                <a:r>
                  <a:rPr lang="hu-HU" sz="2200" b="1" dirty="0"/>
                  <a:t>Algoritmus</a:t>
                </a:r>
              </a:p>
              <a:p>
                <a:pPr marL="749808" lvl="1" indent="-4572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hu-HU" sz="2200" dirty="0"/>
                  <a:t>Legyen </a:t>
                </a:r>
                <a:r>
                  <a:rPr lang="hu-HU" sz="2200" i="1" dirty="0"/>
                  <a:t>G(x) </a:t>
                </a:r>
                <a:r>
                  <a:rPr lang="hu-HU" sz="2200" dirty="0"/>
                  <a:t>foka </a:t>
                </a:r>
                <a:r>
                  <a:rPr lang="hu-HU" sz="2200" i="1" dirty="0"/>
                  <a:t>r</a:t>
                </a:r>
                <a:r>
                  <a:rPr lang="hu-HU" sz="2200" dirty="0"/>
                  <a:t>. Fűzzünk </a:t>
                </a:r>
                <a:r>
                  <a:rPr lang="hu-HU" sz="2200" i="1" dirty="0"/>
                  <a:t>r </a:t>
                </a:r>
                <a:r>
                  <a:rPr lang="hu-HU" sz="2200" dirty="0"/>
                  <a:t>darab </a:t>
                </a:r>
                <a:r>
                  <a:rPr lang="hu-HU" sz="2200" i="1" dirty="0"/>
                  <a:t>0</a:t>
                </a:r>
                <a:r>
                  <a:rPr lang="hu-HU" sz="2200" dirty="0"/>
                  <a:t> bitet a keret alacsony helyi értékű végéhez, így az</a:t>
                </a:r>
                <a:r>
                  <a:rPr lang="hu-HU" sz="2200" i="1" dirty="0"/>
                  <a:t> m+r</a:t>
                </a:r>
                <a:r>
                  <a:rPr lang="hu-HU" sz="2200" dirty="0"/>
                  <a:t> bitet fog tartalmazni és az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sz="2200" i="1" dirty="0"/>
                  <a:t> </a:t>
                </a:r>
                <a:r>
                  <a:rPr lang="hu-HU" sz="2200" dirty="0"/>
                  <a:t>polinomot fogja reprezentálni. </a:t>
                </a:r>
              </a:p>
              <a:p>
                <a:pPr marL="749808" lvl="1" indent="-4572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hu-HU" sz="2200" dirty="0"/>
                  <a:t>Osszuk el az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2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hu-HU" sz="22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hu-HU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sz="2200" i="1" dirty="0"/>
                  <a:t> </a:t>
                </a:r>
                <a:r>
                  <a:rPr lang="hu-HU" sz="2200" dirty="0"/>
                  <a:t>tartozó bitsorozatot a </a:t>
                </a:r>
                <a:r>
                  <a:rPr lang="hu-HU" sz="2200" i="1" dirty="0"/>
                  <a:t>G(x)</a:t>
                </a:r>
                <a:r>
                  <a:rPr lang="hu-HU" sz="2200" dirty="0" err="1"/>
                  <a:t>-hez</a:t>
                </a:r>
                <a:r>
                  <a:rPr lang="hu-HU" sz="2200" dirty="0"/>
                  <a:t> tartozó bitsorozattal </a:t>
                </a:r>
                <a:r>
                  <a:rPr lang="hu-HU" sz="2200" dirty="0" err="1"/>
                  <a:t>modulo</a:t>
                </a:r>
                <a:r>
                  <a:rPr lang="hu-HU" sz="2200" dirty="0"/>
                  <a:t> 2. </a:t>
                </a:r>
              </a:p>
              <a:p>
                <a:pPr marL="749808" lvl="1" indent="-4572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hu-HU" sz="2200" dirty="0"/>
                  <a:t>Vonjuk ki a maradékot (mely mindig </a:t>
                </a:r>
                <a:r>
                  <a:rPr lang="hu-HU" sz="2200" i="1" dirty="0"/>
                  <a:t>r </a:t>
                </a:r>
                <a:r>
                  <a:rPr lang="hu-HU" sz="2200" dirty="0"/>
                  <a:t>vagy kevesebb bitet tartalmaz) az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2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hu-HU" sz="22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hu-HU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sz="2200" i="1" dirty="0" err="1"/>
                  <a:t>-</a:t>
                </a:r>
                <a:r>
                  <a:rPr lang="hu-HU" sz="2200" dirty="0" err="1"/>
                  <a:t>hez</a:t>
                </a:r>
                <a:r>
                  <a:rPr lang="hu-HU" sz="2200" dirty="0"/>
                  <a:t> tartozó bitsorozatból </a:t>
                </a:r>
                <a:r>
                  <a:rPr lang="hu-HU" sz="2200" dirty="0" err="1"/>
                  <a:t>moduló</a:t>
                </a:r>
                <a:r>
                  <a:rPr lang="hu-HU" sz="2200" dirty="0"/>
                  <a:t> 2-es kivonással. Az eredmény az ellenőrző összeggel ellátott, továbbítandó keret. Jelölje a továbbítandó keretnek megfelelő a polinomot </a:t>
                </a:r>
                <a:r>
                  <a:rPr lang="hu-HU" sz="2200" i="1" dirty="0"/>
                  <a:t>T(x). </a:t>
                </a:r>
              </a:p>
              <a:p>
                <a:pPr marL="749808" lvl="1" indent="-4572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hu-HU" sz="2200" dirty="0"/>
                  <a:t>A vevő a</a:t>
                </a:r>
                <a:r>
                  <a:rPr lang="hu-HU" sz="2200" i="1" dirty="0"/>
                  <a:t> T(x) + E(x)</a:t>
                </a:r>
                <a:r>
                  <a:rPr lang="hu-HU" sz="2200" dirty="0"/>
                  <a:t> polinomnak megfelelő sorozatot kapja, ahol </a:t>
                </a:r>
                <a:r>
                  <a:rPr lang="hu-HU" sz="2200" i="1" dirty="0"/>
                  <a:t>E(x)</a:t>
                </a:r>
                <a:r>
                  <a:rPr lang="hu-HU" sz="2200" dirty="0"/>
                  <a:t> a hiba polinom. Ezt elosztja </a:t>
                </a:r>
                <a:r>
                  <a:rPr lang="hu-HU" sz="2200" i="1" dirty="0"/>
                  <a:t>G(x) </a:t>
                </a:r>
                <a:r>
                  <a:rPr lang="hu-HU" sz="2200" dirty="0"/>
                  <a:t>generátor polinommal.</a:t>
                </a:r>
              </a:p>
              <a:p>
                <a:pPr marL="864000" lvl="2" indent="-18000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hu-HU" sz="2200" dirty="0"/>
                  <a:t>Ha az osztási maradék, amit </a:t>
                </a:r>
                <a14:m>
                  <m:oMath xmlns:m="http://schemas.openxmlformats.org/officeDocument/2006/math"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hu-HU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hu-HU" sz="2200" dirty="0"/>
                  <a:t> jelöl, nem nulla, akkor hiba történt.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4" t="-168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55889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CRC áttekintés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Forrás: Dr. </a:t>
            </a:r>
            <a:r>
              <a:rPr lang="hu-HU" dirty="0" err="1"/>
              <a:t>Lukovszki</a:t>
            </a:r>
            <a:r>
              <a:rPr lang="hu-HU" dirty="0"/>
              <a:t> Tamás fóliái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738" y="2114550"/>
            <a:ext cx="7994650" cy="4229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31752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CRC számításra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125311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hu-HU" sz="2200" b="1" dirty="0"/>
              <a:t>Keret:</a:t>
            </a:r>
            <a:r>
              <a:rPr lang="hu-HU" sz="2200" dirty="0"/>
              <a:t> 1101011011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2200" b="1" dirty="0"/>
              <a:t>Generátor</a:t>
            </a:r>
            <a:r>
              <a:rPr lang="hu-HU" sz="2200" dirty="0"/>
              <a:t>: 10011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2200" b="1" dirty="0"/>
              <a:t>A továbbítandó üzenet:</a:t>
            </a:r>
            <a:r>
              <a:rPr lang="hu-HU" sz="2200" dirty="0"/>
              <a:t> </a:t>
            </a:r>
            <a:r>
              <a:rPr lang="hu-HU" sz="2200" i="1" dirty="0"/>
              <a:t>11010110111110</a:t>
            </a:r>
            <a:endParaRPr lang="en-US" sz="2200" i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3257551"/>
            <a:ext cx="4795838" cy="271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4457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CRC áttekintés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27838"/>
              </a:xfrm>
            </p:spPr>
            <p:txBody>
              <a:bodyPr>
                <a:noAutofit/>
              </a:bodyPr>
              <a:lstStyle/>
              <a:p>
                <a:r>
                  <a:rPr lang="hu-HU" sz="1800" dirty="0"/>
                  <a:t>A </a:t>
                </a:r>
                <a:r>
                  <a:rPr lang="hu-HU" sz="1800" i="1" dirty="0"/>
                  <a:t>G(x)</a:t>
                </a:r>
                <a:r>
                  <a:rPr lang="hu-HU" sz="1800" dirty="0"/>
                  <a:t> többszöröseinek megfelelő bithibákat nem ismerjük fel, azaz, ha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hu-H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sz="1800" dirty="0"/>
                  <a:t>.</a:t>
                </a:r>
              </a:p>
              <a:p>
                <a:r>
                  <a:rPr lang="hu-HU" sz="1800" i="1" dirty="0"/>
                  <a:t>G(x)</a:t>
                </a:r>
                <a:r>
                  <a:rPr lang="hu-HU" sz="1800" dirty="0"/>
                  <a:t> legmagasabb illetve legalacsonyabb fokú tagjának együtthatója mindig </a:t>
                </a:r>
                <a:r>
                  <a:rPr lang="hu-HU" sz="1800" i="1" dirty="0"/>
                  <a:t>1</a:t>
                </a:r>
                <a:r>
                  <a:rPr lang="hu-HU" sz="1800" dirty="0"/>
                  <a:t>.</a:t>
                </a:r>
              </a:p>
              <a:p>
                <a:pPr marL="0" indent="0">
                  <a:buNone/>
                </a:pPr>
                <a:r>
                  <a:rPr lang="hu-HU" sz="1800" b="1" dirty="0"/>
                  <a:t>Hiba események</a:t>
                </a:r>
              </a:p>
              <a:p>
                <a14:m>
                  <m:oMath xmlns:m="http://schemas.openxmlformats.org/officeDocument/2006/math"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hu-HU" sz="1800" dirty="0"/>
                  <a:t>, azaz </a:t>
                </a:r>
                <a:r>
                  <a:rPr lang="hu-HU" sz="1800" i="1" dirty="0"/>
                  <a:t>i</a:t>
                </a:r>
                <a:r>
                  <a:rPr lang="hu-HU" sz="1800" dirty="0"/>
                  <a:t> a hibás bit sorszáma, mivel G(x) kettő vagy több tagból áll, ezért minden egybites hibát jelezni tud.</a:t>
                </a:r>
              </a:p>
              <a:p>
                <a14:m>
                  <m:oMath xmlns:m="http://schemas.openxmlformats.org/officeDocument/2006/math">
                    <m:r>
                      <a:rPr lang="hu-HU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hu-H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u-HU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hu-H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hu-H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+1) (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sz="1800" dirty="0"/>
                  <a:t>, azaz két izolált egybites hiba esetén.</a:t>
                </a:r>
              </a:p>
              <a:p>
                <a:pPr lvl="1"/>
                <a:r>
                  <a:rPr lang="hu-HU" sz="1800" i="1" dirty="0"/>
                  <a:t>G(x)</a:t>
                </a:r>
                <a:r>
                  <a:rPr lang="hu-HU" sz="1800" dirty="0"/>
                  <a:t> ne legyen osztható </a:t>
                </a:r>
                <a:r>
                  <a:rPr lang="hu-HU" sz="1800" i="1" dirty="0"/>
                  <a:t>x</a:t>
                </a:r>
                <a:r>
                  <a:rPr lang="hu-HU" sz="1800" dirty="0"/>
                  <a:t>-szel;</a:t>
                </a:r>
              </a:p>
              <a:p>
                <a:pPr lvl="1"/>
                <a:r>
                  <a:rPr lang="hu-HU" sz="1800" i="1" dirty="0"/>
                  <a:t>G(x)</a:t>
                </a:r>
                <a:r>
                  <a:rPr lang="hu-HU" sz="1800" dirty="0"/>
                  <a:t> ne legyen osztható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hu-HU" sz="1800" dirty="0"/>
                  <a:t> –</a:t>
                </a:r>
                <a:r>
                  <a:rPr lang="hu-HU" sz="1800" dirty="0" err="1"/>
                  <a:t>gyel</a:t>
                </a:r>
                <a:r>
                  <a:rPr lang="hu-HU" sz="1800" dirty="0"/>
                  <a:t> semmilyen maximális kerethossznál kisebb k-ra. (Pl.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hu-H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hu-HU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hu-HU" sz="1800" dirty="0"/>
                  <a:t>)</a:t>
                </a:r>
              </a:p>
              <a:p>
                <a:r>
                  <a:rPr lang="hu-HU" sz="1800" dirty="0"/>
                  <a:t>Ha </a:t>
                </a:r>
                <a:r>
                  <a:rPr lang="hu-HU" sz="1800" i="1" dirty="0"/>
                  <a:t>E(x)</a:t>
                </a:r>
                <a:r>
                  <a:rPr lang="hu-HU" sz="1800" dirty="0"/>
                  <a:t> páratlan számú tagot tartalmaz, akkor nem lehet </a:t>
                </a:r>
                <a:r>
                  <a:rPr lang="hu-HU" sz="1800" i="1" dirty="0"/>
                  <a:t>x+1</a:t>
                </a:r>
                <a:r>
                  <a:rPr lang="hu-HU" sz="1800" dirty="0"/>
                  <a:t> többszöröse. Azaz, ha </a:t>
                </a:r>
                <a:r>
                  <a:rPr lang="hu-HU" sz="1800" i="1" dirty="0"/>
                  <a:t>G(x)</a:t>
                </a:r>
                <a:r>
                  <a:rPr lang="hu-HU" sz="1800" dirty="0"/>
                  <a:t> az </a:t>
                </a:r>
                <a:r>
                  <a:rPr lang="hu-HU" sz="1800" i="1" dirty="0"/>
                  <a:t>x+1</a:t>
                </a:r>
                <a:r>
                  <a:rPr lang="hu-HU" sz="1800" dirty="0"/>
                  <a:t> többszöröse, akkor minden páratlan számú hiba felismerhető</a:t>
                </a:r>
              </a:p>
              <a:p>
                <a:r>
                  <a:rPr lang="hu-HU" sz="1800" dirty="0"/>
                  <a:t>Egy </a:t>
                </a:r>
                <a:r>
                  <a:rPr lang="hu-HU" sz="1800" i="1" dirty="0"/>
                  <a:t>r </a:t>
                </a:r>
                <a:r>
                  <a:rPr lang="hu-HU" sz="1800" dirty="0"/>
                  <a:t>ellenőrző bittel ellátott polinom-kód minden legfeljebb </a:t>
                </a:r>
                <a:r>
                  <a:rPr lang="hu-HU" sz="1800" i="1" dirty="0"/>
                  <a:t>r </a:t>
                </a:r>
                <a:r>
                  <a:rPr lang="hu-HU" sz="1800" dirty="0"/>
                  <a:t>hosszúságú csoportos hibát jelezni tud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27838"/>
              </a:xfrm>
              <a:blipFill rotWithShape="1">
                <a:blip r:embed="rId2"/>
                <a:stretch>
                  <a:fillRect l="-618" t="-63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7368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CRC a gyakorlatban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sz="2200" dirty="0"/>
                  <a:t>IEEE 802 által használt polinom az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u-HU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hu-HU" sz="2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hu-HU" sz="2200" dirty="0"/>
              </a:p>
              <a:p>
                <a:r>
                  <a:rPr lang="hu-HU" sz="2200" dirty="0"/>
                  <a:t>Néhány jó tulajdonságai a fenti polinomnak:</a:t>
                </a:r>
              </a:p>
              <a:p>
                <a:pPr marL="544068" lvl="1" indent="-342900">
                  <a:buFont typeface="+mj-lt"/>
                  <a:buAutoNum type="arabicPeriod"/>
                </a:pPr>
                <a:r>
                  <a:rPr lang="hu-HU" sz="2200" dirty="0"/>
                  <a:t>minden legfeljebb 32 bites hibacsomót képes jelezni,</a:t>
                </a:r>
              </a:p>
              <a:p>
                <a:pPr marL="544068" lvl="1" indent="-342900">
                  <a:buFont typeface="+mj-lt"/>
                  <a:buAutoNum type="arabicPeriod"/>
                </a:pPr>
                <a:r>
                  <a:rPr lang="hu-HU" sz="2200" dirty="0"/>
                  <a:t>minden páratlan számú bitet érintő hibacsomót tud jelezni. </a:t>
                </a:r>
              </a:p>
              <a:p>
                <a:pPr marL="0" indent="0">
                  <a:buNone/>
                </a:pPr>
                <a:endParaRPr lang="hu-HU" sz="2200" b="1" dirty="0"/>
              </a:p>
              <a:p>
                <a:pPr marL="0" indent="0">
                  <a:buNone/>
                </a:pPr>
                <a:r>
                  <a:rPr lang="hu-HU" sz="2200" b="1" dirty="0" err="1"/>
                  <a:t>Peterson</a:t>
                </a:r>
                <a:r>
                  <a:rPr lang="hu-HU" sz="2200" b="1" dirty="0"/>
                  <a:t> és Brown (1961)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000" dirty="0"/>
                  <a:t>Szerkeszthető egy egyszerű, léptető regiszteres áramkör az ellenőrző összeg hardverben történő kiszámítására és ellenőrzésére.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28" t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9579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000" dirty="0"/>
              <a:t>Forgalomszabályozás</a:t>
            </a:r>
            <a:endParaRPr lang="en-US" sz="40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454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Forgalomszabályozás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gyors adó lassú vevő problémája (</a:t>
            </a:r>
            <a:r>
              <a:rPr lang="hu-HU" sz="2400" i="1" dirty="0"/>
              <a:t>elárasztás</a:t>
            </a:r>
            <a:r>
              <a:rPr lang="hu-HU" sz="2400" dirty="0"/>
              <a:t>)</a:t>
            </a:r>
          </a:p>
          <a:p>
            <a:r>
              <a:rPr lang="hu-HU" sz="2400" dirty="0"/>
              <a:t>még hibamentes átvitel esetén se lesz képes a vevő kezelni a bejövő kereteket</a:t>
            </a:r>
          </a:p>
          <a:p>
            <a:pPr marL="0" indent="0">
              <a:buNone/>
            </a:pPr>
            <a:r>
              <a:rPr lang="hu-HU" sz="2400" b="1" dirty="0"/>
              <a:t>Megoldási lehetőségek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dirty="0"/>
              <a:t>visszacsatolás alapú forgalomszabályozás (avagy angolul </a:t>
            </a:r>
            <a:r>
              <a:rPr lang="hu-HU" i="1" dirty="0" err="1"/>
              <a:t>feedback-based</a:t>
            </a:r>
            <a:r>
              <a:rPr lang="hu-HU" i="1" dirty="0"/>
              <a:t> flow </a:t>
            </a:r>
            <a:r>
              <a:rPr lang="hu-HU" i="1" dirty="0" err="1"/>
              <a:t>control</a:t>
            </a:r>
            <a:r>
              <a:rPr lang="hu-HU" dirty="0"/>
              <a:t>)</a:t>
            </a:r>
          </a:p>
          <a:p>
            <a:pPr marL="932688" lvl="2" indent="-457200"/>
            <a:r>
              <a:rPr lang="hu-HU" sz="2200" dirty="0"/>
              <a:t>engedélyezés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dirty="0"/>
              <a:t>Sebesség alapú forgalomszabályozás (avagy angolul </a:t>
            </a:r>
            <a:r>
              <a:rPr lang="hu-HU" i="1" dirty="0" err="1"/>
              <a:t>rate-based</a:t>
            </a:r>
            <a:r>
              <a:rPr lang="hu-HU" i="1" dirty="0"/>
              <a:t> flow </a:t>
            </a:r>
            <a:r>
              <a:rPr lang="hu-HU" i="1" dirty="0" err="1"/>
              <a:t>control</a:t>
            </a:r>
            <a:r>
              <a:rPr lang="hu-HU" dirty="0"/>
              <a:t>)</a:t>
            </a:r>
          </a:p>
          <a:p>
            <a:pPr marL="932688" lvl="2" indent="-457200"/>
            <a:r>
              <a:rPr lang="hu-HU" dirty="0"/>
              <a:t>protokollba integrált sebességkorlát</a:t>
            </a:r>
          </a:p>
          <a:p>
            <a:pPr marL="932688" lvl="2" indent="-457200"/>
            <a:r>
              <a:rPr lang="hu-HU" dirty="0"/>
              <a:t>az adatkapcsolati réteg nem használja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716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Elemi adatkapcsolati protokollok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7094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1800" b="1" dirty="0"/>
              <a:t>Feltevések</a:t>
            </a:r>
          </a:p>
          <a:p>
            <a:pPr>
              <a:spcBef>
                <a:spcPts val="600"/>
              </a:spcBef>
            </a:pPr>
            <a:r>
              <a:rPr lang="hu-HU" sz="1800" dirty="0"/>
              <a:t>A fizikai, az adatkapcsolati és a hálózati réteg független folyamatok, amelyek üzeneteken keresztül kommunikálnak egymással.</a:t>
            </a:r>
          </a:p>
          <a:p>
            <a:pPr>
              <a:spcBef>
                <a:spcPts val="600"/>
              </a:spcBef>
            </a:pPr>
            <a:r>
              <a:rPr lang="hu-HU" sz="1800" dirty="0"/>
              <a:t>Az </a:t>
            </a:r>
            <a:r>
              <a:rPr lang="hu-HU" sz="1800" i="1" dirty="0"/>
              <a:t>A </a:t>
            </a:r>
            <a:r>
              <a:rPr lang="hu-HU" sz="1800" dirty="0"/>
              <a:t>gép megbízható, összeköttetés alapú szolgálat alkalmazásával akar a </a:t>
            </a:r>
            <a:r>
              <a:rPr lang="hu-HU" sz="1800" i="1" dirty="0"/>
              <a:t>B </a:t>
            </a:r>
            <a:r>
              <a:rPr lang="hu-HU" sz="1800" dirty="0"/>
              <a:t>gépnek egy hosszú adatfolyamot küldeni. (Adatok előállítására sosem kell várnia A gépnek.)</a:t>
            </a:r>
          </a:p>
          <a:p>
            <a:pPr>
              <a:spcBef>
                <a:spcPts val="600"/>
              </a:spcBef>
            </a:pPr>
            <a:r>
              <a:rPr lang="hu-HU" sz="1800" dirty="0"/>
              <a:t>A gépek nem fagynak le.</a:t>
            </a:r>
          </a:p>
          <a:p>
            <a:pPr>
              <a:spcBef>
                <a:spcPts val="600"/>
              </a:spcBef>
            </a:pPr>
            <a:r>
              <a:rPr lang="hu-HU" sz="1800" dirty="0"/>
              <a:t>Adatkapcsolati fejrészben vezérlési információk; adatkapcsolati lábrészben ellenőrző összeg</a:t>
            </a:r>
          </a:p>
          <a:p>
            <a:pPr marL="0" indent="0">
              <a:buNone/>
            </a:pPr>
            <a:r>
              <a:rPr lang="hu-HU" sz="1800" b="1" dirty="0"/>
              <a:t>Kommunikációs fajták</a:t>
            </a:r>
          </a:p>
          <a:p>
            <a:pPr lvl="1">
              <a:spcBef>
                <a:spcPts val="600"/>
              </a:spcBef>
            </a:pPr>
            <a:r>
              <a:rPr lang="hu-HU" sz="1800" i="1" dirty="0"/>
              <a:t>szimplex kommunikáció </a:t>
            </a:r>
            <a:r>
              <a:rPr lang="hu-HU" sz="1800" dirty="0"/>
              <a:t>– a kommunikáció pusztán egy irányba lehetséges</a:t>
            </a:r>
          </a:p>
          <a:p>
            <a:pPr lvl="1">
              <a:spcBef>
                <a:spcPts val="600"/>
              </a:spcBef>
            </a:pPr>
            <a:r>
              <a:rPr lang="hu-HU" sz="1800" i="1" dirty="0"/>
              <a:t>fél-duplex kommunikáció – </a:t>
            </a:r>
            <a:r>
              <a:rPr lang="hu-HU" sz="1800" dirty="0"/>
              <a:t>mindkét irányba folyhat kommunikáció, de egyszerre csak egy irány lehet aktív.</a:t>
            </a:r>
          </a:p>
          <a:p>
            <a:pPr lvl="1">
              <a:spcBef>
                <a:spcPts val="600"/>
              </a:spcBef>
            </a:pPr>
            <a:r>
              <a:rPr lang="hu-HU" sz="1800" i="1" dirty="0"/>
              <a:t>duplex kommunikáció</a:t>
            </a:r>
            <a:r>
              <a:rPr lang="hu-HU" sz="1800" dirty="0"/>
              <a:t> – mindkét irányba folyhat kommunikáció szimultán módon</a:t>
            </a:r>
          </a:p>
        </p:txBody>
      </p:sp>
    </p:spTree>
    <p:extLst>
      <p:ext uri="{BB962C8B-B14F-4D97-AF65-F5344CB8AC3E}">
        <p14:creationId xmlns:p14="http://schemas.microsoft.com/office/powerpoint/2010/main" val="38965942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Korlátozás nélküli szimplex protokoll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sz="2000" dirty="0"/>
              <a:t>a legegyszerűbb protokoll („utópia”)</a:t>
            </a:r>
          </a:p>
          <a:p>
            <a:pPr marL="0" indent="0">
              <a:buNone/>
            </a:pPr>
            <a:r>
              <a:rPr lang="hu-HU" sz="2000" b="1" dirty="0"/>
              <a:t>A környezet</a:t>
            </a:r>
          </a:p>
          <a:p>
            <a:pPr lvl="1"/>
            <a:r>
              <a:rPr lang="hu-HU" sz="2000" dirty="0"/>
              <a:t>mind az adó, mind a vevő hálózati rétegei mindig készen állnak;</a:t>
            </a:r>
          </a:p>
          <a:p>
            <a:pPr lvl="1"/>
            <a:r>
              <a:rPr lang="hu-HU" sz="2000" dirty="0"/>
              <a:t>a feldolgozási időktől eltekintünk;</a:t>
            </a:r>
          </a:p>
          <a:p>
            <a:pPr lvl="1"/>
            <a:r>
              <a:rPr lang="hu-HU" sz="2000" dirty="0"/>
              <a:t>végtelen puffer-területet feltételezünk;</a:t>
            </a:r>
          </a:p>
          <a:p>
            <a:pPr lvl="1"/>
            <a:r>
              <a:rPr lang="hu-HU" sz="2000" dirty="0"/>
              <a:t>Az adatkapcsolati rétegek közötti kommunikációs csatorna sosem rontja vagy veszíti el a kereteket;</a:t>
            </a:r>
          </a:p>
          <a:p>
            <a:pPr marL="0" indent="0">
              <a:buNone/>
            </a:pPr>
            <a:r>
              <a:rPr lang="hu-HU" sz="2000" b="1" dirty="0"/>
              <a:t>A protokoll</a:t>
            </a:r>
            <a:r>
              <a:rPr lang="hu-HU" sz="2000" dirty="0"/>
              <a:t> </a:t>
            </a:r>
          </a:p>
          <a:p>
            <a:pPr lvl="1"/>
            <a:r>
              <a:rPr lang="hu-HU" sz="2000" dirty="0"/>
              <a:t>résztvevők: </a:t>
            </a:r>
            <a:r>
              <a:rPr lang="hu-HU" sz="2000" i="1" dirty="0"/>
              <a:t>küldő</a:t>
            </a:r>
            <a:r>
              <a:rPr lang="hu-HU" sz="2000" dirty="0"/>
              <a:t> és </a:t>
            </a:r>
            <a:r>
              <a:rPr lang="hu-HU" sz="2000" i="1" dirty="0"/>
              <a:t>vevő;</a:t>
            </a:r>
          </a:p>
          <a:p>
            <a:pPr lvl="1"/>
            <a:r>
              <a:rPr lang="hu-HU" sz="2000" dirty="0"/>
              <a:t>nincs sem sorszámozás, sem nyugta;</a:t>
            </a:r>
          </a:p>
          <a:p>
            <a:pPr lvl="1"/>
            <a:r>
              <a:rPr lang="hu-HU" sz="2000" dirty="0"/>
              <a:t>küldő végtelen ciklusban küldi kifele a kereteket folyamatosan;</a:t>
            </a:r>
          </a:p>
          <a:p>
            <a:pPr lvl="1"/>
            <a:r>
              <a:rPr lang="hu-HU" sz="2000" dirty="0"/>
              <a:t>a vevő kezdetben várakozik az első keret megérkezésére, keret érkezésekor a hardver puffer tartalmát változóba teszi és az adatrészt továbbküldi a hálózati rétegnek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71986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2F9609C-AAFB-4F66-A49D-9C9401F82418}" type="slidenum">
              <a:rPr lang="en-GB" altLang="zh-CN" sz="1400">
                <a:solidFill>
                  <a:schemeClr val="bg2"/>
                </a:solidFill>
                <a:latin typeface="Arial" charset="0"/>
              </a:rPr>
              <a:pPr/>
              <a:t>179</a:t>
            </a:fld>
            <a:endParaRPr lang="en-GB" altLang="zh-CN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355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Átvitel hiba nélkül és hibával</a:t>
            </a:r>
            <a:endParaRPr lang="en-US" altLang="en-US" dirty="0"/>
          </a:p>
        </p:txBody>
      </p:sp>
      <p:pic>
        <p:nvPicPr>
          <p:cNvPr id="23556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2"/>
          <a:stretch>
            <a:fillRect/>
          </a:stretch>
        </p:blipFill>
        <p:spPr bwMode="auto">
          <a:xfrm>
            <a:off x="1524000" y="1354138"/>
            <a:ext cx="6172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705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Alapfogalmak 4/6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2605" y="3007900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 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9596" y="3368846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10 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596" y="3729794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100 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9596" y="4090741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9596" y="4446876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10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5611" y="4807823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100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5611" y="5168770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1.000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5611" y="5529717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10.000 km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0880" y="3007900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négyzetméter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7871" y="3368846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szoba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37871" y="3729794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épület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37871" y="4090741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kampusz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37871" y="4446876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város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34862" y="4807823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ország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34862" y="5168770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kontinens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34862" y="5529717"/>
            <a:ext cx="1236245" cy="360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bolygó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3555331" y="3368847"/>
            <a:ext cx="135356" cy="107802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>
            <a:off x="3555332" y="4819858"/>
            <a:ext cx="162425" cy="7218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68894" y="3729793"/>
            <a:ext cx="424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Lokális hálózat (angolul </a:t>
            </a:r>
            <a:r>
              <a:rPr lang="hu-HU" i="1" dirty="0"/>
              <a:t>Local </a:t>
            </a:r>
            <a:r>
              <a:rPr lang="hu-HU" i="1" dirty="0" err="1"/>
              <a:t>Area</a:t>
            </a:r>
            <a:r>
              <a:rPr lang="hu-HU" i="1" dirty="0"/>
              <a:t> Network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768895" y="3007899"/>
            <a:ext cx="449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Magánhálózat (angolul </a:t>
            </a:r>
            <a:r>
              <a:rPr lang="hu-HU" i="1" dirty="0" err="1"/>
              <a:t>Personal</a:t>
            </a:r>
            <a:r>
              <a:rPr lang="hu-HU" i="1" dirty="0"/>
              <a:t> </a:t>
            </a:r>
            <a:r>
              <a:rPr lang="hu-HU" i="1" dirty="0" err="1"/>
              <a:t>Area</a:t>
            </a:r>
            <a:r>
              <a:rPr lang="hu-HU" i="1" dirty="0"/>
              <a:t> Network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768895" y="4438490"/>
            <a:ext cx="48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Városi hálózat (angolul </a:t>
            </a:r>
            <a:r>
              <a:rPr lang="hu-HU" i="1" dirty="0"/>
              <a:t>Metropolitan </a:t>
            </a:r>
            <a:r>
              <a:rPr lang="hu-HU" i="1" dirty="0" err="1"/>
              <a:t>Area</a:t>
            </a:r>
            <a:r>
              <a:rPr lang="hu-HU" i="1" dirty="0"/>
              <a:t> Network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768895" y="5007546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Nagy kiterjedésű hálózat (angolul </a:t>
            </a:r>
            <a:r>
              <a:rPr lang="hu-HU" i="1" dirty="0"/>
              <a:t>Wide </a:t>
            </a:r>
            <a:r>
              <a:rPr lang="hu-HU" i="1" dirty="0" err="1"/>
              <a:t>Area</a:t>
            </a:r>
            <a:r>
              <a:rPr lang="hu-HU" i="1" dirty="0"/>
              <a:t> Network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768894" y="5548971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Internet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11392" y="1680850"/>
            <a:ext cx="809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A hálózatokat lehet osztályozni a területi kiterjedésük alapján. (Forrás: </a:t>
            </a:r>
            <a:r>
              <a:rPr lang="hu-HU" b="1" i="1" dirty="0" err="1"/>
              <a:t>Tanenbaum</a:t>
            </a:r>
            <a:r>
              <a:rPr lang="hu-HU" b="1" dirty="0"/>
              <a:t>)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20441" y="2306522"/>
            <a:ext cx="986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Processzorközi távolság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225841" y="2319585"/>
            <a:ext cx="1245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Processzorok által foglalt terület</a:t>
            </a:r>
            <a:endParaRPr lang="en-US" sz="1400" b="1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9" grpId="0" animBg="1"/>
      <p:bldP spid="30" grpId="0"/>
      <p:bldP spid="31" grpId="0"/>
      <p:bldP spid="32" grpId="0"/>
      <p:bldP spid="33" grpId="0"/>
      <p:bldP spid="34" grpId="0"/>
      <p:bldP spid="36" grpId="0"/>
      <p:bldP spid="38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Szimplex </a:t>
            </a:r>
            <a:r>
              <a:rPr lang="hu-HU" dirty="0" err="1"/>
              <a:t>megáll-és-vár</a:t>
            </a:r>
            <a:r>
              <a:rPr lang="hu-HU" dirty="0"/>
              <a:t> protokoll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stop-and-wait</a:t>
            </a:r>
            <a:r>
              <a:rPr lang="hu-HU" dirty="0"/>
              <a:t> </a:t>
            </a:r>
            <a:r>
              <a:rPr lang="hu-HU" dirty="0" err="1"/>
              <a:t>protocol</a:t>
            </a:r>
            <a:r>
              <a:rPr lang="hu-HU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u-HU" sz="2000" b="1" dirty="0"/>
                  <a:t>A környezet</a:t>
                </a:r>
              </a:p>
              <a:p>
                <a:pPr lvl="1"/>
                <a:r>
                  <a:rPr lang="hu-HU" sz="2000" dirty="0"/>
                  <a:t>mind az adó, mind a vevő hálózati rétegei mindig készen állnak;</a:t>
                </a:r>
              </a:p>
              <a:p>
                <a:pPr lvl="1"/>
                <a:r>
                  <a:rPr lang="hu-HU" sz="2000" dirty="0"/>
                  <a:t>A vevőnek </a:t>
                </a:r>
                <a14:m>
                  <m:oMath xmlns:m="http://schemas.openxmlformats.org/officeDocument/2006/math">
                    <m:r>
                      <a:rPr lang="hu-H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hu-HU" sz="2000" dirty="0"/>
                  <a:t> időre van szüksége a bejövő keret feldolgozására (nincs pufferelés és sorban állás sem);</a:t>
                </a:r>
              </a:p>
              <a:p>
                <a:pPr lvl="1"/>
                <a:r>
                  <a:rPr lang="hu-HU" sz="2000" dirty="0"/>
                  <a:t>Az adatkapcsolati rétegek közötti kommunikációs csatorna sosem rontja vagy veszíti el a kereteket;</a:t>
                </a:r>
              </a:p>
              <a:p>
                <a:pPr marL="0" indent="0">
                  <a:buNone/>
                </a:pPr>
                <a:r>
                  <a:rPr lang="hu-HU" sz="2000" b="1" dirty="0"/>
                  <a:t>A protokoll</a:t>
                </a:r>
                <a:r>
                  <a:rPr lang="hu-HU" sz="2000" dirty="0"/>
                  <a:t> </a:t>
                </a:r>
              </a:p>
              <a:p>
                <a:pPr lvl="1"/>
                <a:r>
                  <a:rPr lang="hu-HU" sz="2000" dirty="0"/>
                  <a:t>résztvevők: </a:t>
                </a:r>
                <a:r>
                  <a:rPr lang="hu-HU" sz="2000" i="1" dirty="0"/>
                  <a:t>küldő</a:t>
                </a:r>
                <a:r>
                  <a:rPr lang="hu-HU" sz="2000" dirty="0"/>
                  <a:t> és </a:t>
                </a:r>
                <a:r>
                  <a:rPr lang="hu-HU" sz="2000" i="1" dirty="0"/>
                  <a:t>vevő;</a:t>
                </a:r>
              </a:p>
              <a:p>
                <a:pPr lvl="1"/>
                <a:r>
                  <a:rPr lang="hu-HU" sz="2000" dirty="0"/>
                  <a:t>küldő egyesével küldi kereteket és addig nem küld újat, még nem kap nyugtát a vevőtől;</a:t>
                </a:r>
              </a:p>
              <a:p>
                <a:pPr lvl="1"/>
                <a:r>
                  <a:rPr lang="hu-HU" sz="2000" dirty="0"/>
                  <a:t>a vevő kezdetben várakozik az első keret megérkezésére, keret érkezésekor a hardver puffer tartalmát változóba teszi és az adatrészt továbbküldi a hálózati rétegnek, végül nyugtázza a keretet</a:t>
                </a:r>
              </a:p>
              <a:p>
                <a:pPr marL="0" indent="0">
                  <a:buNone/>
                </a:pPr>
                <a:r>
                  <a:rPr lang="hu-HU" sz="2000" b="1" dirty="0"/>
                  <a:t>Következmény</a:t>
                </a:r>
                <a:r>
                  <a:rPr lang="hu-HU" sz="2000" dirty="0"/>
                  <a:t>: fél-duplex csatorna kell.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38" t="-14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8504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Szimplex protokoll zajos csatornához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9554" y="1484783"/>
                <a:ext cx="8065369" cy="45269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u-HU" sz="1800" b="1" dirty="0"/>
                  <a:t>A környezet</a:t>
                </a:r>
              </a:p>
              <a:p>
                <a:pPr lvl="1"/>
                <a:r>
                  <a:rPr lang="hu-HU" sz="1800" dirty="0"/>
                  <a:t>mind az adó, mind a vevő hálózati rétegei mindig készen állnak;</a:t>
                </a:r>
              </a:p>
              <a:p>
                <a:pPr lvl="1"/>
                <a:r>
                  <a:rPr lang="hu-HU" sz="1800" dirty="0"/>
                  <a:t>A vevőnek </a:t>
                </a:r>
                <a14:m>
                  <m:oMath xmlns:m="http://schemas.openxmlformats.org/officeDocument/2006/math">
                    <m:r>
                      <a:rPr lang="hu-H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hu-H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hu-HU" sz="1800" dirty="0"/>
                  <a:t> időre van szüksége a bejövő keret feldolgozására (nincs pufferelés és sorban állás sem);</a:t>
                </a:r>
              </a:p>
              <a:p>
                <a:pPr lvl="1"/>
                <a:r>
                  <a:rPr lang="hu-HU" sz="1800" dirty="0"/>
                  <a:t>Az adatkapcsolati rétegek közötti kommunikációs csatorna hibázhat (keret megsérülése vagy elvesztése);</a:t>
                </a:r>
              </a:p>
              <a:p>
                <a:pPr marL="0" indent="0">
                  <a:buNone/>
                </a:pPr>
                <a:r>
                  <a:rPr lang="hu-HU" sz="1800" b="1" dirty="0"/>
                  <a:t>A protokoll</a:t>
                </a:r>
                <a:r>
                  <a:rPr lang="hu-HU" sz="1800" dirty="0"/>
                  <a:t> </a:t>
                </a:r>
              </a:p>
              <a:p>
                <a:pPr lvl="1"/>
                <a:r>
                  <a:rPr lang="hu-HU" sz="1800" dirty="0"/>
                  <a:t>résztvevők: </a:t>
                </a:r>
                <a:r>
                  <a:rPr lang="hu-HU" sz="1800" i="1" dirty="0"/>
                  <a:t>küldő</a:t>
                </a:r>
                <a:r>
                  <a:rPr lang="hu-HU" sz="1800" dirty="0"/>
                  <a:t> és </a:t>
                </a:r>
                <a:r>
                  <a:rPr lang="hu-HU" sz="1800" i="1" dirty="0"/>
                  <a:t>vevő;</a:t>
                </a:r>
              </a:p>
              <a:p>
                <a:pPr lvl="1"/>
                <a:r>
                  <a:rPr lang="hu-HU" sz="1800" dirty="0"/>
                  <a:t>küldő egyesével küldi kereteket és addig nem küld újat, még nem kap nyugtát a vevőtől egy megadott határidőn belül, ha a határidő lejár, akkor ismételten elküldi az aktuális keretet;</a:t>
                </a:r>
              </a:p>
              <a:p>
                <a:pPr lvl="1"/>
                <a:r>
                  <a:rPr lang="hu-HU" sz="1800" dirty="0"/>
                  <a:t>a vevő kezdetben várakozik az első keret megérkezésére, keret érkezésekor a hardver puffer tartalmát változóba teszi, leellenőrzi a kontroll összeget, </a:t>
                </a:r>
              </a:p>
              <a:p>
                <a:pPr lvl="2"/>
                <a:r>
                  <a:rPr lang="hu-HU" sz="1600" dirty="0"/>
                  <a:t>ha nincs hiba, az adatrészt továbbküldi a hálózati rétegnek, végül nyugtázza a keretet; </a:t>
                </a:r>
              </a:p>
              <a:p>
                <a:pPr lvl="2"/>
                <a:r>
                  <a:rPr lang="hu-HU" sz="1600" dirty="0"/>
                  <a:t>Ha hiba van, akkor eldobja a keretet és nem nyugtáz.</a:t>
                </a:r>
                <a:endParaRPr lang="hu-HU" sz="2000" dirty="0"/>
              </a:p>
              <a:p>
                <a:pPr marL="0" indent="0">
                  <a:buNone/>
                </a:pPr>
                <a:r>
                  <a:rPr lang="hu-HU" sz="1800" b="1" dirty="0"/>
                  <a:t>Következmény</a:t>
                </a:r>
                <a:r>
                  <a:rPr lang="hu-HU" sz="1800" dirty="0"/>
                  <a:t>: duplikátumok lehetnek.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554" y="1484783"/>
                <a:ext cx="8065369" cy="4526932"/>
              </a:xfrm>
              <a:blipFill rotWithShape="1">
                <a:blip r:embed="rId2"/>
                <a:stretch>
                  <a:fillRect l="-680" t="-674" r="-680" b="-2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59176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5A90A3D-8B33-46E3-878E-E8FDC8B3E2E7}" type="slidenum">
              <a:rPr lang="en-GB" altLang="zh-CN" sz="1400">
                <a:solidFill>
                  <a:schemeClr val="bg2"/>
                </a:solidFill>
                <a:latin typeface="Arial" charset="0"/>
              </a:rPr>
              <a:pPr/>
              <a:t>182</a:t>
            </a:fld>
            <a:endParaRPr lang="en-GB" altLang="zh-CN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6867" name="矩形 2"/>
          <p:cNvSpPr>
            <a:spLocks noGrp="1" noChangeArrowheads="1"/>
          </p:cNvSpPr>
          <p:nvPr>
            <p:ph type="title"/>
          </p:nvPr>
        </p:nvSpPr>
        <p:spPr>
          <a:xfrm>
            <a:off x="285750" y="131763"/>
            <a:ext cx="4906888" cy="1143000"/>
          </a:xfrm>
        </p:spPr>
        <p:txBody>
          <a:bodyPr>
            <a:normAutofit/>
          </a:bodyPr>
          <a:lstStyle/>
          <a:p>
            <a:r>
              <a:rPr lang="hu-HU" altLang="en-US" dirty="0" err="1"/>
              <a:t>Megáll-és-vár</a:t>
            </a:r>
            <a:r>
              <a:rPr lang="en-US" altLang="en-US" dirty="0"/>
              <a:t> </a:t>
            </a:r>
          </a:p>
        </p:txBody>
      </p:sp>
      <p:sp>
        <p:nvSpPr>
          <p:cNvPr id="36869" name="文本框 5"/>
          <p:cNvSpPr txBox="1">
            <a:spLocks noChangeArrowheads="1"/>
          </p:cNvSpPr>
          <p:nvPr/>
        </p:nvSpPr>
        <p:spPr bwMode="auto">
          <a:xfrm>
            <a:off x="533400" y="2362200"/>
            <a:ext cx="4191000" cy="323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hu-HU" altLang="zh-CN" dirty="0">
                <a:latin typeface="Tahoma" pitchFamily="34" charset="0"/>
                <a:ea typeface="宋体" pitchFamily="2" charset="-122"/>
              </a:rPr>
              <a:t>Egyszerű de nem hatékony nagy távolságok és nagy sebességű hálózat esetén.</a:t>
            </a:r>
          </a:p>
          <a:p>
            <a:pPr>
              <a:spcBef>
                <a:spcPct val="50000"/>
              </a:spcBef>
            </a:pPr>
            <a:endParaRPr lang="hu-HU" altLang="zh-CN" dirty="0">
              <a:latin typeface="Tahoma" pitchFamily="34" charset="0"/>
              <a:ea typeface="宋体" pitchFamily="2" charset="-122"/>
            </a:endParaRPr>
          </a:p>
          <a:p>
            <a:pPr>
              <a:spcBef>
                <a:spcPct val="50000"/>
              </a:spcBef>
            </a:pPr>
            <a:endParaRPr lang="hu-HU" altLang="zh-CN" dirty="0">
              <a:latin typeface="Tahoma" pitchFamily="34" charset="0"/>
              <a:ea typeface="宋体" pitchFamily="2" charset="-122"/>
            </a:endParaRPr>
          </a:p>
          <a:p>
            <a:pPr>
              <a:spcBef>
                <a:spcPct val="50000"/>
              </a:spcBef>
            </a:pPr>
            <a:r>
              <a:rPr lang="hu-HU" altLang="zh-CN" dirty="0">
                <a:latin typeface="Tahoma" pitchFamily="34" charset="0"/>
                <a:ea typeface="宋体" pitchFamily="2" charset="-122"/>
              </a:rPr>
              <a:t>Küldhetnénk egymás után folyamatosan???</a:t>
            </a:r>
            <a:endParaRPr lang="en-US" altLang="zh-CN" dirty="0"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4651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is a probléma?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8"/>
            <a:ext cx="62388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69709"/>
            <a:ext cx="27813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586480" y="181346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Általában</a:t>
            </a:r>
            <a:endParaRPr lang="en-US" dirty="0"/>
          </a:p>
        </p:txBody>
      </p:sp>
      <p:sp>
        <p:nvSpPr>
          <p:cNvPr id="7" name="Szövegdoboz 6"/>
          <p:cNvSpPr txBox="1"/>
          <p:nvPr/>
        </p:nvSpPr>
        <p:spPr>
          <a:xfrm>
            <a:off x="3933413" y="18117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Csomagvesztés esetén</a:t>
            </a:r>
            <a:endParaRPr lang="en-US" dirty="0"/>
          </a:p>
        </p:txBody>
      </p:sp>
      <p:sp>
        <p:nvSpPr>
          <p:cNvPr id="8" name="Szövegdoboz 7"/>
          <p:cNvSpPr txBox="1"/>
          <p:nvPr/>
        </p:nvSpPr>
        <p:spPr>
          <a:xfrm>
            <a:off x="6430702" y="18117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ACK vesztés esetén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926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E648CBA-36A1-4E1D-A8D9-8DE49EAE3F8E}" type="slidenum">
              <a:rPr lang="en-GB" altLang="zh-CN" sz="1400">
                <a:solidFill>
                  <a:schemeClr val="bg2"/>
                </a:solidFill>
                <a:latin typeface="Arial" charset="0"/>
              </a:rPr>
              <a:pPr/>
              <a:t>184</a:t>
            </a:fld>
            <a:endParaRPr lang="en-GB" altLang="zh-CN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Csatorna kihasználtság</a:t>
            </a:r>
            <a:endParaRPr lang="en-US" altLang="en-US" dirty="0"/>
          </a:p>
        </p:txBody>
      </p:sp>
      <p:pic>
        <p:nvPicPr>
          <p:cNvPr id="26628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" b="11693"/>
          <a:stretch>
            <a:fillRect/>
          </a:stretch>
        </p:blipFill>
        <p:spPr bwMode="auto">
          <a:xfrm>
            <a:off x="670706" y="1614486"/>
            <a:ext cx="7830359" cy="517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2059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Alternáló-bit protokoll (ABP)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569006"/>
                <a:ext cx="7543800" cy="4470661"/>
              </a:xfrm>
            </p:spPr>
            <p:txBody>
              <a:bodyPr>
                <a:noAutofit/>
              </a:bodyPr>
              <a:lstStyle/>
              <a:p>
                <a:r>
                  <a:rPr lang="hu-HU" sz="1600" b="1" dirty="0"/>
                  <a:t>Megoldás: </a:t>
                </a:r>
                <a:r>
                  <a:rPr lang="hu-HU" sz="1600" dirty="0"/>
                  <a:t>sorszámok használata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600" dirty="0"/>
                  <a:t>Mennyi sorszámra lesz szükség?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hu-HU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hu-HU" sz="1600" dirty="0"/>
                  <a:t> elegendő</a:t>
                </a:r>
              </a:p>
              <a:p>
                <a:pPr marL="0" indent="0">
                  <a:buNone/>
                </a:pPr>
                <a:r>
                  <a:rPr lang="hu-HU" sz="1600" b="1" dirty="0"/>
                  <a:t>A protokoll (</a:t>
                </a:r>
                <a:r>
                  <a:rPr lang="hu-HU" sz="1600" b="1" i="1" dirty="0"/>
                  <a:t>ARQ</a:t>
                </a:r>
                <a:r>
                  <a:rPr lang="hu-HU" sz="1600" b="1" dirty="0"/>
                  <a:t>) – Alternáló-bit protokoll</a:t>
                </a:r>
              </a:p>
              <a:p>
                <a:r>
                  <a:rPr lang="hu-HU" sz="1600" dirty="0"/>
                  <a:t>résztvevők: </a:t>
                </a:r>
                <a:r>
                  <a:rPr lang="hu-HU" sz="1600" i="1" dirty="0"/>
                  <a:t>küldő</a:t>
                </a:r>
                <a:r>
                  <a:rPr lang="hu-HU" sz="1600" dirty="0"/>
                  <a:t> és </a:t>
                </a:r>
                <a:r>
                  <a:rPr lang="hu-HU" sz="1600" i="1" dirty="0"/>
                  <a:t>vevő;</a:t>
                </a:r>
              </a:p>
              <a:p>
                <a:r>
                  <a:rPr lang="hu-HU" sz="1600" dirty="0"/>
                  <a:t>küldő egyesével küldi a sorszámmal ellátott kereteket (kezdetben 0-s sorszámmal) és addig nem küld újat, még nem kap nyugtát a vevőtől egy megadott határidőn belül:</a:t>
                </a:r>
              </a:p>
              <a:p>
                <a:pPr lvl="1"/>
                <a:r>
                  <a:rPr lang="hu-HU" sz="1600" dirty="0"/>
                  <a:t>ha a nyugta megérkezik a határidőn belül, akkor lépteti a sorszámot </a:t>
                </a:r>
                <a:r>
                  <a:rPr lang="hu-HU" sz="1600" i="1" dirty="0" err="1"/>
                  <a:t>mod</a:t>
                </a:r>
                <a:r>
                  <a:rPr lang="hu-HU" sz="1600" i="1" dirty="0"/>
                  <a:t> 2</a:t>
                </a:r>
                <a:r>
                  <a:rPr lang="hu-HU" sz="1600" dirty="0"/>
                  <a:t> és küldi a következő sorszámmal ellátott keretet;</a:t>
                </a:r>
              </a:p>
              <a:p>
                <a:pPr lvl="1"/>
                <a:r>
                  <a:rPr lang="hu-HU" sz="1600" dirty="0"/>
                  <a:t>ha a határidő lejár, akkor ismételten elküldi az aktuális sorsszámmal ellátott keretet;</a:t>
                </a:r>
              </a:p>
              <a:p>
                <a:r>
                  <a:rPr lang="hu-HU" sz="1600" dirty="0"/>
                  <a:t>a vevő kezdetben várakozik az első keret megérkezésére 0-s sorszámmal, keret érkezésekor a hardver puffer tartalmát változóba teszi, leellenőrzi a kontroll összeget és a sorszámot</a:t>
                </a:r>
              </a:p>
              <a:p>
                <a:pPr lvl="1"/>
                <a:r>
                  <a:rPr lang="hu-HU" sz="1600" dirty="0"/>
                  <a:t>ha nincs hiba, az adatrészt továbbküldi a hálózati rétegnek, végül nyugtázza a keretet és lépteti a sorszámát </a:t>
                </a:r>
                <a:r>
                  <a:rPr lang="hu-HU" sz="1600" i="1" dirty="0" err="1"/>
                  <a:t>mod</a:t>
                </a:r>
                <a:r>
                  <a:rPr lang="hu-HU" sz="1600" i="1" dirty="0"/>
                  <a:t> 2</a:t>
                </a:r>
                <a:r>
                  <a:rPr lang="hu-HU" sz="1600" dirty="0"/>
                  <a:t>;</a:t>
                </a:r>
              </a:p>
              <a:p>
                <a:pPr lvl="1"/>
                <a:r>
                  <a:rPr lang="hu-HU" sz="1600" dirty="0"/>
                  <a:t>ha hiba van, akkor eldobja a keretet és nem nyugtáz.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569006"/>
                <a:ext cx="7543800" cy="4470661"/>
              </a:xfrm>
              <a:blipFill rotWithShape="1">
                <a:blip r:embed="rId2"/>
                <a:stretch>
                  <a:fillRect l="-404" t="-409" r="-565" b="-5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6908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ABP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186</a:t>
            </a:fld>
            <a:endParaRPr lang="en-US" dirty="0"/>
          </a:p>
        </p:txBody>
      </p:sp>
      <p:pic>
        <p:nvPicPr>
          <p:cNvPr id="5" name="图片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5"/>
          <a:stretch>
            <a:fillRect/>
          </a:stretch>
        </p:blipFill>
        <p:spPr bwMode="auto">
          <a:xfrm>
            <a:off x="3277276" y="1600200"/>
            <a:ext cx="258944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9563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– </a:t>
            </a:r>
            <a:r>
              <a:rPr lang="hu-HU" dirty="0"/>
              <a:t>Csatorna kihasználtság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5482952" cy="4525963"/>
          </a:xfrm>
        </p:spPr>
        <p:txBody>
          <a:bodyPr>
            <a:normAutofit fontScale="85000" lnSpcReduction="20000"/>
          </a:bodyPr>
          <a:lstStyle/>
          <a:p>
            <a:r>
              <a:rPr lang="hu-HU" dirty="0"/>
              <a:t>Kihasználtság (</a:t>
            </a:r>
            <a:r>
              <a:rPr lang="el-GR" dirty="0"/>
              <a:t>η</a:t>
            </a:r>
            <a:r>
              <a:rPr lang="hu-HU" dirty="0"/>
              <a:t>) a következő két elem aránya</a:t>
            </a:r>
          </a:p>
          <a:p>
            <a:pPr lvl="1"/>
            <a:r>
              <a:rPr lang="hu-HU" dirty="0"/>
              <a:t>A csomag elküldéséhez szükséges idő (</a:t>
            </a:r>
            <a:r>
              <a:rPr lang="hu-HU" dirty="0" err="1"/>
              <a:t>T</a:t>
            </a:r>
            <a:r>
              <a:rPr lang="hu-HU" baseline="-25000" dirty="0" err="1"/>
              <a:t>packet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Az idő, ami a következő keret küldéséig eltelik</a:t>
            </a:r>
          </a:p>
          <a:p>
            <a:pPr lvl="2"/>
            <a:r>
              <a:rPr lang="hu-HU" dirty="0"/>
              <a:t>Az ábrán: (</a:t>
            </a:r>
            <a:r>
              <a:rPr lang="hu-HU" dirty="0" err="1"/>
              <a:t>T</a:t>
            </a:r>
            <a:r>
              <a:rPr lang="hu-HU" baseline="-25000" dirty="0" err="1"/>
              <a:t>packet</a:t>
            </a:r>
            <a:r>
              <a:rPr lang="hu-HU" dirty="0"/>
              <a:t> + d + </a:t>
            </a:r>
            <a:r>
              <a:rPr lang="hu-HU" dirty="0" err="1"/>
              <a:t>T</a:t>
            </a:r>
            <a:r>
              <a:rPr lang="hu-HU" baseline="-25000" dirty="0" err="1"/>
              <a:t>ack</a:t>
            </a:r>
            <a:r>
              <a:rPr lang="hu-HU" dirty="0"/>
              <a:t> + </a:t>
            </a:r>
            <a:r>
              <a:rPr lang="hu-HU" dirty="0" err="1"/>
              <a:t>d</a:t>
            </a:r>
            <a:r>
              <a:rPr lang="hu-HU" dirty="0"/>
              <a:t>)</a:t>
            </a:r>
          </a:p>
          <a:p>
            <a:pPr lvl="2"/>
            <a:endParaRPr lang="hu-HU" dirty="0"/>
          </a:p>
          <a:p>
            <a:r>
              <a:rPr lang="hu-HU" dirty="0"/>
              <a:t>ABP esetén:</a:t>
            </a:r>
          </a:p>
          <a:p>
            <a:pPr lvl="1"/>
            <a:r>
              <a:rPr lang="el-GR" dirty="0"/>
              <a:t>η</a:t>
            </a:r>
            <a:r>
              <a:rPr lang="hu-HU" dirty="0"/>
              <a:t> = </a:t>
            </a:r>
            <a:r>
              <a:rPr lang="hu-HU" dirty="0" err="1"/>
              <a:t>T</a:t>
            </a:r>
            <a:r>
              <a:rPr lang="hu-HU" baseline="-25000" dirty="0" err="1"/>
              <a:t>packet</a:t>
            </a:r>
            <a:r>
              <a:rPr lang="hu-HU" dirty="0"/>
              <a:t> / (</a:t>
            </a:r>
            <a:r>
              <a:rPr lang="hu-HU" dirty="0" err="1"/>
              <a:t>T</a:t>
            </a:r>
            <a:r>
              <a:rPr lang="hu-HU" baseline="-25000" dirty="0" err="1"/>
              <a:t>packet</a:t>
            </a:r>
            <a:r>
              <a:rPr lang="hu-HU" dirty="0"/>
              <a:t> + d + </a:t>
            </a:r>
            <a:r>
              <a:rPr lang="hu-HU" dirty="0" err="1"/>
              <a:t>T</a:t>
            </a:r>
            <a:r>
              <a:rPr lang="hu-HU" baseline="-25000" dirty="0" err="1"/>
              <a:t>ack</a:t>
            </a:r>
            <a:r>
              <a:rPr lang="hu-HU" dirty="0"/>
              <a:t> + </a:t>
            </a:r>
            <a:r>
              <a:rPr lang="hu-HU" dirty="0" err="1"/>
              <a:t>d</a:t>
            </a:r>
            <a:r>
              <a:rPr lang="hu-HU" dirty="0"/>
              <a:t>)</a:t>
            </a:r>
          </a:p>
          <a:p>
            <a:endParaRPr lang="hu-HU" dirty="0"/>
          </a:p>
          <a:p>
            <a:r>
              <a:rPr lang="hu-HU" dirty="0"/>
              <a:t>Nagy </a:t>
            </a:r>
            <a:r>
              <a:rPr lang="hu-HU" dirty="0" err="1"/>
              <a:t>propagációs</a:t>
            </a:r>
            <a:r>
              <a:rPr lang="hu-HU" dirty="0"/>
              <a:t> idő esetén az ABP nem hatékony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594605"/>
            <a:ext cx="2784896" cy="453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zövegdoboz 3"/>
          <p:cNvSpPr txBox="1"/>
          <p:nvPr/>
        </p:nvSpPr>
        <p:spPr>
          <a:xfrm rot="5400000">
            <a:off x="8074920" y="3361253"/>
            <a:ext cx="170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Time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001612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javítsunk a hatékonyságon?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4525963"/>
          </a:xfrm>
        </p:spPr>
        <p:txBody>
          <a:bodyPr>
            <a:normAutofit/>
          </a:bodyPr>
          <a:lstStyle/>
          <a:p>
            <a:r>
              <a:rPr lang="hu-HU" dirty="0"/>
              <a:t>A küldők egymás után küldik a kereteket</a:t>
            </a:r>
          </a:p>
          <a:p>
            <a:pPr lvl="1"/>
            <a:r>
              <a:rPr lang="hu-HU" dirty="0"/>
              <a:t>Több keretet is kiküldünk, nyugta megvárása nélkül.</a:t>
            </a:r>
          </a:p>
          <a:p>
            <a:pPr lvl="1"/>
            <a:r>
              <a:rPr lang="hu-HU" dirty="0" err="1"/>
              <a:t>Pipeline</a:t>
            </a:r>
            <a:r>
              <a:rPr lang="hu-HU" dirty="0"/>
              <a:t> technika</a:t>
            </a:r>
          </a:p>
          <a:p>
            <a:endParaRPr lang="hu-HU" dirty="0"/>
          </a:p>
          <a:p>
            <a:r>
              <a:rPr lang="hu-HU" dirty="0"/>
              <a:t>ABP kiterjesztése</a:t>
            </a:r>
          </a:p>
          <a:p>
            <a:pPr lvl="1"/>
            <a:r>
              <a:rPr lang="hu-HU" dirty="0"/>
              <a:t>Sorszámok bevezetésével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395413"/>
            <a:ext cx="1866503" cy="531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zövegdoboz 3"/>
          <p:cNvSpPr txBox="1"/>
          <p:nvPr/>
        </p:nvSpPr>
        <p:spPr>
          <a:xfrm rot="5400000">
            <a:off x="7964088" y="3048925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Time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426421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Csúszó-ablak protokollok 1/2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460782" cy="40233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u-HU" sz="1800" b="1" cap="small" dirty="0"/>
                  <a:t>Alapok (általános)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Egy adott időpontban egyszerre több keret is átviteli állapotban lehet. 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fogadó </a:t>
                </a:r>
                <a14:m>
                  <m:oMath xmlns:m="http://schemas.openxmlformats.org/officeDocument/2006/math"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u-HU" sz="1800" dirty="0"/>
                  <a:t> keretnek megfelelő méretű puffert allokál. 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küldőnek legfeljebb </a:t>
                </a:r>
                <a14:m>
                  <m:oMath xmlns:m="http://schemas.openxmlformats.org/officeDocument/2006/math"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u-HU" sz="1800" dirty="0"/>
                  <a:t>, azaz ablak méretnyi, nyugtázatlan keretet küldése engedélyezett.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keret sorozatbeli pozíciója adja a keret címkéjét. (</a:t>
                </a:r>
                <a:r>
                  <a:rPr lang="hu-HU" sz="1800" i="1" dirty="0"/>
                  <a:t>sorozatszám</a:t>
                </a:r>
                <a:r>
                  <a:rPr lang="hu-HU" sz="1800" dirty="0"/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hu-HU" sz="1800" dirty="0"/>
              </a:p>
              <a:p>
                <a:pPr marL="0" indent="0">
                  <a:buNone/>
                </a:pPr>
                <a:r>
                  <a:rPr lang="hu-HU" sz="1800" b="1" cap="small" dirty="0"/>
                  <a:t>Alapok (Fogadó)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keret nyugtázója tartalmazza a következőnek várt keret sorozatszámát.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hu-HU" sz="1800" i="1" dirty="0"/>
                  <a:t>kumulatív nyugta</a:t>
                </a:r>
                <a:r>
                  <a:rPr lang="hu-HU" sz="1800" dirty="0"/>
                  <a:t> – Olyan nyugta, amely több keretet nyugtáz egyszerre. Például, ha a 2,3 és 4 kereteket is fogadnánk, akkor a nyugtát 5 sorszám tartalommal küldenénk, amely nyugtázza mind a három keretet. 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hibás kereteket el kell dobni.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nem megengedett sorozatszámmal érkező kereteket el kell dobni.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845734"/>
                <a:ext cx="7460782" cy="4023360"/>
              </a:xfrm>
              <a:blipFill rotWithShape="1">
                <a:blip r:embed="rId2"/>
                <a:stretch>
                  <a:fillRect l="-654" t="-758" r="-1307" b="-9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7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Alapfogalmak 5/6 – példa topológiák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74558" y="2899611"/>
            <a:ext cx="2165684" cy="12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91125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1995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860390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183738" y="2671011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510096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836453" y="2658979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00888" y="2442411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31760" y="2442411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62633" y="2442411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88990" y="2442411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15347" y="2430379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41704" y="2430379"/>
            <a:ext cx="189497" cy="21656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272343" y="3696105"/>
            <a:ext cx="1237753" cy="16658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9958" y="2931513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sín-topológia (LAN)</a:t>
            </a:r>
            <a:endParaRPr lang="en-US" dirty="0"/>
          </a:p>
        </p:txBody>
      </p:sp>
      <p:sp>
        <p:nvSpPr>
          <p:cNvPr id="4" name="Diamond 3"/>
          <p:cNvSpPr/>
          <p:nvPr/>
        </p:nvSpPr>
        <p:spPr>
          <a:xfrm rot="19022252">
            <a:off x="1776919" y="3561348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 rot="18999865">
            <a:off x="1775421" y="5218742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1317460" y="3822132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/>
          <p:cNvSpPr/>
          <p:nvPr/>
        </p:nvSpPr>
        <p:spPr>
          <a:xfrm>
            <a:off x="2213820" y="3822131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/>
          <p:cNvSpPr/>
          <p:nvPr/>
        </p:nvSpPr>
        <p:spPr>
          <a:xfrm>
            <a:off x="2223437" y="4939865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1305441" y="4939865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/>
          <p:cNvSpPr/>
          <p:nvPr/>
        </p:nvSpPr>
        <p:spPr>
          <a:xfrm rot="18911632">
            <a:off x="1158043" y="4375884"/>
            <a:ext cx="228599" cy="289967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/>
          <p:cNvSpPr/>
          <p:nvPr/>
        </p:nvSpPr>
        <p:spPr>
          <a:xfrm rot="2833203">
            <a:off x="2348956" y="4420274"/>
            <a:ext cx="304799" cy="217475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126462" y="5587156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gyűrű-topológia (LAN)</a:t>
            </a:r>
            <a:endParaRPr lang="en-US" dirty="0"/>
          </a:p>
        </p:txBody>
      </p:sp>
      <p:sp>
        <p:nvSpPr>
          <p:cNvPr id="7" name="Flowchart: Punched Tape 6"/>
          <p:cNvSpPr/>
          <p:nvPr/>
        </p:nvSpPr>
        <p:spPr>
          <a:xfrm>
            <a:off x="7340460" y="4804439"/>
            <a:ext cx="1777409" cy="2036960"/>
          </a:xfrm>
          <a:prstGeom prst="flowChartPunchedTap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b="1" dirty="0">
                <a:solidFill>
                  <a:schemeClr val="tx1"/>
                </a:solidFill>
              </a:rPr>
              <a:t>Jelölések</a:t>
            </a:r>
          </a:p>
          <a:p>
            <a:r>
              <a:rPr lang="hu-HU" dirty="0">
                <a:solidFill>
                  <a:schemeClr val="tx1"/>
                </a:solidFill>
              </a:rPr>
              <a:t>      </a:t>
            </a:r>
            <a:r>
              <a:rPr lang="hu-HU" sz="1400" dirty="0" err="1">
                <a:solidFill>
                  <a:schemeClr val="tx1"/>
                </a:solidFill>
              </a:rPr>
              <a:t>Hoszt</a:t>
            </a:r>
            <a:r>
              <a:rPr lang="hu-HU" sz="1400" dirty="0">
                <a:solidFill>
                  <a:schemeClr val="tx1"/>
                </a:solidFill>
              </a:rPr>
              <a:t> / állomás</a:t>
            </a:r>
          </a:p>
          <a:p>
            <a:r>
              <a:rPr lang="hu-HU" sz="1400" b="1" dirty="0">
                <a:solidFill>
                  <a:schemeClr val="tx1"/>
                </a:solidFill>
              </a:rPr>
              <a:t>        </a:t>
            </a:r>
            <a:r>
              <a:rPr lang="hu-HU" sz="1400" dirty="0">
                <a:solidFill>
                  <a:schemeClr val="tx1"/>
                </a:solidFill>
              </a:rPr>
              <a:t>Kábel </a:t>
            </a:r>
            <a:endParaRPr lang="hu-HU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598554" y="5682520"/>
            <a:ext cx="105585" cy="14321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7591214" y="5998162"/>
            <a:ext cx="112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551" y="2320801"/>
            <a:ext cx="3780353" cy="24931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07921" y="4900181"/>
            <a:ext cx="307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TV-kábel alapú hálózat (MAN) 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30170" y="4529011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(</a:t>
            </a:r>
            <a:r>
              <a:rPr lang="hu-HU" sz="1400" dirty="0" err="1"/>
              <a:t>Tanenbaum</a:t>
            </a:r>
            <a:r>
              <a:rPr lang="hu-HU" sz="1400" dirty="0"/>
              <a:t>)</a:t>
            </a:r>
            <a:endParaRPr lang="en-US" sz="14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2" grpId="0" animBg="1"/>
      <p:bldP spid="3" grpId="0"/>
      <p:bldP spid="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44" grpId="0"/>
      <p:bldP spid="7" grpId="0" animBg="1"/>
      <p:bldP spid="46" grpId="0" animBg="1"/>
      <p:bldP spid="26" grpId="0"/>
      <p:bldP spid="48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3-bites csúszó-ablak protokollra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8587" y="2394930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0 1 2 3 4 5 6 7 0 1 2 3 4 5 6 …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95395" y="232858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0 1 2 3 4 5 6 7 0 1 2 3 4 5 6 …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8987" y="2337820"/>
            <a:ext cx="917042" cy="426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0411" y="3235750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0 1 2 3 4 5 6 7 0 1 2 3 4 5 6 …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62830" y="3194406"/>
            <a:ext cx="503199" cy="426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0411" y="413272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0 1 2 3 4 5 6 7 0 1 2 3 4 5 6 …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88943" y="4075616"/>
            <a:ext cx="869744" cy="426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0411" y="501393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0 1 2 3 4 5 6 7 0 1 2 3 4 5 6 …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02147" y="4956826"/>
            <a:ext cx="370828" cy="426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9075" y="5952257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0 1 2 3 4 5 6 7 0 1 2 3 4 5 6 …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66522" y="5895147"/>
            <a:ext cx="894884" cy="426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90284" y="318022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0 1 2 3 4 5 6 7 0 1 2 3 4 5 6 …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42893" y="3151671"/>
            <a:ext cx="505734" cy="426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95395" y="5028718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0 1 2 3 4 5 6 7 0 1 2 3 4 5 6 …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288123" y="4989910"/>
            <a:ext cx="502130" cy="426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90284" y="5894335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0 1 2 3 4 5 6 7 0 1 2 3 4 5 6 …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284520" y="5865780"/>
            <a:ext cx="505734" cy="426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888511" y="2394931"/>
            <a:ext cx="2302876" cy="68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901683" y="2563980"/>
            <a:ext cx="2302876" cy="68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901683" y="2733030"/>
            <a:ext cx="2302876" cy="68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430229" y="24238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latin typeface="Calibri" panose="020F0502020204030204" pitchFamily="34" charset="0"/>
              </a:rPr>
              <a:t>0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939988" y="274112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latin typeface="Calibri" panose="020F0502020204030204" pitchFamily="34" charset="0"/>
              </a:rPr>
              <a:t>1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04906" y="302256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latin typeface="Calibri" panose="020F0502020204030204" pitchFamily="34" charset="0"/>
              </a:rPr>
              <a:t>2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2901683" y="3539517"/>
            <a:ext cx="2289704" cy="46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796581" y="3623488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latin typeface="Calibri" panose="020F0502020204030204" pitchFamily="34" charset="0"/>
              </a:rPr>
              <a:t>ACK 3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2878998" y="4127727"/>
            <a:ext cx="2302876" cy="68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892171" y="4296776"/>
            <a:ext cx="2302876" cy="68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892171" y="4465826"/>
            <a:ext cx="2302876" cy="68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420717" y="415668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latin typeface="Calibri" panose="020F0502020204030204" pitchFamily="34" charset="0"/>
              </a:rPr>
              <a:t>3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30475" y="447391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latin typeface="Calibri" panose="020F0502020204030204" pitchFamily="34" charset="0"/>
              </a:rPr>
              <a:t>4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5394" y="475535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latin typeface="Calibri" panose="020F0502020204030204" pitchFamily="34" charset="0"/>
              </a:rPr>
              <a:t>5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2883596" y="4650492"/>
            <a:ext cx="2302876" cy="68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602771" y="5054723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latin typeface="Calibri" panose="020F0502020204030204" pitchFamily="34" charset="0"/>
              </a:rPr>
              <a:t>6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cxnSp>
        <p:nvCxnSpPr>
          <p:cNvPr id="82" name="Straight Arrow Connector 81"/>
          <p:cNvCxnSpPr>
            <a:endCxn id="51" idx="3"/>
          </p:cNvCxnSpPr>
          <p:nvPr/>
        </p:nvCxnSpPr>
        <p:spPr>
          <a:xfrm flipH="1">
            <a:off x="2978866" y="5398051"/>
            <a:ext cx="2203010" cy="70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829918" y="5612793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latin typeface="Calibri" panose="020F0502020204030204" pitchFamily="34" charset="0"/>
              </a:rPr>
              <a:t>ACK 7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20411" y="1695688"/>
            <a:ext cx="203525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cap="small" dirty="0"/>
              <a:t>Küldő oldal</a:t>
            </a:r>
            <a:endParaRPr lang="en-US" b="1" cap="small" dirty="0"/>
          </a:p>
        </p:txBody>
      </p:sp>
      <p:sp>
        <p:nvSpPr>
          <p:cNvPr id="86" name="TextBox 85"/>
          <p:cNvSpPr txBox="1"/>
          <p:nvPr/>
        </p:nvSpPr>
        <p:spPr>
          <a:xfrm>
            <a:off x="5295394" y="1685036"/>
            <a:ext cx="2073839" cy="3799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cap="small" dirty="0"/>
              <a:t>Fogadó</a:t>
            </a:r>
            <a:endParaRPr lang="en-US" b="1" cap="small" dirty="0"/>
          </a:p>
        </p:txBody>
      </p:sp>
      <p:sp>
        <p:nvSpPr>
          <p:cNvPr id="87" name="TextBox 86"/>
          <p:cNvSpPr txBox="1"/>
          <p:nvPr/>
        </p:nvSpPr>
        <p:spPr>
          <a:xfrm>
            <a:off x="2900335" y="1695688"/>
            <a:ext cx="230422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i="1" cap="small" dirty="0"/>
              <a:t>Közös csatorna</a:t>
            </a:r>
            <a:endParaRPr lang="en-US" i="1" cap="small" dirty="0"/>
          </a:p>
        </p:txBody>
      </p:sp>
      <p:sp>
        <p:nvSpPr>
          <p:cNvPr id="41" name="Rectangle 53"/>
          <p:cNvSpPr/>
          <p:nvPr/>
        </p:nvSpPr>
        <p:spPr>
          <a:xfrm>
            <a:off x="5398751" y="2264452"/>
            <a:ext cx="505734" cy="426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59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Csúszó-ablak protokollok 2/</a:t>
            </a:r>
            <a:r>
              <a:rPr lang="hu-HU" dirty="0" err="1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460782" cy="40233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u-HU" sz="1800" b="1" cap="small" dirty="0"/>
                  <a:t>Jellemzők (általános)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küldő nyilvántartja a küldhető sorozatszámok halmazát. (</a:t>
                </a:r>
                <a:r>
                  <a:rPr lang="hu-HU" sz="1800" i="1" dirty="0"/>
                  <a:t>adási ablak</a:t>
                </a:r>
                <a:r>
                  <a:rPr lang="hu-HU" sz="1800" dirty="0"/>
                  <a:t>)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fogadó nyilvántartja a fogadható sorozatszámok halmazát. (</a:t>
                </a:r>
                <a:r>
                  <a:rPr lang="hu-HU" sz="1800" i="1" dirty="0"/>
                  <a:t>vételi ablak</a:t>
                </a:r>
                <a:r>
                  <a:rPr lang="hu-HU" sz="1800" dirty="0"/>
                  <a:t>)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sorozatszámok halmaza minden esetben véges. 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hu-HU" sz="18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hu-HU" sz="1800" dirty="0"/>
                  <a:t> bites mező esetén: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hu-HU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i="1" dirty="0" smtClean="0">
                            <a:latin typeface="Cambria Math" panose="02040503050406030204" pitchFamily="18" charset="0"/>
                          </a:rPr>
                          <m:t>0..</m:t>
                        </m:r>
                        <m:sSup>
                          <m:sSupPr>
                            <m:ctrlPr>
                              <a:rPr lang="hu-HU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hu-HU" sz="18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  <m:r>
                          <a:rPr lang="hu-HU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hu-HU" sz="18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adási ablak minden küldéssel szűkül, illetve nő egy nyugta érkezésével.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hu-HU" sz="1800" b="1" cap="small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hu-HU" sz="1800" b="1" cap="small" dirty="0"/>
                  <a:t>Jellemzők (gyakorlati alkalmazás esetén)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gyakorlatban kétirányú adatfolyamot kell kezelni (</a:t>
                </a:r>
                <a:r>
                  <a:rPr lang="hu-HU" sz="1800" i="1" dirty="0"/>
                  <a:t>duplex csatorna</a:t>
                </a:r>
                <a:r>
                  <a:rPr lang="hu-HU" sz="1800" dirty="0"/>
                  <a:t>)</a:t>
                </a:r>
              </a:p>
              <a:p>
                <a:pPr lvl="1"/>
                <a:r>
                  <a:rPr lang="hu-HU" sz="1800" dirty="0"/>
                  <a:t>két különböző szimplex csatorna használata (</a:t>
                </a:r>
                <a:r>
                  <a:rPr lang="hu-HU" sz="1800" i="1" dirty="0"/>
                  <a:t>két áramkör használata</a:t>
                </a:r>
                <a:r>
                  <a:rPr lang="hu-HU" sz="1800" dirty="0"/>
                  <a:t>)</a:t>
                </a:r>
              </a:p>
              <a:p>
                <a:pPr lvl="1"/>
                <a:r>
                  <a:rPr lang="hu-HU" sz="1800" dirty="0"/>
                  <a:t>egy csatorna használata (</a:t>
                </a:r>
                <a:r>
                  <a:rPr lang="hu-HU" sz="1800" i="1" dirty="0"/>
                  <a:t>egy áramkör használata</a:t>
                </a:r>
                <a:r>
                  <a:rPr lang="hu-HU" sz="1800" dirty="0"/>
                  <a:t>)</a:t>
                </a:r>
              </a:p>
              <a:p>
                <a:pPr marL="1200150" lvl="4" indent="-285750">
                  <a:spcBef>
                    <a:spcPts val="0"/>
                  </a:spcBef>
                </a:pPr>
                <a:r>
                  <a:rPr lang="hu-HU" sz="1800" b="1" dirty="0" err="1"/>
                  <a:t>piggybacking</a:t>
                </a:r>
                <a:r>
                  <a:rPr lang="hu-HU" sz="1800" b="1" dirty="0"/>
                  <a:t> módszer</a:t>
                </a:r>
                <a:r>
                  <a:rPr lang="hu-HU" sz="1800" dirty="0"/>
                  <a:t>– a kimenő nyugtákat késleltetjük, hogy rá tudjuk akasztani a következő kimenő adatkeretre (</a:t>
                </a:r>
                <a:r>
                  <a:rPr lang="hu-HU" sz="1800" i="1" dirty="0" err="1"/>
                  <a:t>ack</a:t>
                </a:r>
                <a:r>
                  <a:rPr lang="hu-HU" sz="1800" dirty="0"/>
                  <a:t> mező használata);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hu-HU" sz="1800" dirty="0"/>
              </a:p>
              <a:p>
                <a:endParaRPr lang="hu-HU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845734"/>
                <a:ext cx="7460782" cy="4023360"/>
              </a:xfrm>
              <a:blipFill rotWithShape="1">
                <a:blip r:embed="rId2"/>
                <a:stretch>
                  <a:fillRect l="-654" t="-758" r="-572" b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68896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696379">
            <a:off x="5499942" y="3778955"/>
            <a:ext cx="10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ellenőrzés </a:t>
            </a:r>
          </a:p>
          <a:p>
            <a:pPr algn="ctr"/>
            <a:r>
              <a:rPr lang="hu-HU" sz="1600" dirty="0"/>
              <a:t>rendben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Egybites csúszó-ablak protokoll állapotátmenetei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924565"/>
            <a:ext cx="7749540" cy="11982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hu-HU" sz="2200" b="1" cap="small" dirty="0"/>
              <a:t>Környezet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A maximális ablak méret legyen </a:t>
            </a:r>
            <a:r>
              <a:rPr lang="hu-HU" sz="2200" i="1" dirty="0"/>
              <a:t>1.</a:t>
            </a:r>
          </a:p>
          <a:p>
            <a:r>
              <a:rPr lang="hu-HU" sz="2200" i="1" dirty="0"/>
              <a:t>Emlékeztetőül</a:t>
            </a:r>
            <a:r>
              <a:rPr lang="hu-HU" sz="2200" dirty="0"/>
              <a:t>: két irányú adatforgalom lehetséges, azaz szimultán adás lehetséges.</a:t>
            </a:r>
          </a:p>
        </p:txBody>
      </p:sp>
      <p:sp>
        <p:nvSpPr>
          <p:cNvPr id="7" name="Oval 6"/>
          <p:cNvSpPr/>
          <p:nvPr/>
        </p:nvSpPr>
        <p:spPr>
          <a:xfrm>
            <a:off x="1300066" y="4002869"/>
            <a:ext cx="1678405" cy="131144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i="1" dirty="0">
                <a:solidFill>
                  <a:schemeClr val="tx1"/>
                </a:solidFill>
              </a:rPr>
              <a:t>A</a:t>
            </a:r>
            <a:r>
              <a:rPr lang="hu-HU" sz="1400" dirty="0">
                <a:solidFill>
                  <a:schemeClr val="tx1"/>
                </a:solidFill>
              </a:rPr>
              <a:t> elkéri a </a:t>
            </a:r>
            <a:r>
              <a:rPr lang="hu-HU" sz="1400" dirty="0" err="1">
                <a:solidFill>
                  <a:schemeClr val="tx1"/>
                </a:solidFill>
              </a:rPr>
              <a:t>datagrammot</a:t>
            </a:r>
            <a:r>
              <a:rPr lang="hu-HU" sz="1400" dirty="0">
                <a:solidFill>
                  <a:schemeClr val="tx1"/>
                </a:solidFill>
              </a:rPr>
              <a:t> a hálózati rétegtől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779118" y="3260558"/>
            <a:ext cx="1678405" cy="131144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i="1" dirty="0">
                <a:solidFill>
                  <a:schemeClr val="tx1"/>
                </a:solidFill>
              </a:rPr>
              <a:t>B</a:t>
            </a:r>
            <a:r>
              <a:rPr lang="hu-HU" sz="1600" dirty="0">
                <a:solidFill>
                  <a:schemeClr val="tx1"/>
                </a:solidFill>
              </a:rPr>
              <a:t> ellenőrzi a küldés helyességét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960215">
            <a:off x="2727549" y="3752143"/>
            <a:ext cx="1130246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hu-HU" sz="1600" dirty="0"/>
              <a:t>keretépítés,</a:t>
            </a:r>
          </a:p>
          <a:p>
            <a:pPr algn="ctr"/>
            <a:r>
              <a:rPr lang="hu-HU" sz="1600" dirty="0"/>
              <a:t>küldés</a:t>
            </a:r>
            <a:endParaRPr lang="en-US" sz="1600" dirty="0"/>
          </a:p>
        </p:txBody>
      </p:sp>
      <p:cxnSp>
        <p:nvCxnSpPr>
          <p:cNvPr id="10" name="Straight Arrow Connector 9"/>
          <p:cNvCxnSpPr>
            <a:stCxn id="7" idx="7"/>
            <a:endCxn id="8" idx="2"/>
          </p:cNvCxnSpPr>
          <p:nvPr/>
        </p:nvCxnSpPr>
        <p:spPr>
          <a:xfrm flipV="1">
            <a:off x="2732674" y="3916280"/>
            <a:ext cx="1046444" cy="278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333309" y="4014222"/>
            <a:ext cx="1798834" cy="131144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i="1" dirty="0">
                <a:solidFill>
                  <a:schemeClr val="tx1"/>
                </a:solidFill>
              </a:rPr>
              <a:t>B</a:t>
            </a:r>
            <a:r>
              <a:rPr lang="hu-HU" sz="1400" dirty="0">
                <a:solidFill>
                  <a:schemeClr val="tx1"/>
                </a:solidFill>
              </a:rPr>
              <a:t> átadja az </a:t>
            </a:r>
            <a:r>
              <a:rPr lang="hu-HU" sz="1400" dirty="0" err="1">
                <a:solidFill>
                  <a:schemeClr val="tx1"/>
                </a:solidFill>
              </a:rPr>
              <a:t>datagrammot</a:t>
            </a:r>
            <a:r>
              <a:rPr lang="hu-HU" sz="1400" dirty="0">
                <a:solidFill>
                  <a:schemeClr val="tx1"/>
                </a:solidFill>
              </a:rPr>
              <a:t> a hálózati rétegnek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8" idx="6"/>
            <a:endCxn id="16" idx="1"/>
          </p:cNvCxnSpPr>
          <p:nvPr/>
        </p:nvCxnSpPr>
        <p:spPr>
          <a:xfrm>
            <a:off x="5457523" y="3916279"/>
            <a:ext cx="1139219" cy="289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779117" y="5241598"/>
            <a:ext cx="1678405" cy="131144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i="1" dirty="0">
                <a:solidFill>
                  <a:schemeClr val="tx1"/>
                </a:solidFill>
              </a:rPr>
              <a:t>A </a:t>
            </a:r>
            <a:r>
              <a:rPr lang="hu-HU" sz="1600" dirty="0">
                <a:solidFill>
                  <a:schemeClr val="tx1"/>
                </a:solidFill>
              </a:rPr>
              <a:t>nyugtát fogad és ellenőriz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16" idx="3"/>
            <a:endCxn id="45" idx="6"/>
          </p:cNvCxnSpPr>
          <p:nvPr/>
        </p:nvCxnSpPr>
        <p:spPr>
          <a:xfrm flipH="1">
            <a:off x="5457521" y="5133609"/>
            <a:ext cx="1139220" cy="763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968904">
            <a:off x="5306971" y="5220056"/>
            <a:ext cx="1549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dirty="0"/>
              <a:t>nyugta küldése</a:t>
            </a:r>
          </a:p>
          <a:p>
            <a:pPr algn="ctr"/>
            <a:r>
              <a:rPr lang="hu-HU" sz="1600" dirty="0"/>
              <a:t>(a hibátlan keret</a:t>
            </a:r>
          </a:p>
          <a:p>
            <a:pPr algn="ctr"/>
            <a:r>
              <a:rPr lang="hu-HU" sz="1600" dirty="0"/>
              <a:t> sorszámával)</a:t>
            </a:r>
            <a:endParaRPr lang="en-US" sz="1600" dirty="0"/>
          </a:p>
        </p:txBody>
      </p:sp>
      <p:cxnSp>
        <p:nvCxnSpPr>
          <p:cNvPr id="55" name="Straight Arrow Connector 54"/>
          <p:cNvCxnSpPr>
            <a:stCxn id="45" idx="1"/>
            <a:endCxn id="11" idx="2"/>
          </p:cNvCxnSpPr>
          <p:nvPr/>
        </p:nvCxnSpPr>
        <p:spPr>
          <a:xfrm flipH="1" flipV="1">
            <a:off x="3346773" y="4331869"/>
            <a:ext cx="678141" cy="11017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5" idx="2"/>
            <a:endCxn id="7" idx="5"/>
          </p:cNvCxnSpPr>
          <p:nvPr/>
        </p:nvCxnSpPr>
        <p:spPr>
          <a:xfrm flipH="1" flipV="1">
            <a:off x="2732674" y="5122255"/>
            <a:ext cx="1046443" cy="775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1753561">
            <a:off x="2837355" y="5253495"/>
            <a:ext cx="910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sorszám</a:t>
            </a:r>
          </a:p>
          <a:p>
            <a:pPr algn="ctr"/>
            <a:r>
              <a:rPr lang="hu-HU" sz="1600" dirty="0"/>
              <a:t>rendben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 rot="3017521">
            <a:off x="3052072" y="4612153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dirty="0"/>
              <a:t>sorszám </a:t>
            </a:r>
          </a:p>
          <a:p>
            <a:pPr algn="ctr"/>
            <a:r>
              <a:rPr lang="hu-HU" sz="1600" dirty="0"/>
              <a:t>nincs rendben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21980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Pipelining</a:t>
            </a:r>
            <a:r>
              <a:rPr lang="hu-HU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794659" cy="4023360"/>
          </a:xfrm>
        </p:spPr>
        <p:txBody>
          <a:bodyPr>
            <a:normAutofit/>
          </a:bodyPr>
          <a:lstStyle/>
          <a:p>
            <a:r>
              <a:rPr lang="hu-HU" sz="2000" dirty="0"/>
              <a:t>Eddig feltételeztük, hogy </a:t>
            </a:r>
            <a:r>
              <a:rPr lang="hu-HU" sz="2000" i="1" dirty="0"/>
              <a:t>a keret vevőhöz való megérkezéséhez és a nyugta visszaérkezéséhez együttesen szükséges idő elhanyagolható</a:t>
            </a:r>
            <a:r>
              <a:rPr lang="hu-HU" sz="2000" dirty="0"/>
              <a:t>.</a:t>
            </a:r>
            <a:r>
              <a:rPr lang="en-US" sz="2000" dirty="0"/>
              <a:t> </a:t>
            </a:r>
            <a:endParaRPr lang="hu-HU" sz="2000" dirty="0"/>
          </a:p>
          <a:p>
            <a:pPr lvl="1"/>
            <a:r>
              <a:rPr lang="hu-HU" sz="2000" dirty="0"/>
              <a:t>a nagy RTT a sávszélesség kihasználtságra hatással lehet</a:t>
            </a:r>
          </a:p>
          <a:p>
            <a:pPr lvl="1"/>
            <a:r>
              <a:rPr lang="hu-HU" sz="2000" b="1" dirty="0"/>
              <a:t>Ötlet:</a:t>
            </a:r>
            <a:r>
              <a:rPr lang="hu-HU" sz="2000" dirty="0"/>
              <a:t> egyszerre több keret küldése</a:t>
            </a:r>
          </a:p>
          <a:p>
            <a:pPr lvl="1"/>
            <a:r>
              <a:rPr lang="hu-HU" sz="2000" dirty="0"/>
              <a:t>Ha az adatsebesség és az RTT szorzata nagy, akkor érdemes nagyméretű adási ablakot használni. (</a:t>
            </a:r>
            <a:r>
              <a:rPr lang="hu-HU" sz="2000" i="1" dirty="0" err="1"/>
              <a:t>pipelining</a:t>
            </a:r>
            <a:r>
              <a:rPr lang="hu-HU" sz="2000" dirty="0"/>
              <a:t>) </a:t>
            </a:r>
          </a:p>
          <a:p>
            <a:r>
              <a:rPr lang="hu-HU" sz="2000" dirty="0"/>
              <a:t>Mi van ha egy hosszú folyam közepén történik egy keret hiba?</a:t>
            </a:r>
          </a:p>
          <a:p>
            <a:pPr marL="544068" lvl="1" indent="-342900">
              <a:buFont typeface="+mj-lt"/>
              <a:buAutoNum type="arabicPeriod"/>
            </a:pPr>
            <a:r>
              <a:rPr lang="hu-HU" sz="2000" dirty="0"/>
              <a:t>„visszalépés N-nel”, avagy angolul </a:t>
            </a:r>
            <a:r>
              <a:rPr lang="hu-HU" sz="2000" i="1" dirty="0" err="1"/>
              <a:t>go-back-n</a:t>
            </a:r>
            <a:endParaRPr lang="hu-HU" sz="2000" i="1" dirty="0"/>
          </a:p>
          <a:p>
            <a:pPr marL="544068" lvl="1" indent="-342900">
              <a:buFont typeface="+mj-lt"/>
              <a:buAutoNum type="arabicPeriod"/>
            </a:pPr>
            <a:r>
              <a:rPr lang="hu-HU" sz="2000" i="1" dirty="0"/>
              <a:t>„</a:t>
            </a:r>
            <a:r>
              <a:rPr lang="hu-HU" sz="2000" dirty="0"/>
              <a:t>szelektív ismétlés</a:t>
            </a:r>
            <a:r>
              <a:rPr lang="hu-HU" sz="2000" i="1" dirty="0"/>
              <a:t>”</a:t>
            </a:r>
            <a:r>
              <a:rPr lang="hu-HU" sz="2000" dirty="0"/>
              <a:t>, avagy angolul </a:t>
            </a:r>
            <a:r>
              <a:rPr lang="hu-HU" sz="2000" i="1" dirty="0" err="1"/>
              <a:t>selective-repeat</a:t>
            </a:r>
            <a:endParaRPr lang="hu-HU" sz="2000" i="1" dirty="0"/>
          </a:p>
          <a:p>
            <a:pPr marL="544068" lvl="1" indent="-342900">
              <a:buFont typeface="+mj-lt"/>
              <a:buAutoNum type="arabicPeriod"/>
            </a:pPr>
            <a:endParaRPr lang="hu-HU" sz="2000" i="1" dirty="0"/>
          </a:p>
        </p:txBody>
      </p:sp>
    </p:spTree>
    <p:extLst>
      <p:ext uri="{BB962C8B-B14F-4D97-AF65-F5344CB8AC3E}">
        <p14:creationId xmlns:p14="http://schemas.microsoft.com/office/powerpoint/2010/main" val="36195942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813936" y="4704355"/>
            <a:ext cx="7731493" cy="19130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4764506" y="4844721"/>
            <a:ext cx="0" cy="312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204786" y="4844721"/>
            <a:ext cx="0" cy="312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701329" y="4840855"/>
            <a:ext cx="159569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hu-HU" sz="1400" dirty="0"/>
              <a:t>Időzítési intervallum</a:t>
            </a:r>
            <a:endParaRPr lang="en-US" sz="1400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272714" y="4988877"/>
            <a:ext cx="4917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1"/>
          </p:cNvCxnSpPr>
          <p:nvPr/>
        </p:nvCxnSpPr>
        <p:spPr>
          <a:xfrm flipH="1">
            <a:off x="2213811" y="4994744"/>
            <a:ext cx="487518" cy="1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„visszalépés N-nel” stratégia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25337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000" b="1" dirty="0"/>
              <a:t>Stratégia lényege</a:t>
            </a:r>
          </a:p>
          <a:p>
            <a:r>
              <a:rPr lang="hu-HU" sz="2000" dirty="0"/>
              <a:t>Az összes hibás keret utáni keretet eldobja és nyugtát sem küld róluk.</a:t>
            </a:r>
          </a:p>
          <a:p>
            <a:r>
              <a:rPr lang="hu-HU" sz="2000" dirty="0"/>
              <a:t>Mikor az adónak lejár az időzítője, akkor újraküldi az összes nyugtázatlan keretet, kezdve a sérült vagy elveszett kerettel.</a:t>
            </a:r>
          </a:p>
          <a:p>
            <a:pPr marL="0" indent="0">
              <a:buNone/>
            </a:pPr>
            <a:r>
              <a:rPr lang="hu-HU" sz="2000" b="1" dirty="0"/>
              <a:t>Következmények</a:t>
            </a:r>
          </a:p>
          <a:p>
            <a:r>
              <a:rPr lang="hu-HU" sz="2000" dirty="0"/>
              <a:t>Egy méretű vételi ablakot feltételezünk.</a:t>
            </a:r>
          </a:p>
          <a:p>
            <a:r>
              <a:rPr lang="hu-HU" sz="2000" dirty="0"/>
              <a:t>Nagy sávszélességet pazarolhat el, ha nagy a hibaarány.</a:t>
            </a:r>
          </a:p>
          <a:p>
            <a:pPr marL="201168" lvl="1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227221" y="5233749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1255" y="6168202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1255" y="5233839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5290" y="5233749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09324" y="5233749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3358" y="5233749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97392" y="5233749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67564" y="5241860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1598" y="5241950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79495" y="5241860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73529" y="5241860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91427" y="5233749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85461" y="5233839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1326482" y="5522505"/>
            <a:ext cx="394034" cy="645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0"/>
            <a:endCxn id="9" idx="2"/>
          </p:cNvCxnSpPr>
          <p:nvPr/>
        </p:nvCxnSpPr>
        <p:spPr>
          <a:xfrm flipV="1">
            <a:off x="1720516" y="5522505"/>
            <a:ext cx="788069" cy="6456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015290" y="6168202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7" idx="2"/>
            <a:endCxn id="22" idx="0"/>
          </p:cNvCxnSpPr>
          <p:nvPr/>
        </p:nvCxnSpPr>
        <p:spPr>
          <a:xfrm>
            <a:off x="1720516" y="5522595"/>
            <a:ext cx="394034" cy="645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0"/>
            <a:endCxn id="10" idx="2"/>
          </p:cNvCxnSpPr>
          <p:nvPr/>
        </p:nvCxnSpPr>
        <p:spPr>
          <a:xfrm flipV="1">
            <a:off x="2114550" y="5522505"/>
            <a:ext cx="788069" cy="6456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09324" y="6168112"/>
            <a:ext cx="198521" cy="288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endCxn id="29" idx="0"/>
          </p:cNvCxnSpPr>
          <p:nvPr/>
        </p:nvCxnSpPr>
        <p:spPr>
          <a:xfrm>
            <a:off x="2114551" y="5522505"/>
            <a:ext cx="394034" cy="645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801854" y="6168112"/>
            <a:ext cx="198521" cy="288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endCxn id="33" idx="0"/>
          </p:cNvCxnSpPr>
          <p:nvPr/>
        </p:nvCxnSpPr>
        <p:spPr>
          <a:xfrm>
            <a:off x="2507081" y="5522505"/>
            <a:ext cx="394034" cy="645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392" y="6168112"/>
            <a:ext cx="198521" cy="288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91427" y="6168111"/>
            <a:ext cx="198521" cy="288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85461" y="6168111"/>
            <a:ext cx="198521" cy="288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79495" y="6168110"/>
            <a:ext cx="198521" cy="288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73529" y="6168110"/>
            <a:ext cx="198521" cy="288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67564" y="6168109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561598" y="6168108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10" idx="2"/>
            <a:endCxn id="35" idx="0"/>
          </p:cNvCxnSpPr>
          <p:nvPr/>
        </p:nvCxnSpPr>
        <p:spPr>
          <a:xfrm>
            <a:off x="2902619" y="5522505"/>
            <a:ext cx="394034" cy="645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36" idx="0"/>
          </p:cNvCxnSpPr>
          <p:nvPr/>
        </p:nvCxnSpPr>
        <p:spPr>
          <a:xfrm>
            <a:off x="3296653" y="5522506"/>
            <a:ext cx="394034" cy="645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2"/>
            <a:endCxn id="37" idx="0"/>
          </p:cNvCxnSpPr>
          <p:nvPr/>
        </p:nvCxnSpPr>
        <p:spPr>
          <a:xfrm>
            <a:off x="3690688" y="5522506"/>
            <a:ext cx="394034" cy="645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38" idx="0"/>
          </p:cNvCxnSpPr>
          <p:nvPr/>
        </p:nvCxnSpPr>
        <p:spPr>
          <a:xfrm>
            <a:off x="4084722" y="5522595"/>
            <a:ext cx="394034" cy="645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2"/>
            <a:endCxn id="39" idx="0"/>
          </p:cNvCxnSpPr>
          <p:nvPr/>
        </p:nvCxnSpPr>
        <p:spPr>
          <a:xfrm>
            <a:off x="4478756" y="5530617"/>
            <a:ext cx="394034" cy="637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2"/>
            <a:endCxn id="40" idx="0"/>
          </p:cNvCxnSpPr>
          <p:nvPr/>
        </p:nvCxnSpPr>
        <p:spPr>
          <a:xfrm>
            <a:off x="4872790" y="5530616"/>
            <a:ext cx="394034" cy="63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55632" y="5241770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04649" y="5241770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337636" y="5241770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722645" y="5241860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12" idx="2"/>
            <a:endCxn id="41" idx="0"/>
          </p:cNvCxnSpPr>
          <p:nvPr/>
        </p:nvCxnSpPr>
        <p:spPr>
          <a:xfrm>
            <a:off x="5266825" y="5530617"/>
            <a:ext cx="394034" cy="637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955632" y="6175676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37636" y="6167928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489660" y="6167928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722645" y="6167928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104649" y="6167928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>
            <a:stCxn id="13" idx="2"/>
            <a:endCxn id="62" idx="0"/>
          </p:cNvCxnSpPr>
          <p:nvPr/>
        </p:nvCxnSpPr>
        <p:spPr>
          <a:xfrm>
            <a:off x="5660859" y="5530707"/>
            <a:ext cx="394034" cy="644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6" idx="2"/>
            <a:endCxn id="63" idx="0"/>
          </p:cNvCxnSpPr>
          <p:nvPr/>
        </p:nvCxnSpPr>
        <p:spPr>
          <a:xfrm>
            <a:off x="6054892" y="5530527"/>
            <a:ext cx="382004" cy="63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9" idx="2"/>
            <a:endCxn id="66" idx="0"/>
          </p:cNvCxnSpPr>
          <p:nvPr/>
        </p:nvCxnSpPr>
        <p:spPr>
          <a:xfrm>
            <a:off x="6821905" y="5530617"/>
            <a:ext cx="382004" cy="637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7" idx="2"/>
            <a:endCxn id="64" idx="0"/>
          </p:cNvCxnSpPr>
          <p:nvPr/>
        </p:nvCxnSpPr>
        <p:spPr>
          <a:xfrm>
            <a:off x="7203909" y="5530527"/>
            <a:ext cx="385011" cy="63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0"/>
            <a:endCxn id="58" idx="2"/>
          </p:cNvCxnSpPr>
          <p:nvPr/>
        </p:nvCxnSpPr>
        <p:spPr>
          <a:xfrm flipV="1">
            <a:off x="5266824" y="5530526"/>
            <a:ext cx="1170072" cy="63758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1" idx="0"/>
            <a:endCxn id="59" idx="2"/>
          </p:cNvCxnSpPr>
          <p:nvPr/>
        </p:nvCxnSpPr>
        <p:spPr>
          <a:xfrm flipV="1">
            <a:off x="5660859" y="5530617"/>
            <a:ext cx="1161047" cy="6374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0"/>
            <a:endCxn id="57" idx="2"/>
          </p:cNvCxnSpPr>
          <p:nvPr/>
        </p:nvCxnSpPr>
        <p:spPr>
          <a:xfrm flipV="1">
            <a:off x="6054892" y="5530527"/>
            <a:ext cx="1149017" cy="64514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7486652" y="5241770"/>
            <a:ext cx="198521" cy="2887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/>
          <p:cNvCxnSpPr>
            <a:stCxn id="65" idx="0"/>
            <a:endCxn id="65" idx="0"/>
          </p:cNvCxnSpPr>
          <p:nvPr/>
        </p:nvCxnSpPr>
        <p:spPr>
          <a:xfrm>
            <a:off x="6821905" y="6167927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3" idx="0"/>
            <a:endCxn id="83" idx="2"/>
          </p:cNvCxnSpPr>
          <p:nvPr/>
        </p:nvCxnSpPr>
        <p:spPr>
          <a:xfrm flipV="1">
            <a:off x="6436896" y="5530527"/>
            <a:ext cx="1149017" cy="637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8" idx="2"/>
            <a:endCxn id="65" idx="0"/>
          </p:cNvCxnSpPr>
          <p:nvPr/>
        </p:nvCxnSpPr>
        <p:spPr>
          <a:xfrm>
            <a:off x="6436896" y="5530527"/>
            <a:ext cx="385010" cy="63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6065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456090" y="4823782"/>
            <a:ext cx="6560723" cy="19130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 szelektív ismétlés” stratégia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2823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000" b="1" dirty="0"/>
              <a:t>Stratégia lényege</a:t>
            </a:r>
          </a:p>
          <a:p>
            <a:r>
              <a:rPr lang="hu-HU" sz="2000" dirty="0"/>
              <a:t>A hibás kereteket eldobja, de a jó kereteket a hibás után puffereli.</a:t>
            </a:r>
          </a:p>
          <a:p>
            <a:r>
              <a:rPr lang="hu-HU" sz="2000" dirty="0"/>
              <a:t>Mikor az adónak lejár az időzítője, akkor a legrégebbi nyugtázatlan keretet küldi el újra.</a:t>
            </a:r>
          </a:p>
          <a:p>
            <a:pPr marL="0" indent="0">
              <a:buNone/>
            </a:pPr>
            <a:r>
              <a:rPr lang="hu-HU" sz="2000" b="1" dirty="0"/>
              <a:t>Következmények</a:t>
            </a:r>
          </a:p>
          <a:p>
            <a:r>
              <a:rPr lang="hu-HU" sz="2000" dirty="0"/>
              <a:t>Javíthat a hatékonyságon a negatív nyugta használata. (</a:t>
            </a:r>
            <a:r>
              <a:rPr lang="hu-HU" sz="2000" i="1" dirty="0"/>
              <a:t>NAK</a:t>
            </a:r>
            <a:r>
              <a:rPr lang="hu-HU" sz="2000" dirty="0"/>
              <a:t>)</a:t>
            </a:r>
          </a:p>
          <a:p>
            <a:r>
              <a:rPr lang="hu-HU" sz="2000" dirty="0"/>
              <a:t>Egynél nagyobb méretű vételi ablakot feltételezünk.</a:t>
            </a:r>
          </a:p>
          <a:p>
            <a:r>
              <a:rPr lang="hu-HU" sz="2000" dirty="0"/>
              <a:t>Nagy memória igény, ha nagy vételi ablak esetén.</a:t>
            </a:r>
          </a:p>
          <a:p>
            <a:pPr lvl="1"/>
            <a:endParaRPr lang="hu-HU" sz="2000" dirty="0"/>
          </a:p>
        </p:txBody>
      </p:sp>
      <p:sp>
        <p:nvSpPr>
          <p:cNvPr id="5" name="Rectangle 4"/>
          <p:cNvSpPr/>
          <p:nvPr/>
        </p:nvSpPr>
        <p:spPr>
          <a:xfrm>
            <a:off x="1573272" y="5342543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7306" y="6276996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7306" y="5342633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1340" y="5342543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55375" y="5342543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9409" y="5342543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43443" y="5342543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13614" y="5350654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07649" y="5350744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</a:rPr>
              <a:t>10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5546" y="5350654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19580" y="5350654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37477" y="5342543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31512" y="5342633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1672533" y="5631299"/>
            <a:ext cx="394034" cy="645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0"/>
            <a:endCxn id="9" idx="2"/>
          </p:cNvCxnSpPr>
          <p:nvPr/>
        </p:nvCxnSpPr>
        <p:spPr>
          <a:xfrm flipV="1">
            <a:off x="2066566" y="5631299"/>
            <a:ext cx="788069" cy="6456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361340" y="6276996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7" idx="2"/>
            <a:endCxn id="22" idx="0"/>
          </p:cNvCxnSpPr>
          <p:nvPr/>
        </p:nvCxnSpPr>
        <p:spPr>
          <a:xfrm>
            <a:off x="2066567" y="5631389"/>
            <a:ext cx="394034" cy="645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0"/>
            <a:endCxn id="10" idx="2"/>
          </p:cNvCxnSpPr>
          <p:nvPr/>
        </p:nvCxnSpPr>
        <p:spPr>
          <a:xfrm flipV="1">
            <a:off x="2460601" y="5631299"/>
            <a:ext cx="788069" cy="6456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755375" y="6276906"/>
            <a:ext cx="198521" cy="288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endCxn id="29" idx="0"/>
          </p:cNvCxnSpPr>
          <p:nvPr/>
        </p:nvCxnSpPr>
        <p:spPr>
          <a:xfrm>
            <a:off x="2460601" y="5631299"/>
            <a:ext cx="394034" cy="645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147905" y="6276906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endCxn id="33" idx="0"/>
          </p:cNvCxnSpPr>
          <p:nvPr/>
        </p:nvCxnSpPr>
        <p:spPr>
          <a:xfrm>
            <a:off x="2853132" y="5631299"/>
            <a:ext cx="394034" cy="645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543443" y="6276906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37477" y="6276905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31512" y="6276905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5546" y="6276904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119580" y="6276904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13614" y="6276903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907649" y="6276902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10" idx="2"/>
            <a:endCxn id="35" idx="0"/>
          </p:cNvCxnSpPr>
          <p:nvPr/>
        </p:nvCxnSpPr>
        <p:spPr>
          <a:xfrm>
            <a:off x="3248670" y="5631299"/>
            <a:ext cx="394034" cy="645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36" idx="0"/>
          </p:cNvCxnSpPr>
          <p:nvPr/>
        </p:nvCxnSpPr>
        <p:spPr>
          <a:xfrm>
            <a:off x="3642704" y="5631300"/>
            <a:ext cx="394034" cy="645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2"/>
            <a:endCxn id="37" idx="0"/>
          </p:cNvCxnSpPr>
          <p:nvPr/>
        </p:nvCxnSpPr>
        <p:spPr>
          <a:xfrm>
            <a:off x="4036738" y="5631300"/>
            <a:ext cx="394034" cy="645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2"/>
            <a:endCxn id="38" idx="0"/>
          </p:cNvCxnSpPr>
          <p:nvPr/>
        </p:nvCxnSpPr>
        <p:spPr>
          <a:xfrm>
            <a:off x="4430773" y="5631389"/>
            <a:ext cx="394034" cy="645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2"/>
            <a:endCxn id="39" idx="0"/>
          </p:cNvCxnSpPr>
          <p:nvPr/>
        </p:nvCxnSpPr>
        <p:spPr>
          <a:xfrm>
            <a:off x="4824807" y="5639411"/>
            <a:ext cx="394034" cy="637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2"/>
            <a:endCxn id="40" idx="0"/>
          </p:cNvCxnSpPr>
          <p:nvPr/>
        </p:nvCxnSpPr>
        <p:spPr>
          <a:xfrm>
            <a:off x="5218841" y="5639410"/>
            <a:ext cx="394034" cy="63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301683" y="5350564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</a:rPr>
              <a:t>11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83686" y="5350564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</a:rPr>
              <a:t>12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068696" y="5350654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</a:rPr>
              <a:t>13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12" idx="2"/>
            <a:endCxn id="41" idx="0"/>
          </p:cNvCxnSpPr>
          <p:nvPr/>
        </p:nvCxnSpPr>
        <p:spPr>
          <a:xfrm>
            <a:off x="5612875" y="5639411"/>
            <a:ext cx="394034" cy="637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301683" y="6284470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</a:rPr>
              <a:t>10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683686" y="6276722"/>
            <a:ext cx="198521" cy="28875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</a:rPr>
              <a:t>11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>
            <a:stCxn id="13" idx="2"/>
            <a:endCxn id="62" idx="0"/>
          </p:cNvCxnSpPr>
          <p:nvPr/>
        </p:nvCxnSpPr>
        <p:spPr>
          <a:xfrm>
            <a:off x="6006910" y="5639501"/>
            <a:ext cx="394034" cy="644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6" idx="2"/>
            <a:endCxn id="63" idx="0"/>
          </p:cNvCxnSpPr>
          <p:nvPr/>
        </p:nvCxnSpPr>
        <p:spPr>
          <a:xfrm>
            <a:off x="6400943" y="5639321"/>
            <a:ext cx="382004" cy="63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0"/>
            <a:endCxn id="58" idx="2"/>
          </p:cNvCxnSpPr>
          <p:nvPr/>
        </p:nvCxnSpPr>
        <p:spPr>
          <a:xfrm flipV="1">
            <a:off x="5612875" y="5639320"/>
            <a:ext cx="1170072" cy="63758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1" idx="0"/>
            <a:endCxn id="59" idx="2"/>
          </p:cNvCxnSpPr>
          <p:nvPr/>
        </p:nvCxnSpPr>
        <p:spPr>
          <a:xfrm flipV="1">
            <a:off x="6006910" y="5639411"/>
            <a:ext cx="1161047" cy="6374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0"/>
          </p:cNvCxnSpPr>
          <p:nvPr/>
        </p:nvCxnSpPr>
        <p:spPr>
          <a:xfrm flipV="1">
            <a:off x="6400943" y="5639321"/>
            <a:ext cx="1149017" cy="64514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167956" y="627672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3" idx="0"/>
          </p:cNvCxnSpPr>
          <p:nvPr/>
        </p:nvCxnSpPr>
        <p:spPr>
          <a:xfrm flipV="1">
            <a:off x="6782947" y="5639321"/>
            <a:ext cx="1149017" cy="637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19580" y="4953515"/>
            <a:ext cx="0" cy="312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559861" y="4941483"/>
            <a:ext cx="0" cy="312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42116" y="4963937"/>
            <a:ext cx="159569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hu-HU" sz="1400" dirty="0"/>
              <a:t>Időzítési intervallum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627789" y="5097671"/>
            <a:ext cx="4917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1"/>
          </p:cNvCxnSpPr>
          <p:nvPr/>
        </p:nvCxnSpPr>
        <p:spPr>
          <a:xfrm flipH="1">
            <a:off x="2545574" y="5117826"/>
            <a:ext cx="496542" cy="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17" idx="2"/>
          </p:cNvCxnSpPr>
          <p:nvPr/>
        </p:nvCxnSpPr>
        <p:spPr>
          <a:xfrm flipV="1">
            <a:off x="3247165" y="5631389"/>
            <a:ext cx="1183607" cy="64533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35" idx="0"/>
            <a:endCxn id="14" idx="2"/>
          </p:cNvCxnSpPr>
          <p:nvPr/>
        </p:nvCxnSpPr>
        <p:spPr>
          <a:xfrm flipV="1">
            <a:off x="3642704" y="5639411"/>
            <a:ext cx="1182103" cy="63749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6" idx="0"/>
            <a:endCxn id="15" idx="2"/>
          </p:cNvCxnSpPr>
          <p:nvPr/>
        </p:nvCxnSpPr>
        <p:spPr>
          <a:xfrm flipV="1">
            <a:off x="4036738" y="5639410"/>
            <a:ext cx="1182103" cy="63749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7" idx="0"/>
            <a:endCxn id="12" idx="2"/>
          </p:cNvCxnSpPr>
          <p:nvPr/>
        </p:nvCxnSpPr>
        <p:spPr>
          <a:xfrm flipV="1">
            <a:off x="4430772" y="5639410"/>
            <a:ext cx="1182103" cy="63749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13" idx="2"/>
          </p:cNvCxnSpPr>
          <p:nvPr/>
        </p:nvCxnSpPr>
        <p:spPr>
          <a:xfrm flipV="1">
            <a:off x="4824055" y="5639501"/>
            <a:ext cx="1182854" cy="6292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56" idx="2"/>
          </p:cNvCxnSpPr>
          <p:nvPr/>
        </p:nvCxnSpPr>
        <p:spPr>
          <a:xfrm flipV="1">
            <a:off x="5218841" y="5639321"/>
            <a:ext cx="1182103" cy="62947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6823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Példák az adatkapcsolati réteg protokolljaira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7814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HDLC 1/4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3686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000" b="1" cap="small" dirty="0"/>
              <a:t>Áttekintés</a:t>
            </a:r>
          </a:p>
          <a:p>
            <a:r>
              <a:rPr lang="hu-HU" sz="2000" dirty="0"/>
              <a:t>IBM </a:t>
            </a:r>
            <a:r>
              <a:rPr lang="hu-HU" sz="2000" dirty="0" err="1"/>
              <a:t>mainframe</a:t>
            </a:r>
            <a:r>
              <a:rPr lang="hu-HU" sz="2000" dirty="0"/>
              <a:t> világában használták először az 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SDLC</a:t>
            </a:r>
            <a:r>
              <a:rPr lang="hu-HU" sz="2000" dirty="0"/>
              <a:t> protokoll;</a:t>
            </a:r>
          </a:p>
          <a:p>
            <a:pPr lvl="1"/>
            <a:r>
              <a:rPr lang="hu-HU" sz="2000" dirty="0"/>
              <a:t>ANSI szabvány változat ADCCP </a:t>
            </a:r>
          </a:p>
          <a:p>
            <a:pPr lvl="1"/>
            <a:r>
              <a:rPr lang="hu-HU" sz="2000" dirty="0"/>
              <a:t>ISO szabvány  változat HDLC</a:t>
            </a:r>
          </a:p>
          <a:p>
            <a:pPr lvl="1"/>
            <a:r>
              <a:rPr lang="hu-HU" sz="2000" dirty="0"/>
              <a:t>Később a CCITT adoptálta a LAP és a LAPB protokolljához.</a:t>
            </a:r>
          </a:p>
          <a:p>
            <a:r>
              <a:rPr lang="hu-HU" sz="2000" dirty="0"/>
              <a:t>A különböző szabványok közös elveken nyugodnak</a:t>
            </a:r>
          </a:p>
          <a:p>
            <a:pPr lvl="1"/>
            <a:r>
              <a:rPr lang="hu-HU" sz="2000" dirty="0"/>
              <a:t>Bitorientáltság (bitbeszúrás alkalmazása)</a:t>
            </a:r>
          </a:p>
          <a:p>
            <a:pPr lvl="1"/>
            <a:r>
              <a:rPr lang="hu-HU" sz="2000" dirty="0"/>
              <a:t>Apróbb sajátosságok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026332" y="5969843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79835" y="5959210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94714" y="5964526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73180" y="5969843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42392" y="5969843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97465" y="5962755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6004" y="5969843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HDLC 2/4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3"/>
            <a:ext cx="7543800" cy="39651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1800" b="1" cap="small" dirty="0"/>
              <a:t>Általános keretfelépítés</a:t>
            </a:r>
          </a:p>
          <a:p>
            <a:pPr>
              <a:spcBef>
                <a:spcPts val="0"/>
              </a:spcBef>
            </a:pPr>
            <a:r>
              <a:rPr lang="hu-HU" sz="1800" i="1" dirty="0"/>
              <a:t>cím</a:t>
            </a:r>
            <a:r>
              <a:rPr lang="hu-HU" sz="1800" dirty="0"/>
              <a:t> mező</a:t>
            </a:r>
          </a:p>
          <a:p>
            <a:pPr lvl="1"/>
            <a:r>
              <a:rPr lang="hu-HU" sz="1800" dirty="0"/>
              <a:t>több vonallal rendelkező terminálok esetén van jelentősége, </a:t>
            </a:r>
          </a:p>
          <a:p>
            <a:pPr lvl="1"/>
            <a:r>
              <a:rPr lang="hu-HU" sz="1800" dirty="0"/>
              <a:t>pont-pont kapcsolatnál parancsok és válaszok megkülönböztetésére használják</a:t>
            </a:r>
          </a:p>
          <a:p>
            <a:r>
              <a:rPr lang="hu-HU" sz="1800" i="1" dirty="0"/>
              <a:t>vezérlés</a:t>
            </a:r>
            <a:r>
              <a:rPr lang="hu-HU" sz="1800" dirty="0"/>
              <a:t> mező </a:t>
            </a:r>
          </a:p>
          <a:p>
            <a:pPr lvl="1"/>
            <a:r>
              <a:rPr lang="hu-HU" sz="1800" dirty="0"/>
              <a:t>sorszámozás, nyugtázás és egyéb feladatok ellátására</a:t>
            </a:r>
          </a:p>
          <a:p>
            <a:r>
              <a:rPr lang="hu-HU" sz="1800" i="1" dirty="0"/>
              <a:t>adat</a:t>
            </a:r>
            <a:r>
              <a:rPr lang="hu-HU" sz="1800" dirty="0"/>
              <a:t> mező</a:t>
            </a:r>
          </a:p>
          <a:p>
            <a:pPr lvl="1"/>
            <a:r>
              <a:rPr lang="hu-HU" sz="1800" dirty="0"/>
              <a:t>tetszőleges hosszú adat lehet </a:t>
            </a:r>
          </a:p>
          <a:p>
            <a:r>
              <a:rPr lang="hu-HU" sz="1800" i="1" dirty="0"/>
              <a:t>ellenőrző összeg</a:t>
            </a:r>
            <a:r>
              <a:rPr lang="hu-HU" sz="1800" dirty="0"/>
              <a:t> mező</a:t>
            </a:r>
          </a:p>
          <a:p>
            <a:pPr lvl="1"/>
            <a:r>
              <a:rPr lang="hu-HU" sz="1800" dirty="0"/>
              <a:t>CRC kontrollösszeg a CRC-CCITT generátor polinom felhasználásával  </a:t>
            </a:r>
          </a:p>
          <a:p>
            <a:r>
              <a:rPr lang="hu-HU" sz="1800" dirty="0"/>
              <a:t>FLAG bájt a keret határok jelzésére</a:t>
            </a:r>
          </a:p>
          <a:p>
            <a:pPr lvl="2"/>
            <a:endParaRPr lang="hu-HU" sz="2000" dirty="0"/>
          </a:p>
        </p:txBody>
      </p:sp>
      <p:sp>
        <p:nvSpPr>
          <p:cNvPr id="4" name="Rectangle 3"/>
          <p:cNvSpPr/>
          <p:nvPr/>
        </p:nvSpPr>
        <p:spPr>
          <a:xfrm>
            <a:off x="2025503" y="6097432"/>
            <a:ext cx="869212" cy="3827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01111110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26004" y="6097432"/>
            <a:ext cx="960584" cy="3827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01111110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94714" y="6097432"/>
            <a:ext cx="478466" cy="3827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cap="small" dirty="0">
                <a:solidFill>
                  <a:schemeClr val="tx1"/>
                </a:solidFill>
              </a:rPr>
              <a:t>cím</a:t>
            </a:r>
            <a:endParaRPr lang="en-US" sz="1200" cap="small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73180" y="6097432"/>
            <a:ext cx="869212" cy="3827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cap="small" dirty="0">
                <a:solidFill>
                  <a:schemeClr val="tx1"/>
                </a:solidFill>
              </a:rPr>
              <a:t>vezérlés</a:t>
            </a:r>
            <a:endParaRPr lang="en-US" sz="1200" cap="small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44519" y="6097432"/>
            <a:ext cx="452947" cy="3827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cap="small" dirty="0">
                <a:solidFill>
                  <a:schemeClr val="tx1"/>
                </a:solidFill>
              </a:rPr>
              <a:t>adat</a:t>
            </a:r>
            <a:endParaRPr lang="en-US" sz="1200" cap="small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97466" y="6097432"/>
            <a:ext cx="1328539" cy="3827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cap="small" dirty="0">
                <a:solidFill>
                  <a:schemeClr val="tx1"/>
                </a:solidFill>
              </a:rPr>
              <a:t>ellenőrző összeg</a:t>
            </a:r>
            <a:endParaRPr lang="en-US" sz="1200" cap="small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67628" y="5815954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8 bit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6287267" y="5815955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8 bit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136026" y="5816238"/>
            <a:ext cx="5277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16 bit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2941465" y="581092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8 bit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3617187" y="5815955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8 bit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230663" y="5815954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&gt; 0 bit</a:t>
            </a:r>
            <a:endParaRPr lang="en-US" sz="11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HDLC 3/4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5022289" cy="4603192"/>
          </a:xfrm>
        </p:spPr>
        <p:txBody>
          <a:bodyPr>
            <a:normAutofit fontScale="85000" lnSpcReduction="10000"/>
          </a:bodyPr>
          <a:lstStyle/>
          <a:p>
            <a:r>
              <a:rPr lang="hu-HU" sz="2000" dirty="0"/>
              <a:t>3 bites csúszó-ablak protokoll használ a sorszámozáshoz</a:t>
            </a:r>
          </a:p>
          <a:p>
            <a:r>
              <a:rPr lang="hu-HU" sz="2000" dirty="0"/>
              <a:t>Három típusú keretet használ:</a:t>
            </a:r>
          </a:p>
          <a:p>
            <a:pPr lvl="1"/>
            <a:r>
              <a:rPr lang="hu-HU" sz="2000" dirty="0"/>
              <a:t>információs </a:t>
            </a:r>
          </a:p>
          <a:p>
            <a:pPr lvl="1"/>
            <a:r>
              <a:rPr lang="hu-HU" sz="2000" dirty="0"/>
              <a:t>felügyelő </a:t>
            </a:r>
          </a:p>
          <a:p>
            <a:pPr marL="384048" lvl="2" indent="0">
              <a:buNone/>
            </a:pPr>
            <a:r>
              <a:rPr lang="hu-HU" sz="2100" b="1" dirty="0"/>
              <a:t>   </a:t>
            </a:r>
            <a:r>
              <a:rPr lang="hu-HU" sz="2100" dirty="0">
                <a:latin typeface="Baskerville Old Face" panose="02020602080505020303" pitchFamily="18" charset="0"/>
              </a:rPr>
              <a:t>  </a:t>
            </a:r>
            <a:r>
              <a:rPr lang="hu-HU" u="sng" dirty="0">
                <a:latin typeface="Baskerville Old Face" panose="02020602080505020303" pitchFamily="18" charset="0"/>
              </a:rPr>
              <a:t>Típusok</a:t>
            </a:r>
          </a:p>
          <a:p>
            <a:pPr marL="841248" lvl="3" indent="0">
              <a:buNone/>
            </a:pPr>
            <a:r>
              <a:rPr lang="hu-HU" sz="1900" dirty="0"/>
              <a:t>0. típus – nyugtakeret (</a:t>
            </a:r>
            <a:r>
              <a:rPr lang="hu-H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RECEIVE READY</a:t>
            </a:r>
            <a:r>
              <a:rPr lang="hu-HU" sz="1900" dirty="0"/>
              <a:t>);</a:t>
            </a:r>
          </a:p>
          <a:p>
            <a:pPr marL="841248" lvl="3" indent="0">
              <a:buNone/>
            </a:pPr>
            <a:r>
              <a:rPr lang="hu-HU" sz="1900" dirty="0"/>
              <a:t>1. típus – negatív nyugtakeret (</a:t>
            </a:r>
            <a:r>
              <a:rPr lang="hu-H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REJECT</a:t>
            </a:r>
            <a:r>
              <a:rPr lang="hu-HU" sz="1900" dirty="0"/>
              <a:t>);</a:t>
            </a:r>
          </a:p>
          <a:p>
            <a:pPr marL="841248" lvl="3" indent="0">
              <a:buNone/>
            </a:pPr>
            <a:r>
              <a:rPr lang="hu-HU" sz="1900" dirty="0"/>
              <a:t>2. típus – </a:t>
            </a:r>
            <a:r>
              <a:rPr lang="hu-HU" sz="1900" cap="small" dirty="0"/>
              <a:t>vételre nem kész</a:t>
            </a:r>
            <a:r>
              <a:rPr lang="hu-HU" sz="1900" dirty="0"/>
              <a:t>, amely nyugtáz minden keretet a </a:t>
            </a:r>
            <a:r>
              <a:rPr lang="hu-HU" sz="1900" i="1" dirty="0"/>
              <a:t>Következő</a:t>
            </a:r>
            <a:r>
              <a:rPr lang="hu-HU" sz="1900" dirty="0"/>
              <a:t>ig ((</a:t>
            </a:r>
            <a:r>
              <a:rPr lang="hu-H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RECEIVE NOT READY</a:t>
            </a:r>
            <a:r>
              <a:rPr lang="hu-HU" sz="1900" dirty="0"/>
              <a:t>))</a:t>
            </a:r>
          </a:p>
          <a:p>
            <a:pPr marL="841248" lvl="3" indent="0">
              <a:buNone/>
            </a:pPr>
            <a:r>
              <a:rPr lang="hu-HU" sz="1900" dirty="0">
                <a:solidFill>
                  <a:schemeClr val="tx2">
                    <a:lumMod val="75000"/>
                  </a:schemeClr>
                </a:solidFill>
              </a:rPr>
              <a:t>3. típus – </a:t>
            </a:r>
            <a:r>
              <a:rPr lang="hu-HU" sz="1900" cap="small" dirty="0">
                <a:solidFill>
                  <a:schemeClr val="tx2">
                    <a:lumMod val="75000"/>
                  </a:schemeClr>
                </a:solidFill>
              </a:rPr>
              <a:t>szelektív elutasítás</a:t>
            </a:r>
            <a:r>
              <a:rPr lang="hu-HU" sz="1900" dirty="0">
                <a:solidFill>
                  <a:schemeClr val="tx2">
                    <a:lumMod val="75000"/>
                  </a:schemeClr>
                </a:solidFill>
              </a:rPr>
              <a:t>, amely egy adott keret újraküldésére szólít fel </a:t>
            </a:r>
            <a:r>
              <a:rPr lang="hu-HU" sz="1900" dirty="0"/>
              <a:t>(</a:t>
            </a:r>
            <a:r>
              <a:rPr lang="hu-H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SELECTIVE REJECT</a:t>
            </a:r>
            <a:r>
              <a:rPr lang="hu-HU" sz="1900" dirty="0"/>
              <a:t>)</a:t>
            </a:r>
            <a:endParaRPr lang="hu-HU" sz="19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hu-HU" sz="2000" dirty="0"/>
              <a:t>Számozatlan</a:t>
            </a:r>
          </a:p>
          <a:p>
            <a:pPr lvl="2"/>
            <a:r>
              <a:rPr lang="hu-HU" dirty="0"/>
              <a:t>típus 5 bites adat</a:t>
            </a:r>
            <a:endParaRPr lang="hu-HU" sz="1600" dirty="0"/>
          </a:p>
        </p:txBody>
      </p:sp>
      <p:sp>
        <p:nvSpPr>
          <p:cNvPr id="4" name="Rectangle 3"/>
          <p:cNvSpPr/>
          <p:nvPr/>
        </p:nvSpPr>
        <p:spPr>
          <a:xfrm>
            <a:off x="6259918" y="2030818"/>
            <a:ext cx="311003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0921" y="2030818"/>
            <a:ext cx="709724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sorszám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80645" y="2030818"/>
            <a:ext cx="414670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L/U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95314" y="2030818"/>
            <a:ext cx="885161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Következő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7096" y="173736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1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17459" y="173736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3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4602" y="173736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1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25250" y="172885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3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2071" y="2469221"/>
            <a:ext cx="2440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dirty="0">
                <a:solidFill>
                  <a:srgbClr val="FF0000"/>
                </a:solidFill>
              </a:rPr>
              <a:t>Vezérlés</a:t>
            </a:r>
            <a:r>
              <a:rPr lang="hu-HU" sz="1400" dirty="0">
                <a:solidFill>
                  <a:srgbClr val="FF0000"/>
                </a:solidFill>
              </a:rPr>
              <a:t> mező az </a:t>
            </a:r>
            <a:r>
              <a:rPr lang="hu-HU" sz="1400" i="1" dirty="0">
                <a:solidFill>
                  <a:srgbClr val="FF0000"/>
                </a:solidFill>
              </a:rPr>
              <a:t>információs</a:t>
            </a:r>
            <a:r>
              <a:rPr lang="hu-HU" sz="1400" dirty="0">
                <a:solidFill>
                  <a:srgbClr val="FF0000"/>
                </a:solidFill>
              </a:rPr>
              <a:t> kerettípusra 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59918" y="3246731"/>
            <a:ext cx="227606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34062" y="3246731"/>
            <a:ext cx="546583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Típus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80645" y="3246731"/>
            <a:ext cx="414670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L/U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95314" y="3246731"/>
            <a:ext cx="885161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Következő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7096" y="295327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1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8696" y="295327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2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94602" y="295327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1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25250" y="2944767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3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12071" y="3661065"/>
            <a:ext cx="2440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dirty="0">
                <a:solidFill>
                  <a:srgbClr val="FF0000"/>
                </a:solidFill>
              </a:rPr>
              <a:t>Vezérlés</a:t>
            </a:r>
            <a:r>
              <a:rPr lang="hu-HU" sz="1400" dirty="0">
                <a:solidFill>
                  <a:srgbClr val="FF0000"/>
                </a:solidFill>
              </a:rPr>
              <a:t> mező az </a:t>
            </a:r>
            <a:r>
              <a:rPr lang="hu-HU" sz="1400" i="1" dirty="0">
                <a:solidFill>
                  <a:srgbClr val="FF0000"/>
                </a:solidFill>
              </a:rPr>
              <a:t>felügyelő</a:t>
            </a:r>
            <a:r>
              <a:rPr lang="hu-HU" sz="1400" dirty="0">
                <a:solidFill>
                  <a:srgbClr val="FF0000"/>
                </a:solidFill>
              </a:rPr>
              <a:t> kerettípusra 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59918" y="4551956"/>
            <a:ext cx="226937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12635" y="4551956"/>
            <a:ext cx="568009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Típus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80645" y="4551956"/>
            <a:ext cx="414670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L/U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95314" y="4551956"/>
            <a:ext cx="885161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Módosító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07096" y="425849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1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17459" y="425849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2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94602" y="425849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1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25250" y="4249992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3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12071" y="4990359"/>
            <a:ext cx="2440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dirty="0">
                <a:solidFill>
                  <a:srgbClr val="FF0000"/>
                </a:solidFill>
              </a:rPr>
              <a:t>Vezérlés</a:t>
            </a:r>
            <a:r>
              <a:rPr lang="hu-HU" sz="1400" dirty="0">
                <a:solidFill>
                  <a:srgbClr val="FF0000"/>
                </a:solidFill>
              </a:rPr>
              <a:t> mező az </a:t>
            </a:r>
            <a:r>
              <a:rPr lang="hu-HU" sz="1400" i="1" dirty="0">
                <a:solidFill>
                  <a:srgbClr val="FF0000"/>
                </a:solidFill>
              </a:rPr>
              <a:t>számozatlan</a:t>
            </a:r>
            <a:r>
              <a:rPr lang="hu-HU" sz="1400" dirty="0">
                <a:solidFill>
                  <a:srgbClr val="FF0000"/>
                </a:solidFill>
              </a:rPr>
              <a:t> kerettípusra 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489839" y="3246731"/>
            <a:ext cx="244223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07127" y="2944767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1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85698" y="4551956"/>
            <a:ext cx="226937" cy="3296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rgbClr val="FF0000"/>
                </a:solidFill>
              </a:rPr>
              <a:t>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199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491422" y="425849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i="1" dirty="0">
                <a:solidFill>
                  <a:srgbClr val="FF0000"/>
                </a:solidFill>
              </a:rPr>
              <a:t>1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87834" y="1737360"/>
            <a:ext cx="2440173" cy="1176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74515" y="3025589"/>
            <a:ext cx="2440173" cy="1158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12071" y="4258499"/>
            <a:ext cx="2440173" cy="1248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56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kis logisztika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Előadás</a:t>
            </a:r>
          </a:p>
          <a:p>
            <a:pPr lvl="1"/>
            <a:r>
              <a:rPr lang="hu-HU" sz="2800" b="1" dirty="0"/>
              <a:t>Nappali</a:t>
            </a:r>
            <a:r>
              <a:rPr lang="hu-HU" sz="2800" dirty="0"/>
              <a:t>: </a:t>
            </a:r>
            <a:r>
              <a:rPr lang="hu-HU" sz="2800" i="1" dirty="0"/>
              <a:t>Hétfő 12:15-13:45 </a:t>
            </a:r>
            <a:br>
              <a:rPr lang="hu-HU" sz="2800" i="1" dirty="0"/>
            </a:br>
            <a:r>
              <a:rPr lang="hu-HU" sz="2800" i="1" dirty="0"/>
              <a:t>		  Déli tömb, Bolyai terem</a:t>
            </a:r>
          </a:p>
          <a:p>
            <a:pPr marL="365760" lvl="1" indent="0">
              <a:buNone/>
            </a:pPr>
            <a:endParaRPr lang="hu-HU" sz="2800" i="1" dirty="0"/>
          </a:p>
          <a:p>
            <a:r>
              <a:rPr lang="hu-HU" dirty="0"/>
              <a:t>Előadó</a:t>
            </a:r>
            <a:endParaRPr lang="en-US" dirty="0"/>
          </a:p>
          <a:p>
            <a:pPr lvl="1"/>
            <a:r>
              <a:rPr lang="hu-HU" dirty="0"/>
              <a:t>Dr. Laki Sándor</a:t>
            </a:r>
          </a:p>
          <a:p>
            <a:pPr lvl="1"/>
            <a:r>
              <a:rPr lang="hu-HU" dirty="0"/>
              <a:t>Adjunktus, Információs Rendszerek Tanszék</a:t>
            </a:r>
            <a:endParaRPr lang="en-US" dirty="0"/>
          </a:p>
          <a:p>
            <a:pPr lvl="1"/>
            <a:r>
              <a:rPr lang="hu-HU" dirty="0" err="1">
                <a:hlinkClick r:id="rId2"/>
              </a:rPr>
              <a:t>lakis</a:t>
            </a:r>
            <a:r>
              <a:rPr lang="hu-HU" dirty="0">
                <a:hlinkClick r:id="rId2"/>
              </a:rPr>
              <a:t>@</a:t>
            </a:r>
            <a:r>
              <a:rPr lang="hu-HU" dirty="0" err="1">
                <a:hlinkClick r:id="rId2"/>
              </a:rPr>
              <a:t>inf.elte.hu</a:t>
            </a:r>
            <a:endParaRPr lang="hu-HU" dirty="0">
              <a:hlinkClick r:id="rId2"/>
            </a:endParaRPr>
          </a:p>
          <a:p>
            <a:pPr lvl="1"/>
            <a:r>
              <a:rPr lang="hu-HU" dirty="0"/>
              <a:t>Iroda: Déli tömb, 2.506</a:t>
            </a:r>
            <a:endParaRPr lang="en-US" dirty="0"/>
          </a:p>
          <a:p>
            <a:pPr lvl="1"/>
            <a:r>
              <a:rPr lang="hu-HU" dirty="0"/>
              <a:t>Fogadóóra</a:t>
            </a:r>
            <a:r>
              <a:rPr lang="en-US" dirty="0"/>
              <a:t>:</a:t>
            </a:r>
            <a:r>
              <a:rPr lang="hu-HU" dirty="0"/>
              <a:t> Hétfő 10-11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0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60" y="3016393"/>
            <a:ext cx="4414838" cy="2200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1" y="2008675"/>
            <a:ext cx="4064794" cy="220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Alapfogalmak 6/</a:t>
            </a:r>
            <a:r>
              <a:rPr lang="hu-HU" dirty="0" err="1"/>
              <a:t>6</a:t>
            </a:r>
            <a:r>
              <a:rPr lang="hu-HU" dirty="0"/>
              <a:t> – példa topológiák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3225" y="4322364"/>
            <a:ext cx="392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LAN-ok összekötése alhálózattal (WAN)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03518" y="3962643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(</a:t>
            </a:r>
            <a:r>
              <a:rPr lang="hu-HU" sz="1400" dirty="0" err="1"/>
              <a:t>Tanenbaum</a:t>
            </a:r>
            <a:r>
              <a:rPr lang="hu-HU" sz="1400" dirty="0"/>
              <a:t>)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8055176" y="4943702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(</a:t>
            </a:r>
            <a:r>
              <a:rPr lang="hu-HU" sz="1400" dirty="0" err="1"/>
              <a:t>Tanenbaum</a:t>
            </a:r>
            <a:r>
              <a:rPr lang="hu-HU" sz="1400" dirty="0"/>
              <a:t>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083083" y="5347058"/>
            <a:ext cx="382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Adatfolyam szemléltetése egy </a:t>
            </a:r>
            <a:r>
              <a:rPr lang="hu-HU" dirty="0" err="1"/>
              <a:t>WAN-on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HDLC 4/</a:t>
            </a:r>
            <a:r>
              <a:rPr lang="hu-HU" dirty="0" err="1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cap="small" dirty="0"/>
              <a:t>Legelterjedtebb parancsok számozatlan keretek esetén</a:t>
            </a:r>
          </a:p>
          <a:p>
            <a:r>
              <a:rPr lang="hu-HU" sz="2000" dirty="0"/>
              <a:t>DISC – a csatlakozás bontására vonatkozó szándék bejelentésére</a:t>
            </a:r>
          </a:p>
          <a:p>
            <a:r>
              <a:rPr lang="hu-HU" sz="2000" dirty="0"/>
              <a:t>SNRM – visszacsatlakozó állomás bejelentse a jelenlétét (</a:t>
            </a:r>
            <a:r>
              <a:rPr lang="hu-HU" sz="2000" i="1" dirty="0"/>
              <a:t>aszinkron</a:t>
            </a:r>
            <a:r>
              <a:rPr lang="hu-HU" sz="2000" dirty="0"/>
              <a:t>)</a:t>
            </a:r>
          </a:p>
          <a:p>
            <a:r>
              <a:rPr lang="hu-HU" sz="2000" dirty="0"/>
              <a:t>SABM – alaphelyzetbe állítja a vonalat (</a:t>
            </a:r>
            <a:r>
              <a:rPr lang="hu-HU" sz="2000" i="1" dirty="0"/>
              <a:t>egyenrangúság</a:t>
            </a:r>
            <a:r>
              <a:rPr lang="hu-HU" sz="2000" dirty="0"/>
              <a:t>)</a:t>
            </a:r>
          </a:p>
          <a:p>
            <a:r>
              <a:rPr lang="hu-HU" sz="2000" dirty="0"/>
              <a:t>Kiterjesztett keretformátum (7 bites sorszám) engedélyezésekor: SAMBE, SNRME.</a:t>
            </a:r>
          </a:p>
          <a:p>
            <a:r>
              <a:rPr lang="hu-HU" sz="2000" dirty="0"/>
              <a:t>FRMR – keretelutasítás illegális keretek jelzésére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PPP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2598675"/>
          </a:xfrm>
        </p:spPr>
        <p:txBody>
          <a:bodyPr>
            <a:noAutofit/>
          </a:bodyPr>
          <a:lstStyle/>
          <a:p>
            <a:r>
              <a:rPr lang="hu-HU" sz="1600" dirty="0"/>
              <a:t>RFC 1661, 1662, 1663</a:t>
            </a:r>
          </a:p>
          <a:p>
            <a:pPr>
              <a:spcBef>
                <a:spcPts val="0"/>
              </a:spcBef>
            </a:pPr>
            <a:r>
              <a:rPr lang="hu-HU" sz="1600" b="1" dirty="0"/>
              <a:t>Három dolgot biztosít</a:t>
            </a:r>
          </a:p>
          <a:p>
            <a:pPr marL="544068" lvl="1" indent="-342900">
              <a:buFont typeface="+mj-lt"/>
              <a:buAutoNum type="arabicPeriod"/>
            </a:pPr>
            <a:r>
              <a:rPr lang="hu-HU" sz="1600" dirty="0"/>
              <a:t>Keretezési módszert (egyértelmű kerethatárok).</a:t>
            </a:r>
          </a:p>
          <a:p>
            <a:pPr marL="544068" lvl="1" indent="-342900">
              <a:buFont typeface="+mj-lt"/>
              <a:buAutoNum type="arabicPeriod"/>
            </a:pPr>
            <a:r>
              <a:rPr lang="hu-HU" sz="1600" dirty="0"/>
              <a:t>Kapcsolatvezérlő protokollt a vonalak felélesztésére, tesztelésére, az opció egyeztetésére és a vonalak elengedésére. LCP protokoll. (szinkron/aszinkron áramkörök, bájtalapú/bitalapú kódolás)</a:t>
            </a:r>
          </a:p>
          <a:p>
            <a:pPr marL="544068" lvl="1" indent="-342900">
              <a:buFont typeface="+mj-lt"/>
              <a:buAutoNum type="arabicPeriod"/>
            </a:pPr>
            <a:r>
              <a:rPr lang="hu-HU" sz="1600" dirty="0"/>
              <a:t>Olyan módot a hálózati réteg-opciók megbeszélésére, amely független az alkalmazott hálózati réteg-protokolltól. Külön-külön NCP protokollok mindegyik támogatott hálózati réteghez.</a:t>
            </a:r>
          </a:p>
          <a:p>
            <a:pPr marL="544068" lvl="1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2837001" y="4552167"/>
            <a:ext cx="478466" cy="2166244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PC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242080" y="4467107"/>
            <a:ext cx="478466" cy="2251304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ISP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15467" y="4667166"/>
            <a:ext cx="2918637" cy="39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38961" y="4390598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1. felhív</a:t>
            </a:r>
            <a:endParaRPr lang="en-US" sz="11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15467" y="4950329"/>
            <a:ext cx="2918637" cy="170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12947" y="4677798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fizikai kapcsolat felépült</a:t>
            </a:r>
            <a:endParaRPr lang="en-US" sz="11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14457" y="5239918"/>
            <a:ext cx="2926614" cy="4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11587" y="4988806"/>
            <a:ext cx="15969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2. LCP csomagok küldése</a:t>
            </a:r>
            <a:endParaRPr lang="en-US" sz="11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315467" y="5516368"/>
            <a:ext cx="2926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91138" y="5247740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3. LCP csomagokra válasz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3313326" y="5503352"/>
            <a:ext cx="2787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PPP alkalmazandó paraméterek leegyeztetve</a:t>
            </a:r>
            <a:endParaRPr lang="en-US" sz="11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311211" y="5777828"/>
            <a:ext cx="2918637" cy="170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305682" y="6029993"/>
            <a:ext cx="2926614" cy="4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26625" y="5778881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4. NCP csomagok küldése</a:t>
            </a:r>
            <a:endParaRPr lang="en-US" sz="11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311454" y="6306443"/>
            <a:ext cx="2926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006176" y="6037815"/>
            <a:ext cx="1699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5. NCP csomagokra válasz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3903888" y="6321807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 internet kapcsolat kiépült</a:t>
            </a:r>
            <a:endParaRPr lang="en-US" sz="1100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314912" y="6569077"/>
            <a:ext cx="2918637" cy="170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5" grpId="0"/>
      <p:bldP spid="24" grpId="0"/>
      <p:bldP spid="27" grpId="0"/>
      <p:bldP spid="29" grpId="0"/>
      <p:bldP spid="33" grpId="0"/>
      <p:bldP spid="35" grpId="0"/>
      <p:bldP spid="36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461839" y="5192105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73231" y="5192105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84624" y="5192105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96016" y="5192105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07409" y="5192105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18801" y="5192105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930194" y="5187342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841777" y="5182579"/>
            <a:ext cx="0" cy="287079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PPP 2/</a:t>
            </a:r>
            <a:r>
              <a:rPr lang="hu-HU" dirty="0" err="1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3218472"/>
          </a:xfrm>
        </p:spPr>
        <p:txBody>
          <a:bodyPr>
            <a:normAutofit fontScale="92500" lnSpcReduction="20000"/>
          </a:bodyPr>
          <a:lstStyle/>
          <a:p>
            <a:r>
              <a:rPr lang="hu-HU" sz="2000" dirty="0"/>
              <a:t>bájt alapú keretszerkezet, azaz a legkisebb adategység a bájt</a:t>
            </a:r>
          </a:p>
          <a:p>
            <a:r>
              <a:rPr lang="hu-HU" sz="2000" dirty="0"/>
              <a:t>Alapértelmezésben nem biztosít megbízható átvitelt.</a:t>
            </a:r>
          </a:p>
          <a:p>
            <a:r>
              <a:rPr lang="hu-HU" sz="2000" b="1" dirty="0"/>
              <a:t>Mezők fontosabb tulajdonságai</a:t>
            </a:r>
          </a:p>
          <a:p>
            <a:pPr lvl="1"/>
            <a:r>
              <a:rPr lang="hu-HU" sz="2000" dirty="0"/>
              <a:t>Vezérlő mező alapértéke a számozatlan keretet jelzi</a:t>
            </a:r>
          </a:p>
          <a:p>
            <a:pPr lvl="1"/>
            <a:r>
              <a:rPr lang="hu-HU" sz="2000" dirty="0"/>
              <a:t>Protokoll mezőben protokoll kód lehet az </a:t>
            </a:r>
            <a:r>
              <a:rPr lang="en-US" sz="2000" dirty="0"/>
              <a:t>LCP, NCP, IP, IPX, AppleTalk</a:t>
            </a:r>
            <a:r>
              <a:rPr lang="hu-HU" sz="2000" dirty="0"/>
              <a:t> vagy más protokollhoz.</a:t>
            </a:r>
          </a:p>
          <a:p>
            <a:pPr lvl="2"/>
            <a:r>
              <a:rPr lang="hu-HU" dirty="0"/>
              <a:t>0-s bittel kezdődő kódok a hálózati protokollokhoz tartoznak (IP, XNS, stb.)</a:t>
            </a:r>
          </a:p>
          <a:p>
            <a:pPr lvl="2"/>
            <a:r>
              <a:rPr lang="hu-HU" dirty="0"/>
              <a:t>1-es bittel kezdődő kódok a további egyeztetést igénylő protokollokhoz tartoznak (LCP, NCP, stb.)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1838" y="5458329"/>
            <a:ext cx="911393" cy="629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Jelző</a:t>
            </a:r>
          </a:p>
          <a:p>
            <a:pPr algn="ctr"/>
            <a:r>
              <a:rPr lang="hu-HU" sz="1200" dirty="0">
                <a:solidFill>
                  <a:schemeClr val="tx1"/>
                </a:solidFill>
              </a:rPr>
              <a:t>01111110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73231" y="5458329"/>
            <a:ext cx="911393" cy="629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Cím</a:t>
            </a:r>
          </a:p>
          <a:p>
            <a:pPr algn="ctr"/>
            <a:r>
              <a:rPr lang="hu-HU" sz="1200" dirty="0">
                <a:solidFill>
                  <a:schemeClr val="tx1"/>
                </a:solidFill>
              </a:rPr>
              <a:t>1111111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84623" y="5458329"/>
            <a:ext cx="911393" cy="629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Vezérlő</a:t>
            </a:r>
          </a:p>
          <a:p>
            <a:pPr algn="ctr"/>
            <a:r>
              <a:rPr lang="hu-HU" sz="1200" dirty="0">
                <a:solidFill>
                  <a:schemeClr val="tx1"/>
                </a:solidFill>
              </a:rPr>
              <a:t>00000011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30193" y="5458328"/>
            <a:ext cx="911393" cy="629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Jelző</a:t>
            </a:r>
          </a:p>
          <a:p>
            <a:pPr algn="ctr"/>
            <a:r>
              <a:rPr lang="hu-HU" sz="1200" dirty="0">
                <a:solidFill>
                  <a:schemeClr val="tx1"/>
                </a:solidFill>
              </a:rPr>
              <a:t>01111110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18801" y="5455920"/>
            <a:ext cx="911393" cy="6320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Ellenőrző</a:t>
            </a:r>
          </a:p>
          <a:p>
            <a:pPr algn="ctr"/>
            <a:r>
              <a:rPr lang="hu-HU" sz="1200" dirty="0">
                <a:solidFill>
                  <a:schemeClr val="tx1"/>
                </a:solidFill>
              </a:rPr>
              <a:t>összeg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7408" y="5458329"/>
            <a:ext cx="911393" cy="629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Adatmező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96016" y="5458329"/>
            <a:ext cx="911393" cy="629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solidFill>
                  <a:schemeClr val="tx1"/>
                </a:solidFill>
              </a:rPr>
              <a:t>Protokoll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4402" y="50889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rgbClr val="00B0F0"/>
                </a:solidFill>
              </a:rPr>
              <a:t>1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5795" y="509300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rgbClr val="00B0F0"/>
                </a:solidFill>
              </a:rPr>
              <a:t>1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7187" y="50889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rgbClr val="00B0F0"/>
                </a:solidFill>
              </a:rPr>
              <a:t>1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72757" y="50889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rgbClr val="00B0F0"/>
                </a:solidFill>
              </a:rPr>
              <a:t>1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5797" y="5093007"/>
            <a:ext cx="745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rgbClr val="00B0F0"/>
                </a:solidFill>
              </a:rPr>
              <a:t>1 vagy 2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44123" y="5080976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rgbClr val="00B0F0"/>
                </a:solidFill>
              </a:rPr>
              <a:t>változó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8582" y="5080612"/>
            <a:ext cx="745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rgbClr val="00B0F0"/>
                </a:solidFill>
              </a:rPr>
              <a:t>2 vagy 4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Ethernet keret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9375"/>
            <a:ext cx="9144000" cy="143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9459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4283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8" y="3496235"/>
            <a:ext cx="7329489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5. Előadás</a:t>
            </a:r>
            <a:r>
              <a:rPr lang="en-US" sz="3600" b="1" dirty="0">
                <a:solidFill>
                  <a:schemeClr val="tx1"/>
                </a:solidFill>
              </a:rPr>
              <a:t>: </a:t>
            </a:r>
            <a:r>
              <a:rPr lang="hu-HU" sz="3600" b="1" dirty="0">
                <a:solidFill>
                  <a:schemeClr val="tx1"/>
                </a:solidFill>
              </a:rPr>
              <a:t>Adatkapcsolati réteg III.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908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Közeg hozzáférés vezérlése</a:t>
            </a:r>
          </a:p>
          <a:p>
            <a:r>
              <a:rPr lang="hu-HU" sz="4400" dirty="0"/>
              <a:t>Media Access </a:t>
            </a:r>
            <a:r>
              <a:rPr lang="hu-HU" sz="4400" dirty="0" err="1"/>
              <a:t>Control</a:t>
            </a:r>
            <a:r>
              <a:rPr lang="hu-HU" sz="4400" dirty="0"/>
              <a:t> (MAC)</a:t>
            </a:r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51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az a közeg hozzáférés 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207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5105400"/>
          </a:xfrm>
        </p:spPr>
        <p:txBody>
          <a:bodyPr>
            <a:normAutofit/>
          </a:bodyPr>
          <a:lstStyle/>
          <a:p>
            <a:r>
              <a:rPr lang="en-US" dirty="0"/>
              <a:t>Ethernet </a:t>
            </a:r>
            <a:r>
              <a:rPr lang="hu-HU" dirty="0"/>
              <a:t>és a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hu-HU" dirty="0"/>
              <a:t>is többszörös hozzáférést biztosító technológiák</a:t>
            </a:r>
            <a:endParaRPr lang="en-US" dirty="0"/>
          </a:p>
          <a:p>
            <a:pPr lvl="1"/>
            <a:r>
              <a:rPr lang="hu-HU" dirty="0"/>
              <a:t>Az átviteli közegen több résztvevő osztozik</a:t>
            </a:r>
          </a:p>
          <a:p>
            <a:pPr lvl="2"/>
            <a:r>
              <a:rPr lang="hu-HU" dirty="0"/>
              <a:t>Adatszórás (</a:t>
            </a:r>
            <a:r>
              <a:rPr lang="hu-HU" dirty="0" err="1"/>
              <a:t>broadcasting</a:t>
            </a:r>
            <a:r>
              <a:rPr lang="hu-HU" dirty="0"/>
              <a:t>)</a:t>
            </a:r>
            <a:endParaRPr lang="en-US" dirty="0"/>
          </a:p>
          <a:p>
            <a:pPr lvl="1"/>
            <a:r>
              <a:rPr lang="hu-HU" dirty="0"/>
              <a:t>Az egyidejű átvitel </a:t>
            </a:r>
            <a:r>
              <a:rPr lang="hu-HU" dirty="0">
                <a:solidFill>
                  <a:srgbClr val="FF0000"/>
                </a:solidFill>
              </a:rPr>
              <a:t>ütközést</a:t>
            </a:r>
            <a:r>
              <a:rPr lang="hu-HU" dirty="0"/>
              <a:t> okot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hu-HU" dirty="0"/>
              <a:t>Lényegében meghiúsítja az átvitelt</a:t>
            </a:r>
            <a:endParaRPr lang="en-US" dirty="0"/>
          </a:p>
          <a:p>
            <a:r>
              <a:rPr lang="hu-HU" dirty="0"/>
              <a:t>Követelmények a </a:t>
            </a:r>
            <a:r>
              <a:rPr lang="en-US" dirty="0"/>
              <a:t>Media Access Control (MAC) </a:t>
            </a:r>
            <a:r>
              <a:rPr lang="hu-HU" dirty="0"/>
              <a:t>protokolljaival szemben</a:t>
            </a:r>
            <a:endParaRPr lang="en-US" dirty="0"/>
          </a:p>
          <a:p>
            <a:pPr lvl="1"/>
            <a:r>
              <a:rPr lang="hu-HU" dirty="0"/>
              <a:t>Szabályok a közeg megosztására</a:t>
            </a:r>
            <a:endParaRPr lang="en-US" dirty="0"/>
          </a:p>
          <a:p>
            <a:pPr lvl="1"/>
            <a:r>
              <a:rPr lang="hu-HU" dirty="0"/>
              <a:t>Stratégiák az ütközések detektálásához, elkerüléséhez és feloldásához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MAC </a:t>
            </a:r>
            <a:r>
              <a:rPr lang="hu-HU" dirty="0" err="1"/>
              <a:t>alréteg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000" dirty="0"/>
              <a:t>Eddigi tárgyalásaink során pont-pont összeköttetést feltételeztünk.</a:t>
            </a:r>
          </a:p>
          <a:p>
            <a:r>
              <a:rPr lang="hu-HU" sz="2000" dirty="0"/>
              <a:t>Most az adatszóró csatornát (angolul </a:t>
            </a:r>
            <a:r>
              <a:rPr lang="hu-HU" sz="2000" i="1" dirty="0" err="1"/>
              <a:t>broadcast</a:t>
            </a:r>
            <a:r>
              <a:rPr lang="hu-HU" sz="2000" i="1" dirty="0"/>
              <a:t> </a:t>
            </a:r>
            <a:r>
              <a:rPr lang="hu-HU" sz="2000" i="1" dirty="0" err="1"/>
              <a:t>channel</a:t>
            </a:r>
            <a:r>
              <a:rPr lang="hu-HU" sz="2000" dirty="0"/>
              <a:t>) használó hálózatok tárgykörével foglalkozunk majd.</a:t>
            </a:r>
          </a:p>
          <a:p>
            <a:pPr lvl="1"/>
            <a:r>
              <a:rPr lang="hu-HU" sz="2000" b="1" dirty="0"/>
              <a:t>Kulcskérdés</a:t>
            </a:r>
            <a:r>
              <a:rPr lang="hu-HU" sz="2000" dirty="0"/>
              <a:t>: </a:t>
            </a:r>
            <a:r>
              <a:rPr lang="hu-HU" sz="2000" i="1" dirty="0"/>
              <a:t>Melyik állomás kapja a csatornahasználat jogát? </a:t>
            </a:r>
            <a:endParaRPr lang="en-US" sz="2000" i="1" dirty="0"/>
          </a:p>
          <a:p>
            <a:r>
              <a:rPr lang="hu-HU" sz="2000" dirty="0"/>
              <a:t>A csatorna kiosztás történhet:</a:t>
            </a:r>
          </a:p>
          <a:p>
            <a:pPr marL="544068" lvl="1" indent="-342900">
              <a:buFont typeface="+mj-lt"/>
              <a:buAutoNum type="arabicPeriod"/>
            </a:pPr>
            <a:r>
              <a:rPr lang="hu-HU" sz="2000" dirty="0"/>
              <a:t>statikus módon (FDM, TDM)</a:t>
            </a:r>
          </a:p>
          <a:p>
            <a:pPr marL="544068" lvl="1" indent="-342900">
              <a:buFont typeface="+mj-lt"/>
              <a:buAutoNum type="arabicPeriod"/>
            </a:pPr>
            <a:r>
              <a:rPr lang="hu-HU" sz="2000" dirty="0"/>
              <a:t>dinamikus módon</a:t>
            </a:r>
          </a:p>
          <a:p>
            <a:pPr marL="726948" lvl="2" indent="-342900">
              <a:buFont typeface="+mj-lt"/>
              <a:buAutoNum type="alphaLcParenR"/>
            </a:pPr>
            <a:r>
              <a:rPr lang="hu-HU" dirty="0"/>
              <a:t>verseny vagy ütközés alapú protokollok (ALOHA, CSMA, </a:t>
            </a:r>
            <a:r>
              <a:rPr lang="hu-HU" dirty="0" err="1"/>
              <a:t>CSMA</a:t>
            </a:r>
            <a:r>
              <a:rPr lang="hu-HU" dirty="0"/>
              <a:t>/CD)</a:t>
            </a:r>
          </a:p>
          <a:p>
            <a:pPr marL="726948" lvl="2" indent="-342900">
              <a:buFont typeface="+mj-lt"/>
              <a:buAutoNum type="alphaLcParenR"/>
            </a:pPr>
            <a:r>
              <a:rPr lang="hu-HU" dirty="0"/>
              <a:t>verseny-mentes protokollok (bittérkép-alapú protokollok, bináris visszaszámlálás)</a:t>
            </a:r>
          </a:p>
          <a:p>
            <a:pPr marL="726948" lvl="2" indent="-342900">
              <a:buFont typeface="+mj-lt"/>
              <a:buAutoNum type="alphaLcParenR"/>
            </a:pPr>
            <a:r>
              <a:rPr lang="hu-HU" dirty="0"/>
              <a:t>korlátozott verseny protokollok (adaptív fa protokollok)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Statikus csatornakiosztás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dirty="0"/>
              <a:t>Frekvenciaosztásos nyalábolás</a:t>
            </a:r>
          </a:p>
          <a:p>
            <a:r>
              <a:rPr lang="hu-HU" sz="2000" i="1" dirty="0"/>
              <a:t>N</a:t>
            </a:r>
            <a:r>
              <a:rPr lang="hu-HU" sz="2000" dirty="0"/>
              <a:t> darab felhasználót feltételezünk, a sávszélet </a:t>
            </a:r>
            <a:r>
              <a:rPr lang="hu-HU" sz="2000" i="1" dirty="0"/>
              <a:t>N</a:t>
            </a:r>
            <a:r>
              <a:rPr lang="hu-HU" sz="2000" dirty="0"/>
              <a:t> egyenlő méretű sávra osztják, és minden egyes sávhoz hozzárendelnek egy felhasználót. </a:t>
            </a:r>
          </a:p>
          <a:p>
            <a:r>
              <a:rPr lang="hu-HU" sz="2000" dirty="0"/>
              <a:t>Következésképpen az állomások nem fogják egymást zavarni.</a:t>
            </a:r>
          </a:p>
          <a:p>
            <a:r>
              <a:rPr lang="hu-HU" sz="2000" dirty="0"/>
              <a:t>Előnyös a használata, ha fix számú felhasználó van és a felhasználók nagy forgalmi igényt támasztanak.</a:t>
            </a:r>
          </a:p>
          <a:p>
            <a:r>
              <a:rPr lang="hu-HU" sz="2000" dirty="0"/>
              <a:t>Löketszerű forgalom esetén használata problémás.</a:t>
            </a:r>
          </a:p>
          <a:p>
            <a:pPr marL="0" indent="0">
              <a:buNone/>
            </a:pPr>
            <a:r>
              <a:rPr lang="hu-HU" sz="2000" b="1" dirty="0"/>
              <a:t>Időosztásos nyalábolás</a:t>
            </a:r>
          </a:p>
          <a:p>
            <a:r>
              <a:rPr lang="hu-HU" sz="2000" i="1" dirty="0"/>
              <a:t>N</a:t>
            </a:r>
            <a:r>
              <a:rPr lang="hu-HU" sz="2000" dirty="0"/>
              <a:t> darab felhasználót feltételezünk, az időegységet </a:t>
            </a:r>
            <a:r>
              <a:rPr lang="hu-HU" sz="2000" i="1" dirty="0"/>
              <a:t>N</a:t>
            </a:r>
            <a:r>
              <a:rPr lang="hu-HU" sz="2000" dirty="0"/>
              <a:t> egyenlő méretű időrésre – úgynevezett </a:t>
            </a:r>
            <a:r>
              <a:rPr lang="hu-HU" sz="2000" i="1" dirty="0" err="1"/>
              <a:t>slot</a:t>
            </a:r>
            <a:r>
              <a:rPr lang="hu-HU" sz="2000" dirty="0" err="1"/>
              <a:t>-ra</a:t>
            </a:r>
            <a:r>
              <a:rPr lang="hu-HU" sz="2000" dirty="0"/>
              <a:t> – osztják, és minden egyes réshez hozzárendelnek egy felhasználót. </a:t>
            </a:r>
          </a:p>
          <a:p>
            <a:r>
              <a:rPr lang="hu-HU" sz="2000" dirty="0"/>
              <a:t>Löketszerű forgalom esetén használata nem hatékony.</a:t>
            </a:r>
          </a:p>
          <a:p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1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 az internet?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3531"/>
            <a:ext cx="4122019" cy="4023360"/>
          </a:xfrm>
        </p:spPr>
        <p:txBody>
          <a:bodyPr>
            <a:normAutofit/>
          </a:bodyPr>
          <a:lstStyle/>
          <a:p>
            <a:r>
              <a:rPr lang="hu-HU" sz="2000" dirty="0"/>
              <a:t>Hálózatok hálózata </a:t>
            </a:r>
          </a:p>
          <a:p>
            <a:r>
              <a:rPr lang="hu-HU" sz="2000" dirty="0"/>
              <a:t>A világra kiterjedő nyitott WAN</a:t>
            </a:r>
          </a:p>
          <a:p>
            <a:r>
              <a:rPr lang="hu-HU" sz="2000" dirty="0"/>
              <a:t>Jellemzői</a:t>
            </a:r>
          </a:p>
          <a:p>
            <a:pPr lvl="1"/>
            <a:r>
              <a:rPr lang="hu-HU" sz="2000" dirty="0"/>
              <a:t>rendszerfüggetlenség;</a:t>
            </a:r>
          </a:p>
          <a:p>
            <a:pPr lvl="1"/>
            <a:r>
              <a:rPr lang="hu-HU" sz="2000" dirty="0"/>
              <a:t>nincs központi felügyelet;</a:t>
            </a:r>
          </a:p>
          <a:p>
            <a:pPr lvl="1"/>
            <a:r>
              <a:rPr lang="hu-HU" sz="2000" dirty="0"/>
              <a:t>építőelemei a LAN-ok;</a:t>
            </a:r>
          </a:p>
          <a:p>
            <a:pPr lvl="1"/>
            <a:r>
              <a:rPr lang="hu-HU" sz="2000" dirty="0"/>
              <a:t>globális;</a:t>
            </a:r>
          </a:p>
          <a:p>
            <a:pPr lvl="1"/>
            <a:r>
              <a:rPr lang="hu-HU" sz="2000" dirty="0"/>
              <a:t>olyan szolgáltatásokat nyújt, mint a </a:t>
            </a:r>
            <a:r>
              <a:rPr lang="hu-HU" sz="2000" b="1" dirty="0"/>
              <a:t>W</a:t>
            </a:r>
            <a:r>
              <a:rPr lang="hu-HU" sz="2000" dirty="0"/>
              <a:t>orld </a:t>
            </a:r>
            <a:r>
              <a:rPr lang="hu-HU" sz="2000" b="1" dirty="0"/>
              <a:t>W</a:t>
            </a:r>
            <a:r>
              <a:rPr lang="hu-HU" sz="2000" dirty="0"/>
              <a:t>ide </a:t>
            </a:r>
            <a:r>
              <a:rPr lang="hu-HU" sz="2000" b="1" dirty="0"/>
              <a:t>W</a:t>
            </a:r>
            <a:r>
              <a:rPr lang="hu-HU" sz="2000" dirty="0"/>
              <a:t>eb, e-mail vagy fájlátvitel.</a:t>
            </a:r>
          </a:p>
        </p:txBody>
      </p:sp>
      <p:pic>
        <p:nvPicPr>
          <p:cNvPr id="1026" name="Picture 2" descr="http://upload.wikimedia.org/wikipedia/commons/b/bd/Internet_map_1024_-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17" y="1803531"/>
            <a:ext cx="4402183" cy="446842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019612" y="5911298"/>
            <a:ext cx="95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>
                <a:solidFill>
                  <a:schemeClr val="bg1"/>
                </a:solidFill>
              </a:rPr>
              <a:t>Forrás: [1]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/>
              <a:t>Dinamikus csatornakiosztás</a:t>
            </a:r>
            <a:endParaRPr lang="en-US" sz="32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91880" y="1556791"/>
            <a:ext cx="5652119" cy="496648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hu-HU" dirty="0"/>
              <a:t>1. Állomás m</a:t>
            </a:r>
            <a:r>
              <a:rPr lang="en-US" dirty="0" err="1"/>
              <a:t>odel</a:t>
            </a:r>
            <a:r>
              <a:rPr lang="hu-HU" dirty="0"/>
              <a:t>l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N </a:t>
            </a:r>
            <a:r>
              <a:rPr lang="hu-HU" dirty="0"/>
              <a:t>terminál/állomás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hu-HU" dirty="0"/>
              <a:t>Annak a valószínűsége, hogy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t </a:t>
            </a:r>
            <a:r>
              <a:rPr lang="hu-HU" dirty="0"/>
              <a:t>idő alatt csomag érkezik </a:t>
            </a:r>
            <a:r>
              <a:rPr lang="el-GR" dirty="0"/>
              <a:t>λΔ</a:t>
            </a:r>
            <a:r>
              <a:rPr lang="en-US" dirty="0"/>
              <a:t>t, </a:t>
            </a:r>
            <a:r>
              <a:rPr lang="hu-HU" dirty="0"/>
              <a:t>ahol </a:t>
            </a:r>
            <a:r>
              <a:rPr lang="el-GR" dirty="0"/>
              <a:t>λ</a:t>
            </a:r>
            <a:r>
              <a:rPr lang="hu-HU" dirty="0"/>
              <a:t> az érkezési folyam rátája.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2. </a:t>
            </a:r>
            <a:r>
              <a:rPr lang="hu-HU" dirty="0"/>
              <a:t>Egyetlen csatorna feltételezés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hu-HU" dirty="0"/>
              <a:t>Minden állomás egyenrangú.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hu-HU" dirty="0"/>
              <a:t>Minden kommunikáció egyazon csatornán zajlik.</a:t>
            </a:r>
          </a:p>
          <a:p>
            <a:pPr lvl="1">
              <a:lnSpc>
                <a:spcPct val="90000"/>
              </a:lnSpc>
            </a:pPr>
            <a:r>
              <a:rPr lang="hu-HU" dirty="0"/>
              <a:t>Minden állomás tud ezen küldeni és fogadni csomagot.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3. </a:t>
            </a:r>
            <a:r>
              <a:rPr lang="hu-HU" dirty="0"/>
              <a:t>Ütközés feltételezés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hu-HU" sz="2800" dirty="0"/>
              <a:t>Ha két keret egy időben kerül átvitelre, akkor átlapolódnak, és az eredményül kapott jel értelmezhetetlenné válik. </a:t>
            </a:r>
          </a:p>
          <a:p>
            <a:pPr lvl="1">
              <a:lnSpc>
                <a:spcPct val="90000"/>
              </a:lnSpc>
            </a:pPr>
            <a:r>
              <a:rPr lang="hu-HU" sz="2800" dirty="0"/>
              <a:t>Ezt nevezzük ütközésnek.</a:t>
            </a:r>
            <a:endParaRPr lang="hu-HU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4. </a:t>
            </a:r>
            <a:r>
              <a:rPr lang="hu-HU" dirty="0"/>
              <a:t>Folytonos időmodell</a:t>
            </a:r>
            <a:r>
              <a:rPr lang="en-US" dirty="0"/>
              <a:t> VS </a:t>
            </a:r>
            <a:r>
              <a:rPr lang="hu-HU" dirty="0"/>
              <a:t>diszkrét időmodell</a:t>
            </a:r>
            <a:endParaRPr lang="en-US" dirty="0"/>
          </a:p>
          <a:p>
            <a:pPr>
              <a:lnSpc>
                <a:spcPct val="90000"/>
              </a:lnSpc>
              <a:buFontTx/>
              <a:buAutoNum type="arabicPeriod"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5. </a:t>
            </a:r>
            <a:r>
              <a:rPr lang="hu-HU" dirty="0"/>
              <a:t>Vivőjel értékelés</a:t>
            </a:r>
            <a:r>
              <a:rPr lang="en-US" dirty="0"/>
              <a:t> VS </a:t>
            </a:r>
            <a:r>
              <a:rPr lang="hu-HU" dirty="0"/>
              <a:t>nincs vivőjel érzékelés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1678"/>
            <a:ext cx="3096344" cy="5038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8957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/>
              <a:t>Dinamikus csatornakiosztás</a:t>
            </a:r>
            <a:endParaRPr lang="en-US" sz="32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9873" y="1556792"/>
            <a:ext cx="5629998" cy="512639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hu-HU" sz="2000" b="1" dirty="0"/>
              <a:t>Használt időmodell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hu-HU" sz="2000" dirty="0"/>
              <a:t>Kétféle időmodellt különböztetünk meg:</a:t>
            </a:r>
          </a:p>
          <a:p>
            <a:pPr marL="749808" lvl="1" indent="-457200" algn="just">
              <a:spcBef>
                <a:spcPts val="0"/>
              </a:spcBef>
              <a:buFont typeface="+mj-lt"/>
              <a:buAutoNum type="alphaLcParenR"/>
            </a:pPr>
            <a:r>
              <a:rPr lang="hu-HU" sz="2000" b="1" dirty="0"/>
              <a:t>Folytonos</a:t>
            </a:r>
            <a:r>
              <a:rPr lang="hu-HU" sz="2000" dirty="0"/>
              <a:t> – Mindegyik állomás tetszőleges időpontban megkezdheti a küldésre kész keretének sugárzását.</a:t>
            </a:r>
          </a:p>
          <a:p>
            <a:pPr marL="749808" lvl="1" indent="-457200" algn="just">
              <a:spcBef>
                <a:spcPts val="0"/>
              </a:spcBef>
              <a:buFont typeface="+mj-lt"/>
              <a:buAutoNum type="alphaLcParenR"/>
            </a:pPr>
            <a:r>
              <a:rPr lang="hu-HU" sz="2000" b="1" dirty="0"/>
              <a:t>Diszkrét</a:t>
            </a:r>
            <a:r>
              <a:rPr lang="hu-HU" sz="2000" dirty="0"/>
              <a:t> – Az időt diszkrét résekre osztjuk. Keret továbbítás csak időrés elején lehetséges. Az időrés lehet </a:t>
            </a:r>
            <a:r>
              <a:rPr lang="hu-HU" sz="2000" i="1" dirty="0"/>
              <a:t>üres</a:t>
            </a:r>
            <a:r>
              <a:rPr lang="hu-HU" sz="2000" dirty="0"/>
              <a:t>, </a:t>
            </a:r>
            <a:r>
              <a:rPr lang="hu-HU" sz="2000" i="1" dirty="0"/>
              <a:t>sikeres</a:t>
            </a:r>
            <a:r>
              <a:rPr lang="hu-HU" sz="2000" dirty="0"/>
              <a:t> vagy </a:t>
            </a:r>
            <a:r>
              <a:rPr lang="hu-HU" sz="2000" i="1" dirty="0"/>
              <a:t>ütközéses</a:t>
            </a:r>
            <a:r>
              <a:rPr lang="hu-HU" sz="2000" dirty="0"/>
              <a:t>.</a:t>
            </a:r>
          </a:p>
          <a:p>
            <a:pPr marL="749808" lvl="1" indent="-457200" algn="just">
              <a:spcBef>
                <a:spcPts val="0"/>
              </a:spcBef>
              <a:buFont typeface="+mj-lt"/>
              <a:buAutoNum type="alphaLcParenR"/>
            </a:pPr>
            <a:endParaRPr lang="hu-HU" sz="2000" dirty="0"/>
          </a:p>
          <a:p>
            <a:pPr marL="749808" lvl="1" indent="-457200" algn="just">
              <a:spcBef>
                <a:spcPts val="0"/>
              </a:spcBef>
              <a:buFont typeface="+mj-lt"/>
              <a:buAutoNum type="alphaLcParenR"/>
            </a:pPr>
            <a:endParaRPr lang="hu-HU" sz="2000" dirty="0"/>
          </a:p>
          <a:p>
            <a:pPr marL="0" indent="0" algn="just">
              <a:buNone/>
            </a:pPr>
            <a:r>
              <a:rPr lang="hu-HU" sz="2000" b="1" dirty="0"/>
              <a:t>Vivőjel érzékelési képesség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hu-HU" sz="2000" dirty="0"/>
              <a:t>Az egyes állomások vagy rendelkeznek ezzel a tulajdonsággal vagy nem.</a:t>
            </a:r>
          </a:p>
          <a:p>
            <a:pPr marL="544068" lvl="1" indent="-342900" algn="just">
              <a:spcBef>
                <a:spcPts val="0"/>
              </a:spcBef>
              <a:buFont typeface="+mj-lt"/>
              <a:buAutoNum type="alphaLcParenR"/>
            </a:pPr>
            <a:r>
              <a:rPr lang="hu-HU" sz="2000" dirty="0"/>
              <a:t>Ha </a:t>
            </a:r>
            <a:r>
              <a:rPr lang="hu-HU" sz="2000" b="1" dirty="0"/>
              <a:t>nincs</a:t>
            </a:r>
            <a:r>
              <a:rPr lang="hu-HU" sz="2000" dirty="0"/>
              <a:t>, akkor az állomások nem tudják megvizsgálni a közös csatorna állapotát, ezért egyszerűen elkezdenek küldeni, ha van rá lehetőségük.</a:t>
            </a:r>
          </a:p>
          <a:p>
            <a:pPr marL="544068" lvl="1" indent="-342900" algn="just">
              <a:spcBef>
                <a:spcPts val="0"/>
              </a:spcBef>
              <a:buFont typeface="+mj-lt"/>
              <a:buAutoNum type="alphaLcParenR"/>
            </a:pPr>
            <a:r>
              <a:rPr lang="hu-HU" sz="2000" dirty="0"/>
              <a:t>Ha </a:t>
            </a:r>
            <a:r>
              <a:rPr lang="hu-HU" sz="2000" b="1" dirty="0"/>
              <a:t>van</a:t>
            </a:r>
            <a:r>
              <a:rPr lang="hu-HU" sz="2000" dirty="0"/>
              <a:t>, akkor állomások meg tudják vizsgálni a közös csatorna állapotát a küldés előtt. A csatorna lehet: foglalt vagy szabad. Ha a foglalt a csatorna, akkor nem próbálják használni az állomások, amíg fel nem szabadul.</a:t>
            </a:r>
          </a:p>
          <a:p>
            <a:pPr algn="just"/>
            <a:r>
              <a:rPr lang="hu-HU" sz="2000" i="1" dirty="0"/>
              <a:t>Megjegyzés:</a:t>
            </a:r>
            <a:r>
              <a:rPr lang="hu-HU" sz="2000" dirty="0"/>
              <a:t> Ez egy egyszerűsített modell!</a:t>
            </a:r>
            <a:endParaRPr 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33798"/>
            <a:ext cx="2880320" cy="230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" y="4350785"/>
            <a:ext cx="3317511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zövegdoboz 1"/>
          <p:cNvSpPr txBox="1"/>
          <p:nvPr/>
        </p:nvSpPr>
        <p:spPr>
          <a:xfrm>
            <a:off x="2630355" y="227687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2630355" y="335337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616862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Hogyan mérjük a hatékonyságot</a:t>
            </a:r>
            <a:r>
              <a:rPr lang="en-US" dirty="0"/>
              <a:t>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b="1" dirty="0"/>
              <a:t>Átvitel [</a:t>
            </a:r>
            <a:r>
              <a:rPr lang="en-US" b="1" dirty="0"/>
              <a:t>Throughput</a:t>
            </a:r>
            <a:r>
              <a:rPr lang="hu-HU" b="1" dirty="0"/>
              <a:t>]</a:t>
            </a:r>
            <a:r>
              <a:rPr lang="en-US" b="1" dirty="0"/>
              <a:t> (S)</a:t>
            </a:r>
          </a:p>
          <a:p>
            <a:pPr lvl="1"/>
            <a:r>
              <a:rPr lang="hu-HU" dirty="0"/>
              <a:t>A sikeresen átvitt csomagok/keretek száma egy időegység alatt</a:t>
            </a:r>
            <a:endParaRPr lang="en-US" dirty="0"/>
          </a:p>
          <a:p>
            <a:endParaRPr lang="en-US" dirty="0"/>
          </a:p>
          <a:p>
            <a:r>
              <a:rPr lang="hu-HU" b="1" dirty="0"/>
              <a:t>Késleltetés [</a:t>
            </a:r>
            <a:r>
              <a:rPr lang="hu-HU" b="1" dirty="0" err="1"/>
              <a:t>Delay</a:t>
            </a:r>
            <a:r>
              <a:rPr lang="hu-HU" b="1" dirty="0"/>
              <a:t>]</a:t>
            </a:r>
            <a:endParaRPr lang="en-US" b="1" dirty="0"/>
          </a:p>
          <a:p>
            <a:pPr lvl="1"/>
            <a:r>
              <a:rPr lang="hu-HU" dirty="0"/>
              <a:t>Egy csomag átviteléhez szükséges idő</a:t>
            </a:r>
            <a:endParaRPr lang="en-US" dirty="0"/>
          </a:p>
          <a:p>
            <a:pPr lvl="1"/>
            <a:endParaRPr lang="en-US" dirty="0"/>
          </a:p>
          <a:p>
            <a:r>
              <a:rPr lang="hu-HU" b="1" dirty="0"/>
              <a:t>Fairség [</a:t>
            </a:r>
            <a:r>
              <a:rPr lang="hu-HU" b="1" dirty="0" err="1"/>
              <a:t>Fairness</a:t>
            </a:r>
            <a:r>
              <a:rPr lang="hu-HU" b="1" dirty="0"/>
              <a:t>] </a:t>
            </a:r>
            <a:endParaRPr lang="en-US" b="1" dirty="0"/>
          </a:p>
          <a:p>
            <a:pPr lvl="1"/>
            <a:r>
              <a:rPr lang="hu-HU" dirty="0"/>
              <a:t>Minden állomás egyenrangúként van kezelve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Átvitel és terhelés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b="1" dirty="0"/>
              <a:t>Terhelés</a:t>
            </a:r>
            <a:r>
              <a:rPr lang="en-US" b="1" dirty="0"/>
              <a:t> (G)</a:t>
            </a:r>
          </a:p>
          <a:p>
            <a:pPr lvl="1"/>
            <a:r>
              <a:rPr lang="hu-HU" dirty="0"/>
              <a:t>A protokoll által kezelendő csomagok száma egy időegység alatt (beérkező kérések)</a:t>
            </a:r>
            <a:endParaRPr lang="en-US" dirty="0"/>
          </a:p>
          <a:p>
            <a:pPr lvl="1"/>
            <a:r>
              <a:rPr lang="en-US" dirty="0"/>
              <a:t>G&gt;1: </a:t>
            </a:r>
            <a:r>
              <a:rPr lang="hu-HU" dirty="0"/>
              <a:t>túlterhelés</a:t>
            </a:r>
          </a:p>
          <a:p>
            <a:pPr lvl="1"/>
            <a:r>
              <a:rPr lang="hu-HU" dirty="0"/>
              <a:t>A csatorna egy kérést tud </a:t>
            </a:r>
            <a:br>
              <a:rPr lang="hu-HU" dirty="0"/>
            </a:br>
            <a:r>
              <a:rPr lang="hu-HU" dirty="0"/>
              <a:t>elvezetni</a:t>
            </a:r>
            <a:endParaRPr lang="en-US" dirty="0"/>
          </a:p>
          <a:p>
            <a:pPr lvl="1"/>
            <a:endParaRPr lang="en-US" dirty="0"/>
          </a:p>
          <a:p>
            <a:r>
              <a:rPr lang="hu-HU" b="1" dirty="0"/>
              <a:t>Ideális esetben</a:t>
            </a:r>
            <a:endParaRPr lang="en-US" b="1" dirty="0"/>
          </a:p>
          <a:p>
            <a:pPr lvl="1"/>
            <a:r>
              <a:rPr lang="hu-HU" dirty="0"/>
              <a:t>Ha</a:t>
            </a:r>
            <a:r>
              <a:rPr lang="en-US" dirty="0"/>
              <a:t> G&lt;1, S=G</a:t>
            </a:r>
          </a:p>
          <a:p>
            <a:pPr lvl="1"/>
            <a:r>
              <a:rPr lang="hu-HU" dirty="0"/>
              <a:t>Ha</a:t>
            </a:r>
            <a:r>
              <a:rPr lang="en-US" dirty="0"/>
              <a:t> G≥1, S=1</a:t>
            </a:r>
          </a:p>
          <a:p>
            <a:pPr lvl="1"/>
            <a:r>
              <a:rPr lang="hu-HU" dirty="0"/>
              <a:t>Ahol egy csomag kiküldése egy időegységet vesz igénybe.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600400" cy="218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88" y="3789040"/>
            <a:ext cx="4633538" cy="252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(Tiszta) </a:t>
            </a:r>
            <a:r>
              <a:rPr lang="en-US" dirty="0"/>
              <a:t>ALOHA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013" y="1600201"/>
            <a:ext cx="5984155" cy="2548880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hu-HU" sz="1800" dirty="0"/>
              <a:t>Az algoritmust a 70-es években a</a:t>
            </a:r>
            <a:r>
              <a:rPr lang="en-US" sz="1800" dirty="0"/>
              <a:t> Uni. of Hawaii</a:t>
            </a:r>
            <a:r>
              <a:rPr lang="hu-HU" sz="1800" dirty="0"/>
              <a:t> fejlesztette</a:t>
            </a:r>
            <a:endParaRPr lang="en-US" sz="1800" dirty="0"/>
          </a:p>
          <a:p>
            <a:pPr lvl="1"/>
            <a:r>
              <a:rPr lang="hu-HU" sz="1600" b="1" dirty="0">
                <a:solidFill>
                  <a:srgbClr val="FF0000"/>
                </a:solidFill>
              </a:rPr>
              <a:t>Ha van elküldendő adat, akkor elküldi</a:t>
            </a:r>
            <a:endParaRPr lang="en-US" sz="1600" b="1" dirty="0">
              <a:solidFill>
                <a:srgbClr val="FF0000"/>
              </a:solidFill>
            </a:endParaRPr>
          </a:p>
          <a:p>
            <a:pPr lvl="1"/>
            <a:r>
              <a:rPr lang="hu-HU" sz="1600" dirty="0"/>
              <a:t>Alacsony költségű, nagyon egyszerű megoldás</a:t>
            </a:r>
            <a:endParaRPr lang="en-US" sz="1600" dirty="0"/>
          </a:p>
          <a:p>
            <a:pPr lvl="1"/>
            <a:endParaRPr lang="en-US" sz="1600" dirty="0"/>
          </a:p>
          <a:p>
            <a:endParaRPr lang="en-US" sz="1800" dirty="0"/>
          </a:p>
        </p:txBody>
      </p:sp>
      <p:pic>
        <p:nvPicPr>
          <p:cNvPr id="8194" name="Picture 2" descr="http://www.cheapflightstohawaii.net/wp-content/uploads/2012/01/Hawaii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83110"/>
            <a:ext cx="2808312" cy="179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4-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4365104"/>
            <a:ext cx="3499669" cy="213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3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2603310"/>
          </a:xfrm>
        </p:spPr>
        <p:txBody>
          <a:bodyPr>
            <a:normAutofit/>
          </a:bodyPr>
          <a:lstStyle/>
          <a:p>
            <a:r>
              <a:rPr lang="en-US" dirty="0" err="1"/>
              <a:t>Topol</a:t>
            </a:r>
            <a:r>
              <a:rPr lang="hu-HU" dirty="0" err="1"/>
              <a:t>ógia</a:t>
            </a:r>
            <a:r>
              <a:rPr lang="en-US" dirty="0"/>
              <a:t>: </a:t>
            </a:r>
            <a:r>
              <a:rPr lang="hu-HU" dirty="0" err="1"/>
              <a:t>broadcast</a:t>
            </a:r>
            <a:r>
              <a:rPr lang="hu-HU" dirty="0"/>
              <a:t> rádió több állomással</a:t>
            </a:r>
            <a:endParaRPr lang="en-US" dirty="0"/>
          </a:p>
          <a:p>
            <a:r>
              <a:rPr lang="en-US" dirty="0"/>
              <a:t>Proto</a:t>
            </a:r>
            <a:r>
              <a:rPr lang="hu-HU" dirty="0" err="1"/>
              <a:t>koll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Az állomások azonnal küldenek</a:t>
            </a:r>
            <a:endParaRPr lang="en-US" dirty="0"/>
          </a:p>
          <a:p>
            <a:pPr lvl="1"/>
            <a:r>
              <a:rPr lang="hu-HU" dirty="0"/>
              <a:t>A fogadók minden csomagot nyugtáznak</a:t>
            </a:r>
            <a:endParaRPr lang="en-US" dirty="0"/>
          </a:p>
          <a:p>
            <a:pPr lvl="1"/>
            <a:r>
              <a:rPr lang="hu-HU" dirty="0"/>
              <a:t>Nincs</a:t>
            </a:r>
            <a:r>
              <a:rPr lang="en-US" dirty="0"/>
              <a:t> </a:t>
            </a:r>
            <a:r>
              <a:rPr lang="hu-HU" dirty="0"/>
              <a:t>nyugta</a:t>
            </a:r>
            <a:r>
              <a:rPr lang="en-US" dirty="0"/>
              <a:t> = </a:t>
            </a:r>
            <a:r>
              <a:rPr lang="hu-HU" dirty="0"/>
              <a:t>ütközés</a:t>
            </a:r>
            <a:r>
              <a:rPr lang="en-US" dirty="0"/>
              <a:t>, </a:t>
            </a:r>
            <a:r>
              <a:rPr lang="hu-HU" dirty="0"/>
              <a:t>véletlen ideig vár, majd újraküld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-237163" y="2475399"/>
            <a:ext cx="5578597" cy="5578597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44036" y="2475399"/>
            <a:ext cx="5578597" cy="5578597"/>
          </a:xfrm>
          <a:prstGeom prst="ellipse">
            <a:avLst/>
          </a:prstGeom>
          <a:solidFill>
            <a:schemeClr val="accent3">
              <a:alpha val="2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25236" y="2475399"/>
            <a:ext cx="5578597" cy="5578597"/>
          </a:xfrm>
          <a:prstGeom prst="ellipse">
            <a:avLst/>
          </a:prstGeom>
          <a:solidFill>
            <a:schemeClr val="accent4">
              <a:alpha val="25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366829" y="5261211"/>
            <a:ext cx="370614" cy="1562670"/>
            <a:chOff x="2107517" y="5261211"/>
            <a:chExt cx="370614" cy="156267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292824" y="5261211"/>
              <a:ext cx="0" cy="1160060"/>
            </a:xfrm>
            <a:prstGeom prst="line">
              <a:avLst/>
            </a:prstGeom>
            <a:ln w="101600">
              <a:solidFill>
                <a:schemeClr val="tx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107517" y="6362216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64057" y="5261211"/>
            <a:ext cx="338554" cy="1562670"/>
            <a:chOff x="4186633" y="5261211"/>
            <a:chExt cx="338554" cy="156267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355910" y="5261211"/>
              <a:ext cx="0" cy="1160060"/>
            </a:xfrm>
            <a:prstGeom prst="line">
              <a:avLst/>
            </a:prstGeom>
            <a:ln w="101600">
              <a:solidFill>
                <a:schemeClr val="tx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186633" y="636221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29227" y="5261211"/>
            <a:ext cx="370615" cy="1562670"/>
            <a:chOff x="6069916" y="5261211"/>
            <a:chExt cx="370615" cy="156267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255224" y="5261211"/>
              <a:ext cx="0" cy="1160060"/>
            </a:xfrm>
            <a:prstGeom prst="line">
              <a:avLst/>
            </a:prstGeom>
            <a:ln w="101600">
              <a:solidFill>
                <a:schemeClr val="tx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069916" y="6362216"/>
              <a:ext cx="37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</a:t>
              </a:r>
            </a:p>
          </p:txBody>
        </p:sp>
      </p:grpSp>
      <p:sp>
        <p:nvSpPr>
          <p:cNvPr id="23" name="Up Arrow 22"/>
          <p:cNvSpPr/>
          <p:nvPr/>
        </p:nvSpPr>
        <p:spPr>
          <a:xfrm rot="5400000">
            <a:off x="3009478" y="5061490"/>
            <a:ext cx="1198585" cy="1510573"/>
          </a:xfrm>
          <a:prstGeom prst="upArrow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 Arrow 23"/>
          <p:cNvSpPr/>
          <p:nvPr/>
        </p:nvSpPr>
        <p:spPr>
          <a:xfrm rot="16200000">
            <a:off x="2937810" y="5061490"/>
            <a:ext cx="1198585" cy="1510573"/>
          </a:xfrm>
          <a:prstGeom prst="upArrow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5400000">
            <a:off x="3009478" y="5049486"/>
            <a:ext cx="1198585" cy="1510573"/>
          </a:xfrm>
          <a:prstGeom prst="upArrow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Up Arrow 25"/>
          <p:cNvSpPr/>
          <p:nvPr/>
        </p:nvSpPr>
        <p:spPr>
          <a:xfrm rot="16200000">
            <a:off x="4864171" y="5085954"/>
            <a:ext cx="1198585" cy="1510573"/>
          </a:xfrm>
          <a:prstGeom prst="upArrow">
            <a:avLst/>
          </a:prstGeom>
          <a:solidFill>
            <a:schemeClr val="accent5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Multiply 26"/>
          <p:cNvSpPr/>
          <p:nvPr/>
        </p:nvSpPr>
        <p:spPr>
          <a:xfrm>
            <a:off x="3968868" y="4712309"/>
            <a:ext cx="1128932" cy="1128932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05197" y="4118693"/>
            <a:ext cx="8451716" cy="2603484"/>
            <a:chOff x="414979" y="3333623"/>
            <a:chExt cx="8263530" cy="1523216"/>
          </a:xfrm>
        </p:grpSpPr>
        <p:sp>
          <p:nvSpPr>
            <p:cNvPr id="21" name="Rectangle 20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514376" y="3429251"/>
              <a:ext cx="8118848" cy="1427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925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hu-HU" sz="3200" dirty="0">
                  <a:solidFill>
                    <a:schemeClr val="bg1"/>
                  </a:solidFill>
                </a:rPr>
                <a:t>Egyszerű, de radikális megoldás</a:t>
              </a:r>
              <a:endParaRPr lang="en-US" sz="3200" dirty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3200" dirty="0">
                  <a:solidFill>
                    <a:schemeClr val="bg1"/>
                  </a:solidFill>
                </a:rPr>
                <a:t>Korábbi megoldások, mind felosztották a csatornát</a:t>
              </a:r>
              <a:endParaRPr lang="en-US" sz="3200" dirty="0">
                <a:solidFill>
                  <a:schemeClr val="bg1"/>
                </a:solidFill>
              </a:endParaRPr>
            </a:p>
            <a:p>
              <a:pPr lvl="1">
                <a:buClr>
                  <a:schemeClr val="bg1"/>
                </a:buClr>
              </a:pPr>
              <a:r>
                <a:rPr lang="en-US" sz="2800" dirty="0">
                  <a:solidFill>
                    <a:schemeClr val="bg1"/>
                  </a:solidFill>
                </a:rPr>
                <a:t>TDMA, FDMA, etc.</a:t>
              </a:r>
            </a:p>
            <a:p>
              <a:pPr>
                <a:buClr>
                  <a:schemeClr val="bg1"/>
                </a:buClr>
              </a:pPr>
              <a:r>
                <a:rPr lang="hu-HU" sz="3200" dirty="0">
                  <a:solidFill>
                    <a:schemeClr val="bg1"/>
                  </a:solidFill>
                </a:rPr>
                <a:t>Kévés küldő esetére készült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33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Teljesítmény elemzés -</a:t>
            </a:r>
            <a:r>
              <a:rPr lang="en-US" dirty="0"/>
              <a:t>Poisson </a:t>
            </a:r>
            <a:r>
              <a:rPr lang="hu-HU" dirty="0"/>
              <a:t>Folyam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hu-HU" sz="2800" dirty="0"/>
              <a:t>A „</a:t>
            </a:r>
            <a:r>
              <a:rPr lang="hu-HU" sz="2800" dirty="0">
                <a:solidFill>
                  <a:srgbClr val="E20074"/>
                </a:solidFill>
              </a:rPr>
              <a:t>véletlen érkezések</a:t>
            </a:r>
            <a:r>
              <a:rPr lang="hu-HU" sz="2800" dirty="0"/>
              <a:t>” egyik ünnepelt modellje a sorban-állás elméletben a </a:t>
            </a:r>
            <a:r>
              <a:rPr lang="en-US" sz="2800" dirty="0"/>
              <a:t> Poisson </a:t>
            </a:r>
            <a:r>
              <a:rPr lang="hu-HU" sz="2800" dirty="0"/>
              <a:t>folyam</a:t>
            </a:r>
            <a:r>
              <a:rPr lang="en-US" sz="2800" dirty="0"/>
              <a:t>. </a:t>
            </a:r>
            <a:endParaRPr lang="hu-HU" sz="2800" dirty="0"/>
          </a:p>
          <a:p>
            <a:r>
              <a:rPr lang="hu-HU" sz="2800" dirty="0"/>
              <a:t>A modell feltételezései:</a:t>
            </a:r>
            <a:endParaRPr lang="en-US" sz="2800" dirty="0"/>
          </a:p>
          <a:p>
            <a:pPr lvl="1"/>
            <a:r>
              <a:rPr lang="hu-HU" sz="2400" dirty="0"/>
              <a:t>Egy érkezés valószínűsége egy rövid </a:t>
            </a:r>
            <a:r>
              <a:rPr lang="el-GR" sz="2400" dirty="0">
                <a:cs typeface="Times New Roman" pitchFamily="18" charset="0"/>
              </a:rPr>
              <a:t>Δ</a:t>
            </a:r>
            <a:r>
              <a:rPr lang="en-US" sz="2400" i="1" dirty="0">
                <a:cs typeface="Times New Roman" pitchFamily="18" charset="0"/>
              </a:rPr>
              <a:t>t</a:t>
            </a:r>
            <a:r>
              <a:rPr lang="hu-HU" sz="2400" dirty="0"/>
              <a:t> intervallum alatt arányos az intervallum hosszával és nem függ az intervallum kezdetétől (ezt nevezzük </a:t>
            </a:r>
            <a:r>
              <a:rPr lang="hu-HU" sz="2400" dirty="0">
                <a:solidFill>
                  <a:srgbClr val="E20074"/>
                </a:solidFill>
              </a:rPr>
              <a:t>memória nélküli</a:t>
            </a:r>
            <a:r>
              <a:rPr lang="hu-HU" sz="2400" dirty="0"/>
              <a:t> tulajdonságnak)</a:t>
            </a:r>
          </a:p>
          <a:p>
            <a:pPr lvl="1"/>
            <a:r>
              <a:rPr lang="hu-HU" sz="2400" dirty="0">
                <a:cs typeface="Times New Roman" pitchFamily="18" charset="0"/>
              </a:rPr>
              <a:t>Annak a valószínűsége, hogy több érkezés történik egy rövid </a:t>
            </a:r>
            <a:r>
              <a:rPr lang="el-GR" sz="2400" dirty="0">
                <a:cs typeface="Times New Roman" pitchFamily="18" charset="0"/>
              </a:rPr>
              <a:t>Δ</a:t>
            </a:r>
            <a:r>
              <a:rPr lang="en-US" sz="2400" i="1" dirty="0">
                <a:cs typeface="Times New Roman" pitchFamily="18" charset="0"/>
              </a:rPr>
              <a:t>t</a:t>
            </a:r>
            <a:r>
              <a:rPr lang="hu-HU" sz="2400" dirty="0">
                <a:cs typeface="Times New Roman" pitchFamily="18" charset="0"/>
              </a:rPr>
              <a:t> intervallum alatt közelít a nullához.</a:t>
            </a:r>
          </a:p>
          <a:p>
            <a:pPr lvl="1"/>
            <a:endParaRPr lang="el-GR" sz="2400" i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79256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Teljesítmény elemzés –</a:t>
            </a:r>
            <a:r>
              <a:rPr lang="en-US" dirty="0"/>
              <a:t>Poisson</a:t>
            </a:r>
            <a:r>
              <a:rPr lang="hu-HU" dirty="0"/>
              <a:t> eloszlás</a:t>
            </a:r>
            <a:endParaRPr lang="en-US" dirty="0"/>
          </a:p>
        </p:txBody>
      </p:sp>
      <p:graphicFrame>
        <p:nvGraphicFramePr>
          <p:cNvPr id="921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286000" y="3124200"/>
          <a:ext cx="3859213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4" imgW="1054080" imgH="419040" progId="Equation.DSMT4">
                  <p:embed/>
                </p:oleObj>
              </mc:Choice>
              <mc:Fallback>
                <p:oleObj name="Equation" r:id="rId4" imgW="1054080" imgH="419040" progId="Equation.DSMT4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124200"/>
                        <a:ext cx="3859213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609600" y="1676400"/>
            <a:ext cx="7543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2800" dirty="0">
                <a:latin typeface="Times New Roman" pitchFamily="18" charset="0"/>
              </a:rPr>
              <a:t>Annak a valószínűsége, hogy</a:t>
            </a:r>
            <a:r>
              <a:rPr lang="en-US" sz="2800" dirty="0">
                <a:latin typeface="Times New Roman" pitchFamily="18" charset="0"/>
              </a:rPr>
              <a:t> </a:t>
            </a:r>
            <a:r>
              <a:rPr lang="en-US" sz="2800" i="1" dirty="0">
                <a:solidFill>
                  <a:srgbClr val="0000FF"/>
                </a:solidFill>
                <a:latin typeface="Times New Roman" pitchFamily="18" charset="0"/>
              </a:rPr>
              <a:t>k</a:t>
            </a:r>
            <a:r>
              <a:rPr lang="en-US" sz="2800" i="1" dirty="0">
                <a:latin typeface="Times New Roman" pitchFamily="18" charset="0"/>
              </a:rPr>
              <a:t> </a:t>
            </a:r>
            <a:r>
              <a:rPr lang="hu-HU" sz="2800" dirty="0">
                <a:latin typeface="Times New Roman" pitchFamily="18" charset="0"/>
              </a:rPr>
              <a:t>érkezés történik egy </a:t>
            </a:r>
            <a:r>
              <a:rPr lang="en-US" sz="2800" i="1" dirty="0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en-US" sz="2800" i="1" dirty="0">
                <a:latin typeface="Times New Roman" pitchFamily="18" charset="0"/>
              </a:rPr>
              <a:t> </a:t>
            </a:r>
            <a:r>
              <a:rPr lang="hu-HU" sz="2800" dirty="0">
                <a:latin typeface="Times New Roman" pitchFamily="18" charset="0"/>
              </a:rPr>
              <a:t>hosszú intervallum során</a:t>
            </a:r>
            <a:r>
              <a:rPr lang="en-US" sz="2800" dirty="0">
                <a:latin typeface="Times New Roman" pitchFamily="18" charset="0"/>
              </a:rPr>
              <a:t>: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609600" y="5105400"/>
            <a:ext cx="80772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2800" dirty="0">
                <a:latin typeface="Times New Roman" pitchFamily="18" charset="0"/>
              </a:rPr>
              <a:t>ahol </a:t>
            </a:r>
            <a:r>
              <a:rPr lang="el-GR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2800" dirty="0">
                <a:latin typeface="Times New Roman" pitchFamily="18" charset="0"/>
                <a:cs typeface="Times New Roman" pitchFamily="18" charset="0"/>
              </a:rPr>
              <a:t>az érkezési ráta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hu-HU" sz="2800" dirty="0">
                <a:latin typeface="Times New Roman" pitchFamily="18" charset="0"/>
                <a:cs typeface="Times New Roman" pitchFamily="18" charset="0"/>
              </a:rPr>
              <a:t>Azaz ez egy egy-paraméteres modell, ahol csak </a:t>
            </a:r>
            <a:r>
              <a:rPr lang="el-GR" sz="2800" dirty="0">
                <a:solidFill>
                  <a:srgbClr val="0000FF"/>
                </a:solidFill>
                <a:latin typeface="Times New Roman" pitchFamily="18" charset="0"/>
              </a:rPr>
              <a:t>λ</a:t>
            </a:r>
            <a:r>
              <a:rPr lang="hu-HU" sz="2800" dirty="0" err="1">
                <a:latin typeface="Times New Roman" pitchFamily="18" charset="0"/>
              </a:rPr>
              <a:t>-át</a:t>
            </a:r>
            <a:r>
              <a:rPr lang="hu-HU" sz="2800" dirty="0">
                <a:latin typeface="Times New Roman" pitchFamily="18" charset="0"/>
              </a:rPr>
              <a:t> kell ismernünk.</a:t>
            </a:r>
            <a:endParaRPr lang="el-GR" sz="28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56715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DC3BA281-3587-499D-9112-7936DEB04258}" type="slidenum">
              <a:rPr lang="en-US"/>
              <a:pPr/>
              <a:t>218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</a:t>
            </a:r>
            <a:r>
              <a:rPr lang="hu-HU" dirty="0"/>
              <a:t>Eloszlás példák</a:t>
            </a:r>
            <a:endParaRPr lang="en-US" dirty="0"/>
          </a:p>
        </p:txBody>
      </p:sp>
      <p:pic>
        <p:nvPicPr>
          <p:cNvPr id="187397" name="Picture 5" descr="poipdf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4951" y="2111632"/>
            <a:ext cx="5343525" cy="393496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51652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 </a:t>
            </a:r>
            <a:r>
              <a:rPr lang="hu-HU" dirty="0"/>
              <a:t>vizsgálata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2800" dirty="0"/>
              <a:t>Jelölés</a:t>
            </a:r>
            <a:r>
              <a:rPr lang="en-US" sz="2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T</a:t>
            </a:r>
            <a:r>
              <a:rPr lang="en-US" sz="2400" i="1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/>
              <a:t>= </a:t>
            </a:r>
            <a:r>
              <a:rPr lang="hu-HU" sz="2400" dirty="0"/>
              <a:t>keret-idő</a:t>
            </a:r>
            <a:r>
              <a:rPr lang="en-US" sz="2400" dirty="0"/>
              <a:t> (</a:t>
            </a:r>
            <a:r>
              <a:rPr lang="hu-HU" sz="2400" dirty="0"/>
              <a:t>feldolgozási</a:t>
            </a:r>
            <a:r>
              <a:rPr lang="en-US" sz="2400" dirty="0"/>
              <a:t>,</a:t>
            </a:r>
            <a:r>
              <a:rPr lang="hu-HU" sz="2400" dirty="0"/>
              <a:t> átviteli és </a:t>
            </a:r>
            <a:r>
              <a:rPr lang="hu-HU" sz="2400" dirty="0" err="1"/>
              <a:t>propagációs</a:t>
            </a:r>
            <a:r>
              <a:rPr lang="en-US" sz="2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i="1" dirty="0"/>
              <a:t>S</a:t>
            </a:r>
            <a:r>
              <a:rPr lang="en-US" sz="2400" dirty="0"/>
              <a:t>: </a:t>
            </a:r>
            <a:r>
              <a:rPr lang="hu-HU" sz="2400" dirty="0"/>
              <a:t>A sikeres keret átvitelek átlagos száma </a:t>
            </a:r>
            <a:r>
              <a:rPr lang="en-US" sz="2400" dirty="0" err="1"/>
              <a:t>T</a:t>
            </a:r>
            <a:r>
              <a:rPr lang="en-US" sz="2400" i="1" baseline="-25000" dirty="0" err="1"/>
              <a:t>f</a:t>
            </a:r>
            <a:r>
              <a:rPr lang="en-US" sz="2400" baseline="-25000" dirty="0"/>
              <a:t> </a:t>
            </a:r>
            <a:r>
              <a:rPr lang="hu-HU" sz="2400" baseline="-25000" dirty="0"/>
              <a:t> </a:t>
            </a:r>
            <a:r>
              <a:rPr lang="hu-HU" sz="2400" dirty="0"/>
              <a:t>idő alatt;</a:t>
            </a:r>
            <a:r>
              <a:rPr lang="en-US" sz="2400" dirty="0"/>
              <a:t> </a:t>
            </a:r>
            <a:r>
              <a:rPr lang="hu-HU" sz="2400" dirty="0"/>
              <a:t>(</a:t>
            </a:r>
            <a:r>
              <a:rPr lang="en-US" sz="2400" i="1" dirty="0"/>
              <a:t>throughput</a:t>
            </a:r>
            <a:r>
              <a:rPr lang="hu-HU" sz="2400" i="1" dirty="0"/>
              <a:t>)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i="1" dirty="0"/>
              <a:t>G</a:t>
            </a:r>
            <a:r>
              <a:rPr lang="en-US" sz="2400" dirty="0"/>
              <a:t>: </a:t>
            </a:r>
            <a:r>
              <a:rPr lang="en-US" sz="2400" dirty="0" err="1"/>
              <a:t>T</a:t>
            </a:r>
            <a:r>
              <a:rPr lang="en-US" sz="2400" i="1" baseline="-25000" dirty="0" err="1"/>
              <a:t>f</a:t>
            </a:r>
            <a:r>
              <a:rPr lang="en-US" sz="2400" baseline="-25000" dirty="0"/>
              <a:t> </a:t>
            </a:r>
            <a:r>
              <a:rPr lang="hu-HU" sz="2400" i="1" dirty="0"/>
              <a:t> idő alatti összes átviteli kísérletek átlagos száma</a:t>
            </a:r>
          </a:p>
          <a:p>
            <a:pPr lvl="1">
              <a:lnSpc>
                <a:spcPct val="90000"/>
              </a:lnSpc>
            </a:pPr>
            <a:r>
              <a:rPr lang="en-US" sz="2400" i="1" dirty="0"/>
              <a:t>D</a:t>
            </a:r>
            <a:r>
              <a:rPr lang="en-US" sz="2400" dirty="0"/>
              <a:t>: </a:t>
            </a:r>
            <a:r>
              <a:rPr lang="hu-HU" sz="2400" dirty="0"/>
              <a:t>Egy keret küldésre kész állapota és a sikeres átvitele között eltelt átlagos idő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hu-HU" sz="2800" dirty="0"/>
              <a:t>Feltételezéseink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hu-HU" sz="2400" dirty="0"/>
              <a:t>Minden keret konstans/azonos méretű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hu-HU" sz="2400" dirty="0"/>
              <a:t>A csatorna zajmentes, hibák csak ütközések miatt történnek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hu-HU" sz="2400" dirty="0"/>
              <a:t>A keretek nem kerülnek sorokba az egyedi állomásokon</a:t>
            </a:r>
          </a:p>
          <a:p>
            <a:pPr lvl="1">
              <a:lnSpc>
                <a:spcPct val="90000"/>
              </a:lnSpc>
            </a:pPr>
            <a:r>
              <a:rPr lang="hu-HU" sz="2400" dirty="0"/>
              <a:t>Egy csatorna egy Poisson folyamként viselkedik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0662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története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dirty="0"/>
              <a:t>1957 </a:t>
            </a:r>
          </a:p>
          <a:p>
            <a:r>
              <a:rPr lang="hu-HU" sz="2000" dirty="0"/>
              <a:t>Sikeresen létesítettek kapcsolatot egy távoli számítógéphez. </a:t>
            </a:r>
          </a:p>
          <a:p>
            <a:r>
              <a:rPr lang="en-US" sz="2000" dirty="0" err="1"/>
              <a:t>Szputnyik</a:t>
            </a:r>
            <a:r>
              <a:rPr lang="en-US" sz="2000" dirty="0"/>
              <a:t>–1 </a:t>
            </a:r>
            <a:r>
              <a:rPr lang="hu-HU" sz="2000" dirty="0"/>
              <a:t>műhold fellövése.</a:t>
            </a:r>
          </a:p>
          <a:p>
            <a:pPr marL="0" indent="0">
              <a:buNone/>
            </a:pPr>
            <a:r>
              <a:rPr lang="hu-HU" sz="2000" b="1" dirty="0"/>
              <a:t>1958 </a:t>
            </a:r>
          </a:p>
          <a:p>
            <a:r>
              <a:rPr lang="hu-HU" sz="2000" dirty="0"/>
              <a:t>DARPA megalapítása. </a:t>
            </a:r>
          </a:p>
          <a:p>
            <a:pPr marL="0" indent="0">
              <a:buNone/>
            </a:pPr>
            <a:r>
              <a:rPr lang="hu-HU" sz="2000" b="1" dirty="0"/>
              <a:t>1966</a:t>
            </a:r>
          </a:p>
          <a:p>
            <a:r>
              <a:rPr lang="hu-HU" sz="2000" dirty="0"/>
              <a:t>ARPANET tervezésének kezdete.</a:t>
            </a:r>
          </a:p>
          <a:p>
            <a:pPr marL="0" indent="0">
              <a:buNone/>
            </a:pPr>
            <a:r>
              <a:rPr lang="hu-HU" sz="2400" dirty="0"/>
              <a:t>További történetileg fontos hálózatok:</a:t>
            </a:r>
          </a:p>
          <a:p>
            <a:pPr lvl="1"/>
            <a:r>
              <a:rPr lang="hu-HU" sz="1800" dirty="0"/>
              <a:t>RAND – USA-ban katonai célokkal. </a:t>
            </a:r>
          </a:p>
          <a:p>
            <a:pPr lvl="1"/>
            <a:r>
              <a:rPr lang="hu-HU" sz="1800" dirty="0"/>
              <a:t>NPL – Angliában kereskedelmi célokkal.</a:t>
            </a:r>
          </a:p>
          <a:p>
            <a:pPr lvl="1"/>
            <a:r>
              <a:rPr lang="hu-HU" sz="1800" dirty="0"/>
              <a:t>CYCLADES – Franciaországban tudományos célokkal.</a:t>
            </a:r>
          </a:p>
          <a:p>
            <a:pPr marL="0" indent="0">
              <a:buNone/>
            </a:pPr>
            <a:endParaRPr lang="hu-HU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646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ALOHA vizsgálata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2800" dirty="0"/>
              <a:t>Mivel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0000FF"/>
                </a:solidFill>
              </a:rPr>
              <a:t>S</a:t>
            </a:r>
            <a:r>
              <a:rPr lang="en-US" sz="2800" dirty="0"/>
              <a:t> </a:t>
            </a:r>
            <a:r>
              <a:rPr lang="hu-HU" sz="2800" dirty="0"/>
              <a:t>jelöli a „jó” átviteleket egy keret idő alatt és </a:t>
            </a:r>
            <a:r>
              <a:rPr lang="en-US" sz="2800" i="1" dirty="0">
                <a:solidFill>
                  <a:srgbClr val="0000FF"/>
                </a:solidFill>
              </a:rPr>
              <a:t>G</a:t>
            </a:r>
            <a:r>
              <a:rPr lang="en-US" sz="2800" dirty="0"/>
              <a:t> </a:t>
            </a:r>
            <a:r>
              <a:rPr lang="hu-HU" sz="2800" dirty="0"/>
              <a:t>jelöli az összes átviteli kísérletet egy keret idő alatt</a:t>
            </a:r>
            <a:r>
              <a:rPr lang="en-US" sz="2800" dirty="0"/>
              <a:t>, </a:t>
            </a:r>
            <a:r>
              <a:rPr lang="hu-HU" sz="2800" dirty="0"/>
              <a:t>így a következő összefüggést írhatjuk</a:t>
            </a:r>
            <a:r>
              <a:rPr lang="en-US" sz="2800" dirty="0"/>
              <a:t>:</a:t>
            </a:r>
          </a:p>
          <a:p>
            <a:pPr algn="ctr">
              <a:buFontTx/>
              <a:buNone/>
            </a:pPr>
            <a:r>
              <a:rPr lang="en-US" sz="2800" dirty="0"/>
              <a:t>	</a:t>
            </a:r>
            <a:r>
              <a:rPr lang="en-US" sz="2800" i="1" dirty="0">
                <a:solidFill>
                  <a:srgbClr val="0000FF"/>
                </a:solidFill>
              </a:rPr>
              <a:t>S</a:t>
            </a:r>
            <a:r>
              <a:rPr lang="hu-HU" sz="2800" i="1" dirty="0">
                <a:solidFill>
                  <a:srgbClr val="0000FF"/>
                </a:solidFill>
              </a:rPr>
              <a:t> = S(G)</a:t>
            </a:r>
            <a:r>
              <a:rPr lang="en-US" sz="2800" dirty="0"/>
              <a:t> = </a:t>
            </a:r>
            <a:r>
              <a:rPr lang="en-US" sz="2800" i="1" dirty="0">
                <a:solidFill>
                  <a:srgbClr val="0000FF"/>
                </a:solidFill>
              </a:rPr>
              <a:t>G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´</a:t>
            </a:r>
            <a:r>
              <a:rPr lang="en-US" sz="2800" dirty="0"/>
              <a:t> (</a:t>
            </a:r>
            <a:r>
              <a:rPr lang="hu-HU" sz="2800" dirty="0"/>
              <a:t>A „jó” átvitelek valószínűsége</a:t>
            </a:r>
            <a:r>
              <a:rPr lang="en-US" sz="2800" dirty="0"/>
              <a:t>)</a:t>
            </a:r>
          </a:p>
          <a:p>
            <a:endParaRPr lang="hu-HU" sz="2800" dirty="0">
              <a:solidFill>
                <a:srgbClr val="FF0000"/>
              </a:solidFill>
            </a:endParaRPr>
          </a:p>
          <a:p>
            <a:r>
              <a:rPr lang="hu-HU" sz="2800" dirty="0">
                <a:solidFill>
                  <a:srgbClr val="FF0000"/>
                </a:solidFill>
              </a:rPr>
              <a:t>A sebezhetőségi idő egy keret sikeres átviteléhez:</a:t>
            </a:r>
            <a:r>
              <a:rPr lang="en-US" sz="2800" dirty="0">
                <a:solidFill>
                  <a:srgbClr val="3F6DCB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</a:rPr>
              <a:t>2T</a:t>
            </a:r>
            <a:r>
              <a:rPr lang="en-US" sz="2800" i="1" baseline="-25000" dirty="0">
                <a:solidFill>
                  <a:srgbClr val="0000FF"/>
                </a:solidFill>
              </a:rPr>
              <a:t>f</a:t>
            </a:r>
            <a:endParaRPr lang="en-US" sz="2800" baseline="-25000" dirty="0">
              <a:solidFill>
                <a:srgbClr val="0000FF"/>
              </a:solidFill>
            </a:endParaRPr>
          </a:p>
          <a:p>
            <a:endParaRPr lang="hu-HU" sz="2800" dirty="0"/>
          </a:p>
          <a:p>
            <a:r>
              <a:rPr lang="hu-HU" sz="2800" dirty="0"/>
              <a:t>Azaz a „jó” átvitel valószínűsége megegyezik annak a valószínűségével, hogy a sebezhetőségi idő alatt </a:t>
            </a:r>
            <a:r>
              <a:rPr lang="hu-HU" sz="2800" dirty="0">
                <a:solidFill>
                  <a:srgbClr val="FF0000"/>
                </a:solidFill>
              </a:rPr>
              <a:t>nincs</a:t>
            </a:r>
            <a:r>
              <a:rPr lang="hu-HU" sz="2800" dirty="0"/>
              <a:t> beérkező keret.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533922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ia számának helye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6241769-7A3C-4D8E-A3AF-76A76A89A955}" type="slidenum">
              <a:rPr lang="en-US"/>
              <a:pPr/>
              <a:t>221</a:t>
            </a:fld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hu-HU" dirty="0"/>
              <a:t>ALOHA vizsgálata</a:t>
            </a:r>
            <a:endParaRPr lang="en-US" dirty="0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835150" y="1758950"/>
            <a:ext cx="18161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5187950" y="1758950"/>
            <a:ext cx="18161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511550" y="2520950"/>
            <a:ext cx="1816100" cy="520700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1752600" y="1600200"/>
            <a:ext cx="0" cy="3048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3505200" y="2286000"/>
            <a:ext cx="0" cy="2362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7086600" y="1600200"/>
            <a:ext cx="0" cy="3048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5334000" y="2286000"/>
            <a:ext cx="0" cy="2362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1582738" y="4602163"/>
            <a:ext cx="346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0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3106738" y="4602163"/>
            <a:ext cx="681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0 </a:t>
            </a:r>
            <a:r>
              <a:rPr lang="en-US" sz="2000"/>
              <a:t>+ t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4859338" y="4602163"/>
            <a:ext cx="822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0 </a:t>
            </a:r>
            <a:r>
              <a:rPr lang="en-US" sz="2000"/>
              <a:t>+ 2t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6688138" y="4602163"/>
            <a:ext cx="822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0 </a:t>
            </a:r>
            <a:r>
              <a:rPr lang="en-US" sz="2000"/>
              <a:t>+ 3t</a:t>
            </a:r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2514600" y="2362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6172200" y="2362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1918198" y="2925763"/>
            <a:ext cx="1408719" cy="132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hu-HU" sz="2000" dirty="0"/>
              <a:t>Ütközés – </a:t>
            </a:r>
            <a:br>
              <a:rPr lang="hu-HU" sz="2000" dirty="0"/>
            </a:br>
            <a:r>
              <a:rPr lang="hu-HU" sz="2000" dirty="0"/>
              <a:t>a kék keret </a:t>
            </a:r>
            <a:br>
              <a:rPr lang="hu-HU" sz="2000" dirty="0"/>
            </a:br>
            <a:r>
              <a:rPr lang="hu-HU" sz="2000" dirty="0"/>
              <a:t>elejével </a:t>
            </a:r>
          </a:p>
          <a:p>
            <a:pPr algn="ctr" eaLnBrk="0" hangingPunct="0"/>
            <a:r>
              <a:rPr lang="hu-HU" sz="2000" dirty="0"/>
              <a:t>van átfedés</a:t>
            </a:r>
            <a:endParaRPr lang="en-US" sz="2000" dirty="0"/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5499596" y="2925763"/>
            <a:ext cx="1408719" cy="132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hu-HU" sz="2000" dirty="0"/>
              <a:t>Ütközés – </a:t>
            </a:r>
            <a:br>
              <a:rPr lang="hu-HU" sz="2000" dirty="0"/>
            </a:br>
            <a:r>
              <a:rPr lang="hu-HU" sz="2000" dirty="0"/>
              <a:t>a kék keret </a:t>
            </a:r>
            <a:br>
              <a:rPr lang="hu-HU" sz="2000" dirty="0"/>
            </a:br>
            <a:r>
              <a:rPr lang="hu-HU" sz="2000" dirty="0"/>
              <a:t>végével </a:t>
            </a:r>
            <a:br>
              <a:rPr lang="hu-HU" sz="2000" dirty="0"/>
            </a:br>
            <a:r>
              <a:rPr lang="hu-HU" sz="2000" dirty="0"/>
              <a:t>van átfedés</a:t>
            </a:r>
            <a:endParaRPr lang="en-US" sz="2000" dirty="0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1752600" y="51054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5334000" y="51054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Rectangle 20"/>
          <p:cNvSpPr>
            <a:spLocks noChangeArrowheads="1"/>
          </p:cNvSpPr>
          <p:nvPr/>
        </p:nvSpPr>
        <p:spPr bwMode="auto">
          <a:xfrm>
            <a:off x="2878138" y="5233988"/>
            <a:ext cx="1468544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hu-HU" dirty="0"/>
              <a:t>Sebezhetőség</a:t>
            </a:r>
            <a:endParaRPr lang="en-US" dirty="0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1752600" y="54102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4267200" y="54102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6781800" y="5334000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6078538" y="5159375"/>
            <a:ext cx="479298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hu-HU" dirty="0"/>
              <a:t>Idő</a:t>
            </a:r>
            <a:endParaRPr lang="en-US" dirty="0"/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1108015" y="5840132"/>
            <a:ext cx="6689845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hu-HU" sz="2400" dirty="0"/>
              <a:t>Sebezhetőségi időintervallum a kékkel jelölt kerethez</a:t>
            </a:r>
            <a:endParaRPr lang="en-US" sz="2400" dirty="0"/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4325938" y="3536950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/>
              <a:t>t</a:t>
            </a:r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4572000" y="37338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 flipH="1">
            <a:off x="3505200" y="37338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65011"/>
      </p:ext>
    </p:extLst>
  </p:cSld>
  <p:clrMapOvr>
    <a:masterClrMapping/>
  </p:clrMapOvr>
  <p:transition>
    <p:zoom dir="in"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ALOHA vizsgálata</a:t>
            </a: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hu-HU" sz="2800" dirty="0"/>
              <a:t>Tudjuk, hogy</a:t>
            </a:r>
            <a:r>
              <a:rPr lang="en-US" sz="2800" dirty="0"/>
              <a:t>:</a:t>
            </a:r>
          </a:p>
          <a:p>
            <a:pPr>
              <a:buFontTx/>
              <a:buNone/>
            </a:pPr>
            <a:endParaRPr lang="en-US" sz="2800" dirty="0"/>
          </a:p>
        </p:txBody>
      </p:sp>
      <p:graphicFrame>
        <p:nvGraphicFramePr>
          <p:cNvPr id="2662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933700" y="1719263"/>
          <a:ext cx="28702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3" imgW="1054080" imgH="419040" progId="Equation.3">
                  <p:embed/>
                </p:oleObj>
              </mc:Choice>
              <mc:Fallback>
                <p:oleObj name="Equation" r:id="rId3" imgW="1054080" imgH="419040" progId="Equation.3">
                  <p:embed/>
                  <p:pic>
                    <p:nvPicPr>
                      <p:cNvPr id="26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1719263"/>
                        <a:ext cx="287020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62000" y="2743200"/>
            <a:ext cx="7620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2800" dirty="0">
                <a:latin typeface="+mj-lt"/>
              </a:rPr>
              <a:t>Azaz most</a:t>
            </a:r>
            <a:r>
              <a:rPr lang="en-US" sz="2800" dirty="0">
                <a:latin typeface="+mj-lt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t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= 2T</a:t>
            </a:r>
            <a:r>
              <a:rPr lang="en-US" sz="2800" i="1" baseline="-25000" dirty="0">
                <a:solidFill>
                  <a:srgbClr val="FF0000"/>
                </a:solidFill>
                <a:latin typeface="+mj-lt"/>
              </a:rPr>
              <a:t>f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hu-HU" sz="2800" dirty="0">
                <a:solidFill>
                  <a:srgbClr val="FF0000"/>
                </a:solidFill>
                <a:latin typeface="+mj-lt"/>
              </a:rPr>
              <a:t> és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k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= 0</a:t>
            </a:r>
            <a:r>
              <a:rPr lang="hu-HU" sz="2800" dirty="0">
                <a:latin typeface="+mj-lt"/>
              </a:rPr>
              <a:t> (t legyen a seb. Idő, k=0, hogy ne érkezzen új keret a kék küldése során)</a:t>
            </a:r>
            <a:endParaRPr lang="en-US" sz="2800" baseline="-25000" dirty="0">
              <a:latin typeface="+mj-lt"/>
            </a:endParaRPr>
          </a:p>
        </p:txBody>
      </p:sp>
      <p:graphicFrame>
        <p:nvGraphicFramePr>
          <p:cNvPr id="26630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76400" y="3962400"/>
          <a:ext cx="59436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5" imgW="2298600" imgH="914400" progId="Equation.DSMT4">
                  <p:embed/>
                </p:oleObj>
              </mc:Choice>
              <mc:Fallback>
                <p:oleObj name="Equation" r:id="rId5" imgW="2298600" imgH="914400" progId="Equation.DSMT4">
                  <p:embed/>
                  <p:pic>
                    <p:nvPicPr>
                      <p:cNvPr id="266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62400"/>
                        <a:ext cx="5943600" cy="193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églalap 1"/>
          <p:cNvSpPr/>
          <p:nvPr/>
        </p:nvSpPr>
        <p:spPr>
          <a:xfrm>
            <a:off x="5715000" y="4843463"/>
            <a:ext cx="1928813" cy="10715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404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4FA40C28-AE82-450F-A8C6-257C46186F1F}" type="slidenum">
              <a:rPr lang="en-US"/>
              <a:pPr/>
              <a:t>223</a:t>
            </a:fld>
            <a:endParaRPr 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hu-HU" dirty="0"/>
              <a:t>ALOHA vizsgálata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720013" cy="4346575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80000"/>
              </a:lnSpc>
            </a:pPr>
            <a:r>
              <a:rPr lang="en-US" sz="2800" i="1" dirty="0"/>
              <a:t>S</a:t>
            </a:r>
            <a:r>
              <a:rPr lang="hu-HU" sz="2800" i="1" dirty="0"/>
              <a:t>(G)</a:t>
            </a:r>
            <a:r>
              <a:rPr lang="en-US" sz="2800" i="1" dirty="0"/>
              <a:t> = Ge</a:t>
            </a:r>
            <a:r>
              <a:rPr lang="en-US" sz="2800" i="1" baseline="30000" dirty="0"/>
              <a:t>-2G</a:t>
            </a:r>
            <a:r>
              <a:rPr lang="en-US" sz="2800" dirty="0"/>
              <a:t> </a:t>
            </a:r>
            <a:r>
              <a:rPr lang="hu-HU" sz="2800" dirty="0"/>
              <a:t>függvényt G szerint deriválva és az eredményt nullának tekintve az egyenlet megoldásával megkapjuk a maximális sikeres átvitelhez tartozó G értéket:</a:t>
            </a: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i="1" dirty="0"/>
              <a:t>					</a:t>
            </a:r>
            <a:r>
              <a:rPr lang="en-US" sz="2800" i="1" dirty="0">
                <a:solidFill>
                  <a:srgbClr val="FF0000"/>
                </a:solidFill>
              </a:rPr>
              <a:t>G = </a:t>
            </a:r>
            <a:r>
              <a:rPr lang="en-US" sz="2800" dirty="0">
                <a:solidFill>
                  <a:srgbClr val="FF0000"/>
                </a:solidFill>
              </a:rPr>
              <a:t>0.5</a:t>
            </a:r>
            <a:r>
              <a:rPr lang="en-US" sz="2800" dirty="0"/>
              <a:t>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   </a:t>
            </a:r>
            <a:r>
              <a:rPr lang="hu-HU" sz="2800" dirty="0"/>
              <a:t>melyre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FF0000"/>
                </a:solidFill>
              </a:rPr>
              <a:t>S</a:t>
            </a:r>
            <a:r>
              <a:rPr lang="hu-HU" sz="2800" i="1" dirty="0">
                <a:solidFill>
                  <a:srgbClr val="FF0000"/>
                </a:solidFill>
              </a:rPr>
              <a:t>(G)</a:t>
            </a:r>
            <a:r>
              <a:rPr lang="en-US" sz="2800" i="1" dirty="0">
                <a:solidFill>
                  <a:srgbClr val="FF0000"/>
                </a:solidFill>
              </a:rPr>
              <a:t> = 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i="1" dirty="0">
                <a:solidFill>
                  <a:srgbClr val="FF0000"/>
                </a:solidFill>
              </a:rPr>
              <a:t>/</a:t>
            </a:r>
            <a:r>
              <a:rPr lang="en-US" sz="2800" dirty="0">
                <a:solidFill>
                  <a:srgbClr val="FF0000"/>
                </a:solidFill>
              </a:rPr>
              <a:t>2</a:t>
            </a:r>
            <a:r>
              <a:rPr lang="en-US" sz="2800" i="1" dirty="0">
                <a:solidFill>
                  <a:srgbClr val="FF0000"/>
                </a:solidFill>
              </a:rPr>
              <a:t>e = </a:t>
            </a:r>
            <a:r>
              <a:rPr lang="en-US" sz="2800" dirty="0">
                <a:solidFill>
                  <a:srgbClr val="FF0000"/>
                </a:solidFill>
              </a:rPr>
              <a:t>0.18</a:t>
            </a:r>
            <a:r>
              <a:rPr lang="en-US" sz="2800" dirty="0"/>
              <a:t>. </a:t>
            </a:r>
            <a:r>
              <a:rPr lang="hu-HU" sz="2800" dirty="0"/>
              <a:t>Azaz a maximális </a:t>
            </a:r>
            <a:r>
              <a:rPr lang="en-US" sz="2800" dirty="0"/>
              <a:t>throughput </a:t>
            </a:r>
            <a:r>
              <a:rPr lang="hu-HU" sz="2800" dirty="0">
                <a:solidFill>
                  <a:srgbClr val="FF0000"/>
                </a:solidFill>
              </a:rPr>
              <a:t>csak</a:t>
            </a:r>
            <a:r>
              <a:rPr lang="en-US" sz="2800" dirty="0">
                <a:solidFill>
                  <a:srgbClr val="FF0000"/>
                </a:solidFill>
              </a:rPr>
              <a:t> 18%</a:t>
            </a:r>
            <a:r>
              <a:rPr lang="hu-HU" sz="2800" dirty="0" err="1"/>
              <a:t>-a</a:t>
            </a:r>
            <a:r>
              <a:rPr lang="hu-HU" sz="2800" dirty="0"/>
              <a:t> a teljes kapacitásnak!!!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3712111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autoUpdateAnimBg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ALOHA</a:t>
            </a:r>
            <a:r>
              <a:rPr lang="en-US" dirty="0"/>
              <a:t> vs TDMA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A</a:t>
            </a:r>
            <a:r>
              <a:rPr lang="en-US" dirty="0"/>
              <a:t> TDMA</a:t>
            </a:r>
            <a:r>
              <a:rPr lang="hu-HU" dirty="0"/>
              <a:t> esetén minden állomás vár a saját körére</a:t>
            </a:r>
            <a:endParaRPr lang="en-US" dirty="0"/>
          </a:p>
          <a:p>
            <a:pPr lvl="1"/>
            <a:r>
              <a:rPr lang="hu-HU" dirty="0"/>
              <a:t>A várakozási idő arányos az állomások számával</a:t>
            </a:r>
            <a:endParaRPr lang="en-US" dirty="0"/>
          </a:p>
          <a:p>
            <a:r>
              <a:rPr lang="hu-HU" dirty="0"/>
              <a:t>Az </a:t>
            </a:r>
            <a:r>
              <a:rPr lang="en-US" dirty="0"/>
              <a:t>Aloha</a:t>
            </a:r>
            <a:r>
              <a:rPr lang="hu-HU" dirty="0"/>
              <a:t> esetén minden állomás azonnal küldhet</a:t>
            </a:r>
            <a:endParaRPr lang="en-US" dirty="0"/>
          </a:p>
          <a:p>
            <a:pPr lvl="1"/>
            <a:r>
              <a:rPr lang="hu-HU" dirty="0"/>
              <a:t>Sokkal kisebb várakozási idő</a:t>
            </a:r>
            <a:endParaRPr lang="en-US" dirty="0"/>
          </a:p>
          <a:p>
            <a:pPr lvl="1"/>
            <a:r>
              <a:rPr lang="hu-HU" dirty="0"/>
              <a:t>De sokkal kisebb csatorna kihasználtság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5098" y="4845010"/>
            <a:ext cx="2674962" cy="523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ALOHA </a:t>
            </a:r>
            <a:r>
              <a:rPr lang="hu-HU" sz="2800" dirty="0">
                <a:solidFill>
                  <a:schemeClr val="bg1"/>
                </a:solidFill>
              </a:rPr>
              <a:t>Keret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0136" y="4320668"/>
            <a:ext cx="2674962" cy="523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ALOHA </a:t>
            </a:r>
            <a:r>
              <a:rPr lang="hu-HU" sz="2800" dirty="0">
                <a:solidFill>
                  <a:schemeClr val="bg1"/>
                </a:solidFill>
              </a:rPr>
              <a:t>Keret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0136" y="5631570"/>
            <a:ext cx="6550925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53385" y="5657877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Idő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8102" y="4320668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Sender 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8102" y="487578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Sender B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150128" y="6082778"/>
            <a:ext cx="8839200" cy="76923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dirty="0"/>
              <a:t>Maximálisan a csatorna kapacitás kb.  1</a:t>
            </a:r>
            <a:r>
              <a:rPr lang="en-US" dirty="0"/>
              <a:t>8%</a:t>
            </a:r>
            <a:r>
              <a:rPr lang="hu-HU" dirty="0" err="1"/>
              <a:t>-a</a:t>
            </a:r>
            <a:r>
              <a:rPr lang="hu-HU" dirty="0"/>
              <a:t> érhető el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80510" y="1178491"/>
            <a:ext cx="6578435" cy="5182236"/>
            <a:chOff x="-376424" y="1559758"/>
            <a:chExt cx="6578435" cy="5182236"/>
          </a:xfrm>
        </p:grpSpPr>
        <p:sp>
          <p:nvSpPr>
            <p:cNvPr id="18" name="Rectangle 17"/>
            <p:cNvSpPr/>
            <p:nvPr/>
          </p:nvSpPr>
          <p:spPr>
            <a:xfrm>
              <a:off x="-376424" y="1559758"/>
              <a:ext cx="6578435" cy="51822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47893" y="6127378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400" dirty="0"/>
                <a:t>G</a:t>
              </a:r>
              <a:endParaRPr lang="en-US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-371256" y="3646013"/>
              <a:ext cx="7425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400" dirty="0"/>
                <a:t>S(G)</a:t>
              </a:r>
              <a:endParaRPr lang="en-US" sz="2400" dirty="0"/>
            </a:p>
          </p:txBody>
        </p:sp>
      </p:grpSp>
      <p:pic>
        <p:nvPicPr>
          <p:cNvPr id="1026" name="Picture 2" descr="C:\Users\t0ph3r\Documents\CS 4700\assets\ALOH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675" y="1403620"/>
            <a:ext cx="58928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9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96855E-6 L 0.58802 -0.0004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9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9" grpId="0"/>
      <p:bldP spid="12" grpId="0"/>
      <p:bldP spid="13" grpId="0"/>
      <p:bldP spid="17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7562BA3-8CA5-4B85-95BF-7C2F6090F4D7}" type="slidenum">
              <a:rPr lang="en-US"/>
              <a:pPr/>
              <a:t>225</a:t>
            </a:fld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hu-HU" dirty="0"/>
              <a:t>Réselt </a:t>
            </a:r>
            <a:r>
              <a:rPr lang="en-US" dirty="0"/>
              <a:t>ALOHA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225" y="1660525"/>
            <a:ext cx="7500938" cy="4346575"/>
          </a:xfrm>
          <a:noFill/>
          <a:ln/>
        </p:spPr>
        <p:txBody>
          <a:bodyPr lIns="92075" tIns="46038" rIns="92075" bIns="46038">
            <a:normAutofit/>
          </a:bodyPr>
          <a:lstStyle/>
          <a:p>
            <a:pPr marL="533400" indent="-533400">
              <a:lnSpc>
                <a:spcPct val="90000"/>
              </a:lnSpc>
            </a:pPr>
            <a:r>
              <a:rPr lang="hu-HU" sz="2400" dirty="0"/>
              <a:t>A csatornát azonos időrésekre bontjuk, melyek hossza pont egy keret átviteléhez szükséges idő.</a:t>
            </a:r>
          </a:p>
          <a:p>
            <a:pPr marL="533400" indent="-533400">
              <a:lnSpc>
                <a:spcPct val="90000"/>
              </a:lnSpc>
            </a:pPr>
            <a:r>
              <a:rPr lang="hu-HU" sz="2400" dirty="0"/>
              <a:t>Átvitel csak az időrések határán lehetséges</a:t>
            </a:r>
          </a:p>
          <a:p>
            <a:pPr marL="533400" indent="-533400">
              <a:lnSpc>
                <a:spcPct val="90000"/>
              </a:lnSpc>
            </a:pPr>
            <a:endParaRPr lang="en-US" sz="2400" dirty="0"/>
          </a:p>
          <a:p>
            <a:pPr marL="533400" indent="-533400">
              <a:lnSpc>
                <a:spcPct val="90000"/>
              </a:lnSpc>
            </a:pPr>
            <a:endParaRPr lang="en-US" sz="2400" dirty="0"/>
          </a:p>
          <a:p>
            <a:pPr marL="533400" indent="-533400">
              <a:lnSpc>
                <a:spcPct val="90000"/>
              </a:lnSpc>
            </a:pPr>
            <a:endParaRPr lang="en-US" sz="2400" dirty="0"/>
          </a:p>
          <a:p>
            <a:pPr marL="533400" indent="-533400">
              <a:lnSpc>
                <a:spcPct val="90000"/>
              </a:lnSpc>
            </a:pPr>
            <a:r>
              <a:rPr lang="hu-HU" sz="2400" dirty="0"/>
              <a:t>Algoritmus</a:t>
            </a:r>
            <a:r>
              <a:rPr lang="en-US" sz="2400" dirty="0"/>
              <a:t>:</a:t>
            </a:r>
          </a:p>
          <a:p>
            <a:pPr marL="933450" lvl="1" indent="-533400">
              <a:lnSpc>
                <a:spcPct val="90000"/>
              </a:lnSpc>
            </a:pPr>
            <a:r>
              <a:rPr lang="hu-HU" sz="2400" dirty="0"/>
              <a:t>Amikor egy új </a:t>
            </a:r>
            <a:r>
              <a:rPr lang="en-US" sz="2400" dirty="0"/>
              <a:t>A </a:t>
            </a:r>
            <a:r>
              <a:rPr lang="hu-HU" sz="2400" dirty="0"/>
              <a:t>keret küldésre kész:</a:t>
            </a:r>
          </a:p>
          <a:p>
            <a:pPr marL="1207770" lvl="2" indent="-533400">
              <a:lnSpc>
                <a:spcPct val="90000"/>
              </a:lnSpc>
            </a:pPr>
            <a:r>
              <a:rPr lang="hu-HU" sz="2100" dirty="0">
                <a:solidFill>
                  <a:srgbClr val="FF0000"/>
                </a:solidFill>
              </a:rPr>
              <a:t>Az A keret kiküldésre kerül a (következő) időrés-határon</a:t>
            </a:r>
            <a:endParaRPr lang="en-US" sz="2100" dirty="0">
              <a:solidFill>
                <a:srgbClr val="FF0000"/>
              </a:solidFill>
            </a:endParaRPr>
          </a:p>
        </p:txBody>
      </p:sp>
      <p:grpSp>
        <p:nvGrpSpPr>
          <p:cNvPr id="6" name="Group 70"/>
          <p:cNvGrpSpPr>
            <a:grpSpLocks/>
          </p:cNvGrpSpPr>
          <p:nvPr/>
        </p:nvGrpSpPr>
        <p:grpSpPr bwMode="auto">
          <a:xfrm>
            <a:off x="4572008" y="3162873"/>
            <a:ext cx="4313241" cy="957262"/>
            <a:chOff x="3387" y="899"/>
            <a:chExt cx="1978" cy="241"/>
          </a:xfrm>
        </p:grpSpPr>
        <p:sp>
          <p:nvSpPr>
            <p:cNvPr id="7" name="Rectangle 28"/>
            <p:cNvSpPr>
              <a:spLocks noChangeArrowheads="1"/>
            </p:cNvSpPr>
            <p:nvPr/>
          </p:nvSpPr>
          <p:spPr bwMode="auto">
            <a:xfrm>
              <a:off x="4750" y="899"/>
              <a:ext cx="107" cy="241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Rectangle 29"/>
            <p:cNvSpPr>
              <a:spLocks noChangeArrowheads="1"/>
            </p:cNvSpPr>
            <p:nvPr/>
          </p:nvSpPr>
          <p:spPr bwMode="auto">
            <a:xfrm>
              <a:off x="3895" y="899"/>
              <a:ext cx="107" cy="241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30"/>
            <p:cNvSpPr>
              <a:spLocks noChangeShapeType="1"/>
            </p:cNvSpPr>
            <p:nvPr/>
          </p:nvSpPr>
          <p:spPr bwMode="auto">
            <a:xfrm>
              <a:off x="3387" y="979"/>
              <a:ext cx="19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Line 32"/>
            <p:cNvSpPr>
              <a:spLocks noChangeShapeType="1"/>
            </p:cNvSpPr>
            <p:nvPr/>
          </p:nvSpPr>
          <p:spPr bwMode="auto">
            <a:xfrm>
              <a:off x="3387" y="1046"/>
              <a:ext cx="19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auto">
            <a:xfrm>
              <a:off x="3387" y="1113"/>
              <a:ext cx="19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>
              <a:off x="3468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Line 39"/>
            <p:cNvSpPr>
              <a:spLocks noChangeShapeType="1"/>
            </p:cNvSpPr>
            <p:nvPr/>
          </p:nvSpPr>
          <p:spPr bwMode="auto">
            <a:xfrm>
              <a:off x="3574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Line 40"/>
            <p:cNvSpPr>
              <a:spLocks noChangeShapeType="1"/>
            </p:cNvSpPr>
            <p:nvPr/>
          </p:nvSpPr>
          <p:spPr bwMode="auto">
            <a:xfrm>
              <a:off x="3681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41"/>
            <p:cNvSpPr>
              <a:spLocks noChangeShapeType="1"/>
            </p:cNvSpPr>
            <p:nvPr/>
          </p:nvSpPr>
          <p:spPr bwMode="auto">
            <a:xfrm>
              <a:off x="3788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42"/>
            <p:cNvSpPr>
              <a:spLocks noChangeShapeType="1"/>
            </p:cNvSpPr>
            <p:nvPr/>
          </p:nvSpPr>
          <p:spPr bwMode="auto">
            <a:xfrm>
              <a:off x="3895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Line 43"/>
            <p:cNvSpPr>
              <a:spLocks noChangeShapeType="1"/>
            </p:cNvSpPr>
            <p:nvPr/>
          </p:nvSpPr>
          <p:spPr bwMode="auto">
            <a:xfrm>
              <a:off x="4002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Line 44"/>
            <p:cNvSpPr>
              <a:spLocks noChangeShapeType="1"/>
            </p:cNvSpPr>
            <p:nvPr/>
          </p:nvSpPr>
          <p:spPr bwMode="auto">
            <a:xfrm>
              <a:off x="4109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45"/>
            <p:cNvSpPr>
              <a:spLocks noChangeShapeType="1"/>
            </p:cNvSpPr>
            <p:nvPr/>
          </p:nvSpPr>
          <p:spPr bwMode="auto">
            <a:xfrm>
              <a:off x="4216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4323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47"/>
            <p:cNvSpPr>
              <a:spLocks noChangeShapeType="1"/>
            </p:cNvSpPr>
            <p:nvPr/>
          </p:nvSpPr>
          <p:spPr bwMode="auto">
            <a:xfrm>
              <a:off x="4429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48"/>
            <p:cNvSpPr>
              <a:spLocks noChangeShapeType="1"/>
            </p:cNvSpPr>
            <p:nvPr/>
          </p:nvSpPr>
          <p:spPr bwMode="auto">
            <a:xfrm>
              <a:off x="4536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49"/>
            <p:cNvSpPr>
              <a:spLocks noChangeShapeType="1"/>
            </p:cNvSpPr>
            <p:nvPr/>
          </p:nvSpPr>
          <p:spPr bwMode="auto">
            <a:xfrm>
              <a:off x="4643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50"/>
            <p:cNvSpPr>
              <a:spLocks noChangeShapeType="1"/>
            </p:cNvSpPr>
            <p:nvPr/>
          </p:nvSpPr>
          <p:spPr bwMode="auto">
            <a:xfrm>
              <a:off x="4750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51"/>
            <p:cNvSpPr>
              <a:spLocks noChangeShapeType="1"/>
            </p:cNvSpPr>
            <p:nvPr/>
          </p:nvSpPr>
          <p:spPr bwMode="auto">
            <a:xfrm>
              <a:off x="4857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52"/>
            <p:cNvSpPr>
              <a:spLocks noChangeShapeType="1"/>
            </p:cNvSpPr>
            <p:nvPr/>
          </p:nvSpPr>
          <p:spPr bwMode="auto">
            <a:xfrm>
              <a:off x="4964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53"/>
            <p:cNvSpPr>
              <a:spLocks noChangeShapeType="1"/>
            </p:cNvSpPr>
            <p:nvPr/>
          </p:nvSpPr>
          <p:spPr bwMode="auto">
            <a:xfrm>
              <a:off x="5071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54"/>
            <p:cNvSpPr>
              <a:spLocks noChangeShapeType="1"/>
            </p:cNvSpPr>
            <p:nvPr/>
          </p:nvSpPr>
          <p:spPr bwMode="auto">
            <a:xfrm>
              <a:off x="5178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55"/>
            <p:cNvSpPr>
              <a:spLocks noChangeShapeType="1"/>
            </p:cNvSpPr>
            <p:nvPr/>
          </p:nvSpPr>
          <p:spPr bwMode="auto">
            <a:xfrm>
              <a:off x="5284" y="899"/>
              <a:ext cx="0" cy="24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Rectangle 57"/>
            <p:cNvSpPr>
              <a:spLocks noChangeArrowheads="1"/>
            </p:cNvSpPr>
            <p:nvPr/>
          </p:nvSpPr>
          <p:spPr bwMode="auto">
            <a:xfrm>
              <a:off x="3468" y="925"/>
              <a:ext cx="106" cy="54"/>
            </a:xfrm>
            <a:prstGeom prst="rect">
              <a:avLst/>
            </a:prstGeom>
            <a:solidFill>
              <a:srgbClr val="DADA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Rectangle 58"/>
            <p:cNvSpPr>
              <a:spLocks noChangeArrowheads="1"/>
            </p:cNvSpPr>
            <p:nvPr/>
          </p:nvSpPr>
          <p:spPr bwMode="auto">
            <a:xfrm>
              <a:off x="3574" y="993"/>
              <a:ext cx="107" cy="53"/>
            </a:xfrm>
            <a:prstGeom prst="rect">
              <a:avLst/>
            </a:prstGeom>
            <a:solidFill>
              <a:srgbClr val="ECFE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2" name="Rectangle 59"/>
            <p:cNvSpPr>
              <a:spLocks noChangeArrowheads="1"/>
            </p:cNvSpPr>
            <p:nvPr/>
          </p:nvSpPr>
          <p:spPr bwMode="auto">
            <a:xfrm>
              <a:off x="3681" y="925"/>
              <a:ext cx="110" cy="54"/>
            </a:xfrm>
            <a:prstGeom prst="rect">
              <a:avLst/>
            </a:prstGeom>
            <a:solidFill>
              <a:srgbClr val="DADA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3" name="Rectangle 60"/>
            <p:cNvSpPr>
              <a:spLocks noChangeArrowheads="1"/>
            </p:cNvSpPr>
            <p:nvPr/>
          </p:nvSpPr>
          <p:spPr bwMode="auto">
            <a:xfrm>
              <a:off x="4109" y="925"/>
              <a:ext cx="111" cy="54"/>
            </a:xfrm>
            <a:prstGeom prst="rect">
              <a:avLst/>
            </a:prstGeom>
            <a:solidFill>
              <a:srgbClr val="DADA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Rectangle 61"/>
            <p:cNvSpPr>
              <a:spLocks noChangeArrowheads="1"/>
            </p:cNvSpPr>
            <p:nvPr/>
          </p:nvSpPr>
          <p:spPr bwMode="auto">
            <a:xfrm>
              <a:off x="4750" y="925"/>
              <a:ext cx="107" cy="54"/>
            </a:xfrm>
            <a:prstGeom prst="rect">
              <a:avLst/>
            </a:prstGeom>
            <a:solidFill>
              <a:srgbClr val="DADA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Rectangle 62"/>
            <p:cNvSpPr>
              <a:spLocks noChangeArrowheads="1"/>
            </p:cNvSpPr>
            <p:nvPr/>
          </p:nvSpPr>
          <p:spPr bwMode="auto">
            <a:xfrm>
              <a:off x="4216" y="993"/>
              <a:ext cx="107" cy="53"/>
            </a:xfrm>
            <a:prstGeom prst="rect">
              <a:avLst/>
            </a:prstGeom>
            <a:solidFill>
              <a:srgbClr val="ECFE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6" name="Rectangle 63"/>
            <p:cNvSpPr>
              <a:spLocks noChangeArrowheads="1"/>
            </p:cNvSpPr>
            <p:nvPr/>
          </p:nvSpPr>
          <p:spPr bwMode="auto">
            <a:xfrm>
              <a:off x="4536" y="993"/>
              <a:ext cx="107" cy="53"/>
            </a:xfrm>
            <a:prstGeom prst="rect">
              <a:avLst/>
            </a:prstGeom>
            <a:solidFill>
              <a:srgbClr val="ECFE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7" name="Rectangle 64"/>
            <p:cNvSpPr>
              <a:spLocks noChangeArrowheads="1"/>
            </p:cNvSpPr>
            <p:nvPr/>
          </p:nvSpPr>
          <p:spPr bwMode="auto">
            <a:xfrm>
              <a:off x="5178" y="993"/>
              <a:ext cx="106" cy="53"/>
            </a:xfrm>
            <a:prstGeom prst="rect">
              <a:avLst/>
            </a:prstGeom>
            <a:solidFill>
              <a:srgbClr val="ECFE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8" name="Rectangle 65"/>
            <p:cNvSpPr>
              <a:spLocks noChangeArrowheads="1"/>
            </p:cNvSpPr>
            <p:nvPr/>
          </p:nvSpPr>
          <p:spPr bwMode="auto">
            <a:xfrm>
              <a:off x="4429" y="1060"/>
              <a:ext cx="107" cy="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9" name="Rectangle 66"/>
            <p:cNvSpPr>
              <a:spLocks noChangeArrowheads="1"/>
            </p:cNvSpPr>
            <p:nvPr/>
          </p:nvSpPr>
          <p:spPr bwMode="auto">
            <a:xfrm>
              <a:off x="4750" y="1060"/>
              <a:ext cx="107" cy="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0" name="Rectangle 67"/>
            <p:cNvSpPr>
              <a:spLocks noChangeArrowheads="1"/>
            </p:cNvSpPr>
            <p:nvPr/>
          </p:nvSpPr>
          <p:spPr bwMode="auto">
            <a:xfrm>
              <a:off x="3895" y="993"/>
              <a:ext cx="107" cy="53"/>
            </a:xfrm>
            <a:prstGeom prst="rect">
              <a:avLst/>
            </a:prstGeom>
            <a:solidFill>
              <a:srgbClr val="ECFE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1" name="Rectangle 68"/>
            <p:cNvSpPr>
              <a:spLocks noChangeArrowheads="1"/>
            </p:cNvSpPr>
            <p:nvPr/>
          </p:nvSpPr>
          <p:spPr bwMode="auto">
            <a:xfrm>
              <a:off x="3895" y="1060"/>
              <a:ext cx="107" cy="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685069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 autoUpdateAnimBg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réselt ALOHA vizsgálata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772400" cy="798513"/>
          </a:xfrm>
        </p:spPr>
        <p:txBody>
          <a:bodyPr>
            <a:normAutofit fontScale="92500" lnSpcReduction="10000"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A sebezhetőségi idő a felére csökken!!!</a:t>
            </a:r>
          </a:p>
          <a:p>
            <a:r>
              <a:rPr lang="hu-HU" sz="2400" dirty="0"/>
              <a:t>Tudjuk, hogy</a:t>
            </a:r>
            <a:r>
              <a:rPr lang="en-US" sz="2400" dirty="0"/>
              <a:t>:</a:t>
            </a:r>
          </a:p>
          <a:p>
            <a:pPr>
              <a:buFontTx/>
              <a:buNone/>
            </a:pPr>
            <a:endParaRPr lang="en-US" sz="2400" dirty="0"/>
          </a:p>
        </p:txBody>
      </p:sp>
      <p:graphicFrame>
        <p:nvGraphicFramePr>
          <p:cNvPr id="3686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68575" y="2076450"/>
          <a:ext cx="293846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3" imgW="1054080" imgH="419040" progId="Equation.DSMT4">
                  <p:embed/>
                </p:oleObj>
              </mc:Choice>
              <mc:Fallback>
                <p:oleObj name="Equation" r:id="rId3" imgW="1054080" imgH="419040" progId="Equation.DSMT4">
                  <p:embed/>
                  <p:pic>
                    <p:nvPicPr>
                      <p:cNvPr id="368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575" y="2076450"/>
                        <a:ext cx="293846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838200" y="2895600"/>
            <a:ext cx="7620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2800" dirty="0">
                <a:latin typeface="+mj-lt"/>
              </a:rPr>
              <a:t>Ez esetben</a:t>
            </a:r>
            <a:r>
              <a:rPr lang="en-US" sz="2800" dirty="0">
                <a:latin typeface="+mj-lt"/>
              </a:rPr>
              <a:t> </a:t>
            </a:r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</a:t>
            </a:r>
            <a:r>
              <a:rPr lang="en-US" sz="2800" dirty="0" err="1">
                <a:latin typeface="+mj-lt"/>
              </a:rPr>
              <a:t>T</a:t>
            </a:r>
            <a:r>
              <a:rPr lang="en-US" sz="2800" i="1" baseline="-25000" dirty="0" err="1">
                <a:latin typeface="+mj-lt"/>
              </a:rPr>
              <a:t>f</a:t>
            </a:r>
            <a:r>
              <a:rPr lang="en-US" sz="2800" dirty="0">
                <a:latin typeface="+mj-lt"/>
              </a:rPr>
              <a:t> </a:t>
            </a:r>
            <a:r>
              <a:rPr lang="hu-HU" sz="2800" dirty="0">
                <a:latin typeface="+mj-lt"/>
              </a:rPr>
              <a:t> és továbbra is</a:t>
            </a:r>
            <a:r>
              <a:rPr lang="en-US" sz="2800" dirty="0">
                <a:latin typeface="+mj-lt"/>
              </a:rPr>
              <a:t> </a:t>
            </a:r>
            <a:r>
              <a:rPr lang="en-US" sz="2800" i="1" dirty="0">
                <a:latin typeface="+mj-lt"/>
              </a:rPr>
              <a:t>k </a:t>
            </a:r>
            <a:r>
              <a:rPr lang="en-US" sz="2800" dirty="0">
                <a:latin typeface="+mj-lt"/>
              </a:rPr>
              <a:t>= 0</a:t>
            </a:r>
            <a:r>
              <a:rPr lang="hu-HU" sz="2800" dirty="0">
                <a:latin typeface="+mj-lt"/>
              </a:rPr>
              <a:t>, amiből kapjuk, hogy:</a:t>
            </a:r>
            <a:endParaRPr lang="en-US" sz="2800" baseline="-25000" dirty="0">
              <a:latin typeface="+mj-lt"/>
            </a:endParaRPr>
          </a:p>
        </p:txBody>
      </p:sp>
      <p:graphicFrame>
        <p:nvGraphicFramePr>
          <p:cNvPr id="36870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768475" y="3913188"/>
          <a:ext cx="5373688" cy="17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5" imgW="2361960" imgH="914400" progId="Equation.DSMT4">
                  <p:embed/>
                </p:oleObj>
              </mc:Choice>
              <mc:Fallback>
                <p:oleObj name="Equation" r:id="rId5" imgW="2361960" imgH="914400" progId="Equation.DSMT4">
                  <p:embed/>
                  <p:pic>
                    <p:nvPicPr>
                      <p:cNvPr id="368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475" y="3913188"/>
                        <a:ext cx="5373688" cy="170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églalap 6"/>
          <p:cNvSpPr/>
          <p:nvPr/>
        </p:nvSpPr>
        <p:spPr>
          <a:xfrm>
            <a:off x="5572126" y="4672013"/>
            <a:ext cx="1657350" cy="857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17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72" y="242047"/>
            <a:ext cx="8839200" cy="990600"/>
          </a:xfrm>
        </p:spPr>
        <p:txBody>
          <a:bodyPr/>
          <a:lstStyle/>
          <a:p>
            <a:r>
              <a:rPr lang="hu-HU" dirty="0"/>
              <a:t>Réselt </a:t>
            </a:r>
            <a:r>
              <a:rPr lang="en-US" dirty="0"/>
              <a:t>ALOHA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Proto</a:t>
            </a:r>
            <a:r>
              <a:rPr lang="hu-HU" dirty="0" err="1"/>
              <a:t>koll</a:t>
            </a:r>
            <a:endParaRPr lang="hu-HU" dirty="0"/>
          </a:p>
          <a:p>
            <a:pPr lvl="1"/>
            <a:r>
              <a:rPr lang="hu-HU" dirty="0"/>
              <a:t>Ugyanaz, mint az</a:t>
            </a:r>
            <a:r>
              <a:rPr lang="en-US" dirty="0"/>
              <a:t> ALOHA</a:t>
            </a:r>
            <a:endParaRPr lang="hu-HU" dirty="0"/>
          </a:p>
          <a:p>
            <a:pPr lvl="2"/>
            <a:r>
              <a:rPr lang="hu-HU" dirty="0"/>
              <a:t>Folytonos időmodell helyett diszkrét idő</a:t>
            </a:r>
          </a:p>
          <a:p>
            <a:pPr lvl="1"/>
            <a:r>
              <a:rPr lang="hu-HU" dirty="0"/>
              <a:t>Csak időrés elején küldhetünk</a:t>
            </a:r>
            <a:endParaRPr lang="en-US" dirty="0"/>
          </a:p>
          <a:p>
            <a:r>
              <a:rPr lang="hu-HU" dirty="0"/>
              <a:t>Azaz a keretek vagy teljesen ütköznek, vagy egyáltalán nem</a:t>
            </a:r>
            <a:endParaRPr lang="en-US" dirty="0"/>
          </a:p>
          <a:p>
            <a:pPr lvl="1"/>
            <a:r>
              <a:rPr lang="en-US" dirty="0"/>
              <a:t>37% </a:t>
            </a:r>
            <a:r>
              <a:rPr lang="hu-HU" dirty="0"/>
              <a:t>átvitel</a:t>
            </a:r>
            <a:r>
              <a:rPr lang="en-US" dirty="0"/>
              <a:t> vs. 18% </a:t>
            </a:r>
            <a:r>
              <a:rPr lang="hu-HU" dirty="0"/>
              <a:t>(az „tiszta” ALOHA esetén)</a:t>
            </a:r>
            <a:endParaRPr lang="en-US" dirty="0"/>
          </a:p>
          <a:p>
            <a:pPr lvl="1"/>
            <a:r>
              <a:rPr lang="hu-HU" dirty="0"/>
              <a:t>Azonban az állomásoknak egymáshoz szinkronizált  órával kell rendelkezniük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28683" y="1283060"/>
            <a:ext cx="6578435" cy="5182236"/>
            <a:chOff x="-376424" y="1559758"/>
            <a:chExt cx="6578435" cy="5182236"/>
          </a:xfrm>
        </p:grpSpPr>
        <p:sp>
          <p:nvSpPr>
            <p:cNvPr id="7" name="Rectangle 6"/>
            <p:cNvSpPr/>
            <p:nvPr/>
          </p:nvSpPr>
          <p:spPr>
            <a:xfrm>
              <a:off x="-376424" y="1559758"/>
              <a:ext cx="6578435" cy="51822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47893" y="6127378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400" dirty="0"/>
                <a:t>G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-371256" y="3646013"/>
              <a:ext cx="7425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400" dirty="0"/>
                <a:t>S(G)</a:t>
              </a:r>
              <a:endParaRPr lang="en-US" sz="2400" dirty="0"/>
            </a:p>
          </p:txBody>
        </p:sp>
      </p:grpSp>
      <p:pic>
        <p:nvPicPr>
          <p:cNvPr id="2050" name="Picture 2" descr="C:\Users\t0ph3r\Documents\CS 4700\assets\S-ALOH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80" y="1370191"/>
            <a:ext cx="5582666" cy="434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9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081016" y="3343695"/>
            <a:ext cx="620461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Adatszóró (</a:t>
            </a:r>
            <a:r>
              <a:rPr lang="hu-HU" dirty="0" err="1"/>
              <a:t>Broadcast</a:t>
            </a:r>
            <a:r>
              <a:rPr lang="hu-HU" dirty="0"/>
              <a:t>) </a:t>
            </a:r>
            <a:r>
              <a:rPr lang="en-US" dirty="0"/>
              <a:t>Ethernet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531960"/>
            <a:ext cx="8839200" cy="638033"/>
          </a:xfrm>
        </p:spPr>
        <p:txBody>
          <a:bodyPr/>
          <a:lstStyle/>
          <a:p>
            <a:r>
              <a:rPr lang="hu-HU" dirty="0"/>
              <a:t>Eredetileg az Ethernet egy adatszóró technológia volt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48444" y="3214894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435864" y="2227995"/>
            <a:ext cx="813748" cy="1197587"/>
            <a:chOff x="769390" y="2282588"/>
            <a:chExt cx="813748" cy="1197587"/>
          </a:xfrm>
        </p:grpSpPr>
        <p:sp>
          <p:nvSpPr>
            <p:cNvPr id="16" name="Up Arrow Callout 15"/>
            <p:cNvSpPr/>
            <p:nvPr/>
          </p:nvSpPr>
          <p:spPr>
            <a:xfrm>
              <a:off x="972401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90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2943940" y="2227995"/>
            <a:ext cx="813748" cy="1197586"/>
            <a:chOff x="2354807" y="2282588"/>
            <a:chExt cx="813748" cy="1197586"/>
          </a:xfrm>
        </p:grpSpPr>
        <p:sp>
          <p:nvSpPr>
            <p:cNvPr id="14" name="Up Arrow Callout 13"/>
            <p:cNvSpPr/>
            <p:nvPr/>
          </p:nvSpPr>
          <p:spPr>
            <a:xfrm>
              <a:off x="2557818" y="2998497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807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4452016" y="2227995"/>
            <a:ext cx="813748" cy="1197587"/>
            <a:chOff x="3967518" y="2282588"/>
            <a:chExt cx="813748" cy="1197587"/>
          </a:xfrm>
        </p:grpSpPr>
        <p:sp>
          <p:nvSpPr>
            <p:cNvPr id="12" name="Up Arrow Callout 11"/>
            <p:cNvSpPr/>
            <p:nvPr/>
          </p:nvSpPr>
          <p:spPr>
            <a:xfrm>
              <a:off x="4170529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518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960093" y="2227995"/>
            <a:ext cx="813748" cy="1197587"/>
            <a:chOff x="5662115" y="2282588"/>
            <a:chExt cx="813748" cy="1197587"/>
          </a:xfrm>
        </p:grpSpPr>
        <p:sp>
          <p:nvSpPr>
            <p:cNvPr id="15" name="Up Arrow Callout 14"/>
            <p:cNvSpPr/>
            <p:nvPr/>
          </p:nvSpPr>
          <p:spPr>
            <a:xfrm>
              <a:off x="5870528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115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5" name="Picture 3" descr="C:\Users\t0ph3r\Documents\CS 4700\assets\20620842-260x260-0-0_Ctg%2B7%2Bft%2BCoaxial%2BEthernet%2B10Base%2B2%2BCable%2B0318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3" r="13790"/>
          <a:stretch/>
        </p:blipFill>
        <p:spPr bwMode="auto">
          <a:xfrm>
            <a:off x="7863840" y="2012710"/>
            <a:ext cx="1280160" cy="192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29221" y="3848667"/>
            <a:ext cx="1908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Tee Connector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2261494"/>
            <a:ext cx="1474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Terminator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13325" y="2723159"/>
            <a:ext cx="163920" cy="44993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883681" y="3489276"/>
            <a:ext cx="0" cy="45037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647663" y="5385915"/>
            <a:ext cx="1997689" cy="100485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534772" y="5385916"/>
            <a:ext cx="1110580" cy="882054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534772" y="4752815"/>
            <a:ext cx="1110580" cy="633101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72" y="4944889"/>
            <a:ext cx="882054" cy="8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99" y="5826943"/>
            <a:ext cx="882054" cy="8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99" y="4128042"/>
            <a:ext cx="882054" cy="8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400545" y="5093528"/>
            <a:ext cx="1309616" cy="58477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Hub</a:t>
            </a:r>
          </a:p>
        </p:txBody>
      </p:sp>
      <p:sp>
        <p:nvSpPr>
          <p:cNvPr id="57" name="Oval 56"/>
          <p:cNvSpPr/>
          <p:nvPr/>
        </p:nvSpPr>
        <p:spPr>
          <a:xfrm>
            <a:off x="2534314" y="5306504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433811" y="5208889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flipH="1">
            <a:off x="6165934" y="4544709"/>
            <a:ext cx="2847671" cy="2246769"/>
            <a:chOff x="1219200" y="4876799"/>
            <a:chExt cx="5181605" cy="1399778"/>
          </a:xfrm>
        </p:grpSpPr>
        <p:sp>
          <p:nvSpPr>
            <p:cNvPr id="60" name="Rectangular Callout 59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76367"/>
                <a:gd name="adj2" fmla="val -846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19204" y="4876799"/>
              <a:ext cx="5181601" cy="1399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Hub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ok és </a:t>
              </a:r>
              <a:r>
                <a:rPr lang="en-US" sz="2800" kern="0" dirty="0">
                  <a:solidFill>
                    <a:sysClr val="window" lastClr="FFFFFF"/>
                  </a:solidFill>
                </a:rPr>
                <a:t>repeater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ek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mind 1. rétegbeli eszközök (csak fizikai)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206627" y="2108570"/>
            <a:ext cx="2020748" cy="767514"/>
            <a:chOff x="414979" y="3333623"/>
            <a:chExt cx="8263530" cy="1523216"/>
          </a:xfrm>
        </p:grpSpPr>
        <p:sp>
          <p:nvSpPr>
            <p:cNvPr id="66" name="Rectangle 65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514379" y="3496212"/>
              <a:ext cx="7633927" cy="12083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10Base2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84371" y="4738043"/>
            <a:ext cx="4860080" cy="1282886"/>
            <a:chOff x="414979" y="3333623"/>
            <a:chExt cx="8263530" cy="1523216"/>
          </a:xfrm>
        </p:grpSpPr>
        <p:sp>
          <p:nvSpPr>
            <p:cNvPr id="69" name="Rectangle 68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ontent Placeholder 2"/>
            <p:cNvSpPr txBox="1">
              <a:spLocks/>
            </p:cNvSpPr>
            <p:nvPr/>
          </p:nvSpPr>
          <p:spPr>
            <a:xfrm>
              <a:off x="514379" y="3496212"/>
              <a:ext cx="7633927" cy="12083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70000" lnSpcReduction="2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10BaseT </a:t>
              </a:r>
              <a:r>
                <a:rPr lang="hu-HU" sz="3200" dirty="0">
                  <a:solidFill>
                    <a:schemeClr val="bg1"/>
                  </a:solidFill>
                </a:rPr>
                <a:t>és </a:t>
              </a:r>
              <a:r>
                <a:rPr lang="en-US" sz="3200" dirty="0">
                  <a:solidFill>
                    <a:schemeClr val="bg1"/>
                  </a:solidFill>
                </a:rPr>
                <a:t>100BaseT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T </a:t>
              </a:r>
              <a:r>
                <a:rPr lang="hu-HU" sz="3200" dirty="0">
                  <a:solidFill>
                    <a:schemeClr val="bg1"/>
                  </a:solidFill>
                </a:rPr>
                <a:t>jelzi a csavart érpárt </a:t>
              </a:r>
              <a:br>
                <a:rPr lang="hu-HU" sz="3200" dirty="0">
                  <a:solidFill>
                    <a:schemeClr val="bg1"/>
                  </a:solidFill>
                </a:rPr>
              </a:br>
              <a:r>
                <a:rPr lang="hu-HU" sz="3200" dirty="0">
                  <a:solidFill>
                    <a:schemeClr val="bg1"/>
                  </a:solidFill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</a:rPr>
                <a:t>Twisted Pair</a:t>
              </a:r>
              <a:r>
                <a:rPr lang="hu-HU" sz="3200" dirty="0">
                  <a:solidFill>
                    <a:schemeClr val="bg1"/>
                  </a:solidFill>
                </a:rPr>
                <a:t>)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 rot="16200000">
            <a:off x="6723046" y="3024901"/>
            <a:ext cx="152164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Repeater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9236" y="3173098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23826" y="3173097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97965E-6 L -0.42535 -0.0004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99537E-6 L 0.27309 -0.0004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34043E-6 L 0.21181 -0.01225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-6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81 -0.01225 L 0.10139 0.10037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562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208 L -0.11094 -0.09181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7" grpId="0" animBg="1"/>
      <p:bldP spid="57" grpId="1" animBg="1"/>
      <p:bldP spid="57" grpId="2" animBg="1"/>
      <p:bldP spid="58" grpId="0" animBg="1"/>
      <p:bldP spid="58" grpId="1" animBg="1"/>
      <p:bldP spid="30" grpId="0" animBg="1"/>
      <p:bldP spid="30" grpId="1" animBg="1"/>
      <p:bldP spid="34" grpId="0" animBg="1"/>
      <p:bldP spid="34" grpId="1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3600" dirty="0"/>
              <a:t>Vivőjel érzékelés</a:t>
            </a:r>
            <a:br>
              <a:rPr lang="hu-HU" sz="3600" dirty="0"/>
            </a:br>
            <a:r>
              <a:rPr lang="en-US" sz="3600" dirty="0"/>
              <a:t>Carrier Sense Multiple Access (CSMA)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feltételezés</a:t>
            </a:r>
            <a:endParaRPr lang="en-US" dirty="0"/>
          </a:p>
          <a:p>
            <a:pPr lvl="1"/>
            <a:r>
              <a:rPr lang="hu-HU" dirty="0"/>
              <a:t>Minden állomás képes belehallgatni a csatornába és így el tudja dönteni, hogy azt más állomás használja-e átvitelre</a:t>
            </a:r>
          </a:p>
          <a:p>
            <a:pPr lvl="1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2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Az Internet története 2/</a:t>
            </a:r>
            <a:r>
              <a:rPr lang="hu-HU" dirty="0" err="1"/>
              <a:t>2</a:t>
            </a:r>
            <a:r>
              <a:rPr lang="hu-HU" dirty="0"/>
              <a:t> – főbb állomások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4997316" cy="4023360"/>
          </a:xfrm>
        </p:spPr>
        <p:txBody>
          <a:bodyPr>
            <a:normAutofit/>
          </a:bodyPr>
          <a:lstStyle/>
          <a:p>
            <a:r>
              <a:rPr lang="hu-HU" sz="2000" dirty="0"/>
              <a:t>1961 július – „</a:t>
            </a:r>
            <a:r>
              <a:rPr lang="hu-HU" sz="2000" dirty="0" err="1"/>
              <a:t>Packet</a:t>
            </a:r>
            <a:r>
              <a:rPr lang="hu-HU" sz="2000" dirty="0"/>
              <a:t> </a:t>
            </a:r>
            <a:r>
              <a:rPr lang="hu-HU" sz="2000" dirty="0" err="1"/>
              <a:t>Switching</a:t>
            </a:r>
            <a:r>
              <a:rPr lang="hu-HU" sz="2000" dirty="0"/>
              <a:t> </a:t>
            </a:r>
            <a:r>
              <a:rPr lang="hu-HU" sz="2000" dirty="0" err="1"/>
              <a:t>Theory</a:t>
            </a:r>
            <a:r>
              <a:rPr lang="hu-HU" sz="2000" dirty="0"/>
              <a:t>” (</a:t>
            </a:r>
            <a:r>
              <a:rPr lang="hu-HU" sz="2000" i="1" dirty="0"/>
              <a:t>J.C.R. </a:t>
            </a:r>
            <a:r>
              <a:rPr lang="hu-HU" sz="2000" i="1" dirty="0" err="1"/>
              <a:t>Licklider</a:t>
            </a:r>
            <a:r>
              <a:rPr lang="hu-HU" sz="2000" dirty="0"/>
              <a:t>)</a:t>
            </a:r>
          </a:p>
          <a:p>
            <a:r>
              <a:rPr lang="hu-HU" sz="2000" dirty="0"/>
              <a:t>1962 –  A „</a:t>
            </a:r>
            <a:r>
              <a:rPr lang="hu-HU" sz="2000" dirty="0" err="1"/>
              <a:t>Galactic</a:t>
            </a:r>
            <a:r>
              <a:rPr lang="hu-HU" sz="2000" dirty="0"/>
              <a:t> Network” koncepciója (</a:t>
            </a:r>
            <a:r>
              <a:rPr lang="hu-HU" sz="2000" i="1" dirty="0"/>
              <a:t>J.C.R. </a:t>
            </a:r>
            <a:r>
              <a:rPr lang="hu-HU" sz="2000" i="1" dirty="0" err="1"/>
              <a:t>Licklider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október – DARPA („</a:t>
            </a:r>
            <a:r>
              <a:rPr lang="hu-HU" sz="2000" b="1" dirty="0"/>
              <a:t>A</a:t>
            </a:r>
            <a:r>
              <a:rPr lang="hu-HU" sz="2000" i="1" dirty="0"/>
              <a:t>dvanced</a:t>
            </a:r>
            <a:r>
              <a:rPr lang="hu-HU" sz="2000" b="1" dirty="0"/>
              <a:t> R</a:t>
            </a:r>
            <a:r>
              <a:rPr lang="hu-HU" sz="2000" i="1" dirty="0"/>
              <a:t>esearch</a:t>
            </a:r>
            <a:r>
              <a:rPr lang="hu-HU" sz="2000" b="1" dirty="0"/>
              <a:t> </a:t>
            </a:r>
            <a:r>
              <a:rPr lang="hu-HU" sz="2000" b="1" dirty="0" err="1"/>
              <a:t>P</a:t>
            </a:r>
            <a:r>
              <a:rPr lang="hu-HU" sz="2000" i="1" dirty="0" err="1"/>
              <a:t>rojects</a:t>
            </a:r>
            <a:r>
              <a:rPr lang="hu-HU" sz="2000" b="1" dirty="0"/>
              <a:t> </a:t>
            </a:r>
            <a:r>
              <a:rPr lang="hu-HU" sz="2000" b="1" dirty="0" err="1"/>
              <a:t>A</a:t>
            </a:r>
            <a:r>
              <a:rPr lang="hu-HU" sz="2000" i="1" dirty="0" err="1"/>
              <a:t>gency</a:t>
            </a:r>
            <a:r>
              <a:rPr lang="hu-HU" sz="2000" i="1" dirty="0"/>
              <a:t>”</a:t>
            </a:r>
            <a:r>
              <a:rPr lang="hu-HU" sz="2000" dirty="0"/>
              <a:t>)</a:t>
            </a:r>
          </a:p>
          <a:p>
            <a:r>
              <a:rPr lang="hu-HU" sz="2000" dirty="0"/>
              <a:t>1965 – Az Internet első őse (</a:t>
            </a:r>
            <a:r>
              <a:rPr lang="hu-HU" sz="2000" i="1" dirty="0"/>
              <a:t>Thomas Merrill, </a:t>
            </a:r>
            <a:r>
              <a:rPr lang="hu-HU" sz="2000" i="1" dirty="0" err="1"/>
              <a:t>Laurence</a:t>
            </a:r>
            <a:r>
              <a:rPr lang="hu-HU" sz="2000" i="1" dirty="0"/>
              <a:t> G. Roberts</a:t>
            </a:r>
            <a:r>
              <a:rPr lang="hu-HU" sz="2000" dirty="0"/>
              <a:t>)</a:t>
            </a:r>
          </a:p>
          <a:p>
            <a:r>
              <a:rPr lang="hu-HU" sz="2000" dirty="0"/>
              <a:t>1967 – ARPANET tervezete</a:t>
            </a:r>
          </a:p>
          <a:p>
            <a:r>
              <a:rPr lang="hu-HU" sz="2000" dirty="0"/>
              <a:t>1969 – Az “ARPANET” első csomópontja</a:t>
            </a:r>
          </a:p>
          <a:p>
            <a:r>
              <a:rPr lang="hu-HU" sz="2000" dirty="0"/>
              <a:t>1990 – Az ARPANET megszűnése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366" y="1845734"/>
            <a:ext cx="2317394" cy="42580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23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1-perzisztens CSMA protokoll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Vivőjel érzékelés van, azaz minden állomás belehallgathat a csatornába.</a:t>
            </a:r>
          </a:p>
          <a:p>
            <a:r>
              <a:rPr lang="hu-HU" sz="2000" dirty="0"/>
              <a:t>Folytonos időmodellt használ a protokoll</a:t>
            </a:r>
          </a:p>
          <a:p>
            <a:pPr marL="0" indent="0">
              <a:buNone/>
            </a:pPr>
            <a:r>
              <a:rPr lang="hu-HU" sz="2000" b="1" dirty="0"/>
              <a:t>Algoritmus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Keret leadása előtt belehallgat a csatornába:</a:t>
            </a:r>
          </a:p>
          <a:p>
            <a:pPr marL="544068" lvl="1" indent="-342900">
              <a:buFont typeface="+mj-lt"/>
              <a:buAutoNum type="alphaLcParenR"/>
            </a:pPr>
            <a:r>
              <a:rPr lang="hu-HU" sz="1800" dirty="0"/>
              <a:t>Ha foglalt, akkor addig vár, amíg fel nem szabadul. Szabad csatorna esetén azonnal küld. (</a:t>
            </a:r>
            <a:r>
              <a:rPr lang="hu-HU" sz="1800" i="1" dirty="0"/>
              <a:t>perzisztens</a:t>
            </a:r>
            <a:r>
              <a:rPr lang="hu-HU" sz="1800" dirty="0"/>
              <a:t>)</a:t>
            </a:r>
          </a:p>
          <a:p>
            <a:pPr marL="544068" lvl="1" indent="-342900">
              <a:buFont typeface="+mj-lt"/>
              <a:buAutoNum type="alphaLcParenR"/>
            </a:pPr>
            <a:r>
              <a:rPr lang="hu-HU" sz="1800" dirty="0"/>
              <a:t>Ha szabad, akkor küld.</a:t>
            </a:r>
          </a:p>
          <a:p>
            <a:r>
              <a:rPr lang="hu-HU" sz="2000" dirty="0"/>
              <a:t>Ha ütközés történik, akkor az állomás véletlen hosszú ideig vár, majd újrakezdi a keret leadását.</a:t>
            </a:r>
          </a:p>
          <a:p>
            <a:pPr marL="0" indent="0">
              <a:buNone/>
            </a:pPr>
            <a:r>
              <a:rPr lang="hu-HU" sz="2000" b="1" dirty="0"/>
              <a:t>Tulajdonságok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A terjedési késleltetés nagymértékben befolyásolhatja a teljesítményét.</a:t>
            </a:r>
          </a:p>
          <a:p>
            <a:r>
              <a:rPr lang="hu-HU" sz="2000" dirty="0"/>
              <a:t>Jobb teljesítményt mutat, mint az ALOHA protokollok.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4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Nem-perzisztens</a:t>
            </a:r>
            <a:r>
              <a:rPr lang="hu-HU" dirty="0"/>
              <a:t> CSMA protokoll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Vivőjel érzékelés van, azaz minden állomás belehallgathat a csatornába.</a:t>
            </a:r>
          </a:p>
          <a:p>
            <a:r>
              <a:rPr lang="hu-HU" sz="2000" dirty="0"/>
              <a:t>Folytonos időmodellt használ a protokoll</a:t>
            </a:r>
          </a:p>
          <a:p>
            <a:r>
              <a:rPr lang="hu-HU" sz="2000" dirty="0"/>
              <a:t>Mohóság kerülése</a:t>
            </a:r>
          </a:p>
          <a:p>
            <a:pPr marL="0" indent="0">
              <a:buNone/>
            </a:pPr>
            <a:r>
              <a:rPr lang="hu-HU" sz="2000" b="1" dirty="0"/>
              <a:t>Algoritmus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Keret leadása előtt belehallgat a csatornába:</a:t>
            </a:r>
          </a:p>
          <a:p>
            <a:pPr marL="544068" lvl="1" indent="-342900">
              <a:buFont typeface="+mj-lt"/>
              <a:buAutoNum type="alphaLcParenR"/>
            </a:pPr>
            <a:r>
              <a:rPr lang="hu-HU" sz="1800" dirty="0"/>
              <a:t>Ha foglalt, akkor véletlen ideig vár (nem figyeli a forgalmat), majd kezdi előröl a küldési algoritmust. (</a:t>
            </a:r>
            <a:r>
              <a:rPr lang="hu-HU" sz="1800" i="1" dirty="0" err="1"/>
              <a:t>nem-perzisztens</a:t>
            </a:r>
            <a:r>
              <a:rPr lang="hu-HU" sz="1800" dirty="0"/>
              <a:t>)</a:t>
            </a:r>
          </a:p>
          <a:p>
            <a:pPr marL="544068" lvl="1" indent="-342900">
              <a:buFont typeface="+mj-lt"/>
              <a:buAutoNum type="alphaLcParenR"/>
            </a:pPr>
            <a:r>
              <a:rPr lang="hu-HU" sz="1800" dirty="0"/>
              <a:t>Ha szabad, akkor küld.</a:t>
            </a:r>
          </a:p>
          <a:p>
            <a:r>
              <a:rPr lang="hu-HU" sz="2000" dirty="0"/>
              <a:t>Ha ütközés történik, akkor az állomás véletlen hosszú ideig vár, majd újrakezdi a keret leadását.</a:t>
            </a:r>
          </a:p>
          <a:p>
            <a:pPr marL="0" indent="0">
              <a:buNone/>
            </a:pPr>
            <a:r>
              <a:rPr lang="hu-HU" sz="2000" b="1" dirty="0"/>
              <a:t>Tulajdonságok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Jobb teljesítményt mutat, mint az 1-perzisztens CSMA protokoll. (</a:t>
            </a:r>
            <a:r>
              <a:rPr lang="hu-HU" sz="2000" i="1" dirty="0"/>
              <a:t>intuitív</a:t>
            </a:r>
            <a:r>
              <a:rPr lang="hu-HU" sz="2000" dirty="0"/>
              <a:t>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p-perzisztens</a:t>
            </a:r>
            <a:r>
              <a:rPr lang="hu-HU" dirty="0"/>
              <a:t> CSMA protokoll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Vivőjel érzékelés van, azaz minden állomás belehallgathat a csatornába.</a:t>
            </a:r>
          </a:p>
          <a:p>
            <a:r>
              <a:rPr lang="hu-HU" sz="2000" dirty="0"/>
              <a:t>Diszkrét időmodellt használ a protokoll</a:t>
            </a:r>
          </a:p>
          <a:p>
            <a:pPr marL="0" indent="0">
              <a:buNone/>
            </a:pPr>
            <a:r>
              <a:rPr lang="hu-HU" sz="2000" b="1" dirty="0"/>
              <a:t>Algoritmus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Adás kész állapotban az állomás belehallgat a csatornába:</a:t>
            </a:r>
          </a:p>
          <a:p>
            <a:pPr marL="544068" lvl="1" indent="-342900">
              <a:buFont typeface="+mj-lt"/>
              <a:buAutoNum type="alphaLcParenR"/>
            </a:pPr>
            <a:r>
              <a:rPr lang="hu-HU" sz="1800" dirty="0"/>
              <a:t>Ha foglalt, akkor vár a következő időrésig, majd megismétli az algoritmust.</a:t>
            </a:r>
          </a:p>
          <a:p>
            <a:pPr marL="544068" lvl="1" indent="-342900">
              <a:buFont typeface="+mj-lt"/>
              <a:buAutoNum type="alphaLcParenR"/>
            </a:pPr>
            <a:r>
              <a:rPr lang="hu-HU" sz="1800" dirty="0"/>
              <a:t>Ha szabad, akkor </a:t>
            </a:r>
            <a:r>
              <a:rPr lang="hu-HU" sz="1800" i="1" dirty="0"/>
              <a:t>p</a:t>
            </a:r>
            <a:r>
              <a:rPr lang="hu-HU" sz="1800" dirty="0"/>
              <a:t> valószínűséggel küld, illetve </a:t>
            </a:r>
            <a:r>
              <a:rPr lang="hu-HU" sz="1800" i="1" dirty="0"/>
              <a:t>1-p</a:t>
            </a:r>
            <a:r>
              <a:rPr lang="hu-HU" sz="1800" dirty="0"/>
              <a:t> valószínűséggel visszalép a szándékától a következő időrésig. Várakozás esetén a következő időrésben megismétli az algoritmust. Ez addig folytatódik, amíg el nem küldi a keretet, vagy amíg egy másik állomás el nem kezd küldeni, mert ilyenkor úgy viselkedik, mintha ütközés történt volna.</a:t>
            </a:r>
            <a:endParaRPr lang="hu-HU" sz="2000" dirty="0"/>
          </a:p>
          <a:p>
            <a:r>
              <a:rPr lang="hu-HU" sz="2000" dirty="0"/>
              <a:t>Ha ütközés történik, akkor az állomás véletlen hosszú ideig vár, majd újrakezdi a keret leadását.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6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ia számának helye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23E4E7F-0293-499D-8B48-0C7A3EE6BC76}" type="slidenum">
              <a:rPr lang="en-US"/>
              <a:pPr/>
              <a:t>233</a:t>
            </a:fld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dirty="0"/>
              <a:t>CSMA </a:t>
            </a:r>
            <a:r>
              <a:rPr lang="hu-HU" dirty="0"/>
              <a:t>áttekintés</a:t>
            </a:r>
            <a:endParaRPr lang="en-US" dirty="0"/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731838" y="1492250"/>
            <a:ext cx="8497890" cy="4308476"/>
            <a:chOff x="499" y="1196"/>
            <a:chExt cx="5353" cy="2714"/>
          </a:xfrm>
        </p:grpSpPr>
        <p:sp>
          <p:nvSpPr>
            <p:cNvPr id="43012" name="Line 4"/>
            <p:cNvSpPr>
              <a:spLocks noChangeShapeType="1"/>
            </p:cNvSpPr>
            <p:nvPr/>
          </p:nvSpPr>
          <p:spPr bwMode="auto">
            <a:xfrm>
              <a:off x="672" y="2688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3" name="Line 5"/>
            <p:cNvSpPr>
              <a:spLocks noChangeShapeType="1"/>
            </p:cNvSpPr>
            <p:nvPr/>
          </p:nvSpPr>
          <p:spPr bwMode="auto">
            <a:xfrm>
              <a:off x="1296" y="26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4" name="Line 6"/>
            <p:cNvSpPr>
              <a:spLocks noChangeShapeType="1"/>
            </p:cNvSpPr>
            <p:nvPr/>
          </p:nvSpPr>
          <p:spPr bwMode="auto">
            <a:xfrm>
              <a:off x="1920" y="26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5" name="Line 7"/>
            <p:cNvSpPr>
              <a:spLocks noChangeShapeType="1"/>
            </p:cNvSpPr>
            <p:nvPr/>
          </p:nvSpPr>
          <p:spPr bwMode="auto">
            <a:xfrm>
              <a:off x="2496" y="26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6" name="Line 8"/>
            <p:cNvSpPr>
              <a:spLocks noChangeShapeType="1"/>
            </p:cNvSpPr>
            <p:nvPr/>
          </p:nvSpPr>
          <p:spPr bwMode="auto">
            <a:xfrm>
              <a:off x="3072" y="26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7" name="Line 9"/>
            <p:cNvSpPr>
              <a:spLocks noChangeShapeType="1"/>
            </p:cNvSpPr>
            <p:nvPr/>
          </p:nvSpPr>
          <p:spPr bwMode="auto">
            <a:xfrm>
              <a:off x="3648" y="26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4224" y="26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9" name="Line 11"/>
            <p:cNvSpPr>
              <a:spLocks noChangeShapeType="1"/>
            </p:cNvSpPr>
            <p:nvPr/>
          </p:nvSpPr>
          <p:spPr bwMode="auto">
            <a:xfrm>
              <a:off x="1824" y="2976"/>
              <a:ext cx="25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0" name="Line 12"/>
            <p:cNvSpPr>
              <a:spLocks noChangeShapeType="1"/>
            </p:cNvSpPr>
            <p:nvPr/>
          </p:nvSpPr>
          <p:spPr bwMode="auto">
            <a:xfrm flipV="1">
              <a:off x="672" y="24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 flipV="1">
              <a:off x="1920" y="24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2" name="Line 14"/>
            <p:cNvSpPr>
              <a:spLocks noChangeShapeType="1"/>
            </p:cNvSpPr>
            <p:nvPr/>
          </p:nvSpPr>
          <p:spPr bwMode="auto">
            <a:xfrm>
              <a:off x="672" y="2496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3" name="Line 15"/>
            <p:cNvSpPr>
              <a:spLocks noChangeShapeType="1"/>
            </p:cNvSpPr>
            <p:nvPr/>
          </p:nvSpPr>
          <p:spPr bwMode="auto">
            <a:xfrm>
              <a:off x="1296" y="220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4" name="Line 16"/>
            <p:cNvSpPr>
              <a:spLocks noChangeShapeType="1"/>
            </p:cNvSpPr>
            <p:nvPr/>
          </p:nvSpPr>
          <p:spPr bwMode="auto">
            <a:xfrm>
              <a:off x="2496" y="220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5" name="Line 17"/>
            <p:cNvSpPr>
              <a:spLocks noChangeShapeType="1"/>
            </p:cNvSpPr>
            <p:nvPr/>
          </p:nvSpPr>
          <p:spPr bwMode="auto">
            <a:xfrm>
              <a:off x="1296" y="2304"/>
              <a:ext cx="1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6" name="Line 18"/>
            <p:cNvSpPr>
              <a:spLocks noChangeShapeType="1"/>
            </p:cNvSpPr>
            <p:nvPr/>
          </p:nvSpPr>
          <p:spPr bwMode="auto">
            <a:xfrm flipV="1">
              <a:off x="2544" y="1968"/>
              <a:ext cx="62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7" name="Line 19"/>
            <p:cNvSpPr>
              <a:spLocks noChangeShapeType="1"/>
            </p:cNvSpPr>
            <p:nvPr/>
          </p:nvSpPr>
          <p:spPr bwMode="auto">
            <a:xfrm flipH="1">
              <a:off x="1536" y="3024"/>
              <a:ext cx="33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8" name="Line 20"/>
            <p:cNvSpPr>
              <a:spLocks noChangeShapeType="1"/>
            </p:cNvSpPr>
            <p:nvPr/>
          </p:nvSpPr>
          <p:spPr bwMode="auto">
            <a:xfrm flipH="1">
              <a:off x="3312" y="3024"/>
              <a:ext cx="33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9" name="Rectangle 21"/>
            <p:cNvSpPr>
              <a:spLocks noChangeArrowheads="1"/>
            </p:cNvSpPr>
            <p:nvPr/>
          </p:nvSpPr>
          <p:spPr bwMode="auto">
            <a:xfrm>
              <a:off x="3110" y="1761"/>
              <a:ext cx="2318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hu-HU" b="1" i="1" dirty="0" err="1"/>
                <a:t>Nem-perzisztens</a:t>
              </a:r>
              <a:r>
                <a:rPr lang="en-US" i="1" dirty="0"/>
                <a:t>:</a:t>
              </a:r>
              <a:endParaRPr lang="en-US" dirty="0"/>
            </a:p>
            <a:p>
              <a:pPr eaLnBrk="0" hangingPunct="0"/>
              <a:r>
                <a:rPr lang="en-US" dirty="0"/>
                <a:t>  </a:t>
              </a:r>
              <a:r>
                <a:rPr lang="hu-HU" dirty="0"/>
                <a:t>Átvitel ha szabad</a:t>
              </a:r>
              <a:endParaRPr lang="en-US" dirty="0"/>
            </a:p>
            <a:p>
              <a:pPr eaLnBrk="0" hangingPunct="0"/>
              <a:r>
                <a:rPr lang="en-US" dirty="0"/>
                <a:t>  </a:t>
              </a:r>
              <a:r>
                <a:rPr lang="hu-HU" dirty="0"/>
                <a:t>  Különben:</a:t>
              </a:r>
              <a:r>
                <a:rPr lang="en-US" dirty="0"/>
                <a:t> </a:t>
              </a:r>
              <a:r>
                <a:rPr lang="hu-HU" dirty="0"/>
                <a:t>késleltetés</a:t>
              </a:r>
              <a:r>
                <a:rPr lang="en-US" dirty="0"/>
                <a:t>, </a:t>
              </a:r>
              <a:r>
                <a:rPr lang="hu-HU" dirty="0"/>
                <a:t>újrapróbáljuk</a:t>
              </a:r>
              <a:endParaRPr lang="en-US" dirty="0"/>
            </a:p>
          </p:txBody>
        </p:sp>
        <p:sp>
          <p:nvSpPr>
            <p:cNvPr id="43030" name="Rectangle 22"/>
            <p:cNvSpPr>
              <a:spLocks noChangeArrowheads="1"/>
            </p:cNvSpPr>
            <p:nvPr/>
          </p:nvSpPr>
          <p:spPr bwMode="auto">
            <a:xfrm>
              <a:off x="1375" y="2111"/>
              <a:ext cx="1083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hu-HU" sz="1600" dirty="0"/>
                <a:t>Konstans v. változó</a:t>
              </a:r>
              <a:endParaRPr lang="en-US" sz="1600" dirty="0"/>
            </a:p>
            <a:p>
              <a:pPr algn="ctr" eaLnBrk="0" hangingPunct="0"/>
              <a:r>
                <a:rPr lang="hu-HU" sz="1600" dirty="0"/>
                <a:t>Késleltetés</a:t>
              </a:r>
              <a:endParaRPr lang="en-US" sz="1600" dirty="0"/>
            </a:p>
          </p:txBody>
        </p:sp>
        <p:sp>
          <p:nvSpPr>
            <p:cNvPr id="43031" name="Rectangle 23"/>
            <p:cNvSpPr>
              <a:spLocks noChangeArrowheads="1"/>
            </p:cNvSpPr>
            <p:nvPr/>
          </p:nvSpPr>
          <p:spPr bwMode="auto">
            <a:xfrm>
              <a:off x="868" y="2495"/>
              <a:ext cx="946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hu-HU" sz="1600" dirty="0"/>
                <a:t>Foglalt csatorna</a:t>
              </a:r>
              <a:endParaRPr lang="en-US" sz="1600" dirty="0"/>
            </a:p>
          </p:txBody>
        </p:sp>
        <p:sp>
          <p:nvSpPr>
            <p:cNvPr id="43032" name="Rectangle 24"/>
            <p:cNvSpPr>
              <a:spLocks noChangeArrowheads="1"/>
            </p:cNvSpPr>
            <p:nvPr/>
          </p:nvSpPr>
          <p:spPr bwMode="auto">
            <a:xfrm>
              <a:off x="1119" y="2879"/>
              <a:ext cx="353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hu-HU" sz="1600" dirty="0"/>
                <a:t>Kész</a:t>
              </a:r>
              <a:endParaRPr lang="en-US" sz="1600" dirty="0"/>
            </a:p>
          </p:txBody>
        </p:sp>
        <p:sp>
          <p:nvSpPr>
            <p:cNvPr id="43033" name="Rectangle 25"/>
            <p:cNvSpPr>
              <a:spLocks noChangeArrowheads="1"/>
            </p:cNvSpPr>
            <p:nvPr/>
          </p:nvSpPr>
          <p:spPr bwMode="auto">
            <a:xfrm>
              <a:off x="566" y="3153"/>
              <a:ext cx="2041" cy="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hu-HU" b="1" i="1" dirty="0"/>
                <a:t>1-perzisztens</a:t>
              </a:r>
              <a:r>
                <a:rPr lang="en-US" dirty="0"/>
                <a:t>:</a:t>
              </a:r>
            </a:p>
            <a:p>
              <a:pPr eaLnBrk="0" hangingPunct="0"/>
              <a:r>
                <a:rPr lang="en-US" dirty="0"/>
                <a:t>  </a:t>
              </a:r>
              <a:r>
                <a:rPr lang="hu-HU" dirty="0"/>
                <a:t>Átvitel amint a csatorna szabad</a:t>
              </a:r>
              <a:endParaRPr lang="en-US" dirty="0"/>
            </a:p>
            <a:p>
              <a:pPr eaLnBrk="0" hangingPunct="0"/>
              <a:r>
                <a:rPr lang="hu-HU" dirty="0"/>
                <a:t>    Ütközés esetén visszalépés, </a:t>
              </a:r>
              <a:br>
                <a:rPr lang="hu-HU" dirty="0"/>
              </a:br>
              <a:r>
                <a:rPr lang="hu-HU" dirty="0"/>
                <a:t>    majd újrapróbáljuk</a:t>
              </a:r>
              <a:endParaRPr lang="en-US" dirty="0"/>
            </a:p>
          </p:txBody>
        </p:sp>
        <p:sp>
          <p:nvSpPr>
            <p:cNvPr id="43034" name="Rectangle 26"/>
            <p:cNvSpPr>
              <a:spLocks noChangeArrowheads="1"/>
            </p:cNvSpPr>
            <p:nvPr/>
          </p:nvSpPr>
          <p:spPr bwMode="auto">
            <a:xfrm>
              <a:off x="4467" y="2447"/>
              <a:ext cx="282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hu-HU" sz="1600" dirty="0"/>
                <a:t>Idő</a:t>
              </a:r>
              <a:endParaRPr lang="en-US" sz="1600" dirty="0"/>
            </a:p>
          </p:txBody>
        </p:sp>
        <p:sp>
          <p:nvSpPr>
            <p:cNvPr id="43035" name="Rectangle 27"/>
            <p:cNvSpPr>
              <a:spLocks noChangeArrowheads="1"/>
            </p:cNvSpPr>
            <p:nvPr/>
          </p:nvSpPr>
          <p:spPr bwMode="auto">
            <a:xfrm>
              <a:off x="2774" y="3201"/>
              <a:ext cx="3078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i="1" dirty="0"/>
                <a:t>p</a:t>
              </a:r>
              <a:r>
                <a:rPr lang="en-US" b="1" i="1" dirty="0"/>
                <a:t>-per</a:t>
              </a:r>
              <a:r>
                <a:rPr lang="hu-HU" b="1" i="1" dirty="0" err="1"/>
                <a:t>zisztens</a:t>
              </a:r>
              <a:r>
                <a:rPr lang="en-US" b="1" i="1" dirty="0"/>
                <a:t>:</a:t>
              </a:r>
              <a:endParaRPr lang="en-US" dirty="0"/>
            </a:p>
            <a:p>
              <a:pPr eaLnBrk="0" hangingPunct="0"/>
              <a:r>
                <a:rPr lang="en-US" dirty="0"/>
                <a:t>  </a:t>
              </a:r>
              <a:r>
                <a:rPr lang="hu-HU" dirty="0"/>
                <a:t>Átvitel p valószínűséggel, ha a csatorna szabad</a:t>
              </a:r>
              <a:endParaRPr lang="en-US" i="1" dirty="0"/>
            </a:p>
            <a:p>
              <a:pPr eaLnBrk="0" hangingPunct="0"/>
              <a:r>
                <a:rPr lang="hu-HU" dirty="0"/>
                <a:t>   Különben: várunk 1 időegységet és újrapróbáljuk</a:t>
              </a:r>
              <a:endParaRPr lang="en-US" dirty="0"/>
            </a:p>
          </p:txBody>
        </p:sp>
        <p:sp>
          <p:nvSpPr>
            <p:cNvPr id="43036" name="Rectangle 28"/>
            <p:cNvSpPr>
              <a:spLocks noChangeArrowheads="1"/>
            </p:cNvSpPr>
            <p:nvPr/>
          </p:nvSpPr>
          <p:spPr bwMode="auto">
            <a:xfrm>
              <a:off x="2677" y="1286"/>
              <a:ext cx="165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2400" u="sng" dirty="0"/>
                <a:t>CSMA </a:t>
              </a:r>
              <a:r>
                <a:rPr lang="hu-HU" sz="2400" u="sng" dirty="0" err="1"/>
                <a:t>perzisztencia</a:t>
              </a:r>
              <a:endParaRPr lang="en-US" sz="2400" u="sng" dirty="0"/>
            </a:p>
          </p:txBody>
        </p:sp>
        <p:sp>
          <p:nvSpPr>
            <p:cNvPr id="43037" name="Text Box 29"/>
            <p:cNvSpPr txBox="1">
              <a:spLocks noChangeArrowheads="1"/>
            </p:cNvSpPr>
            <p:nvPr/>
          </p:nvSpPr>
          <p:spPr bwMode="auto">
            <a:xfrm>
              <a:off x="499" y="1196"/>
              <a:ext cx="1758" cy="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Char char="§"/>
              </a:pPr>
              <a:r>
                <a:rPr lang="en-US" sz="2800" dirty="0">
                  <a:solidFill>
                    <a:srgbClr val="FF0000"/>
                  </a:solidFill>
                </a:rPr>
                <a:t> </a:t>
              </a:r>
              <a:r>
                <a:rPr lang="hu-HU" sz="2800" dirty="0" err="1">
                  <a:solidFill>
                    <a:srgbClr val="FF0000"/>
                  </a:solidFill>
                </a:rPr>
                <a:t>Nem-perzisztens</a:t>
              </a:r>
              <a:endParaRPr lang="en-US" sz="2800" dirty="0">
                <a:solidFill>
                  <a:srgbClr val="FF0000"/>
                </a:solidFill>
              </a:endParaRPr>
            </a:p>
            <a:p>
              <a:pPr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Char char="§"/>
              </a:pPr>
              <a:r>
                <a:rPr lang="en-US" sz="2800" dirty="0">
                  <a:solidFill>
                    <a:srgbClr val="FF0000"/>
                  </a:solidFill>
                </a:rPr>
                <a:t> 1-</a:t>
              </a:r>
              <a:r>
                <a:rPr lang="hu-HU" sz="2800" dirty="0" err="1">
                  <a:solidFill>
                    <a:srgbClr val="FF0000"/>
                  </a:solidFill>
                </a:rPr>
                <a:t>perzisztens</a:t>
              </a:r>
              <a:endParaRPr lang="en-US" sz="2800" dirty="0">
                <a:solidFill>
                  <a:srgbClr val="FF0000"/>
                </a:solidFill>
              </a:endParaRPr>
            </a:p>
            <a:p>
              <a:pPr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Char char="§"/>
              </a:pPr>
              <a:r>
                <a:rPr lang="en-US" sz="2800" i="1" dirty="0">
                  <a:solidFill>
                    <a:srgbClr val="FF0000"/>
                  </a:solidFill>
                </a:rPr>
                <a:t> p</a:t>
              </a:r>
              <a:r>
                <a:rPr lang="en-US" sz="2800" dirty="0">
                  <a:solidFill>
                    <a:srgbClr val="FF0000"/>
                  </a:solidFill>
                </a:rPr>
                <a:t>-</a:t>
              </a:r>
              <a:r>
                <a:rPr lang="hu-HU" sz="2800" dirty="0" err="1">
                  <a:solidFill>
                    <a:srgbClr val="FF0000"/>
                  </a:solidFill>
                </a:rPr>
                <a:t>perzisztens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057527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nimBg="1" autoUpdateAnimBg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975993"/>
            <a:ext cx="6686550" cy="4279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CSMA és ALOHA protokollok összehasonlítása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57086" y="2171700"/>
            <a:ext cx="190180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Egyszerű ALOHA 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975993"/>
            <a:ext cx="6686550" cy="42793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879427" y="2171700"/>
            <a:ext cx="154818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Réselt ALOHA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975993"/>
            <a:ext cx="6686550" cy="427939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38448" y="2171700"/>
            <a:ext cx="215956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1- perzisztens CSMA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975993"/>
            <a:ext cx="6686550" cy="427939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8988" y="2413071"/>
            <a:ext cx="234070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0,5- perzisztens CSMA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6" y="1975994"/>
            <a:ext cx="6686550" cy="427939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44713" y="2541032"/>
            <a:ext cx="234070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0,1- perzisztens CSMA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975992"/>
            <a:ext cx="6686551" cy="427939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315104" y="2597737"/>
            <a:ext cx="246253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0,01- perzisztens CSMA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6" y="1975990"/>
            <a:ext cx="6686550" cy="427939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10450" y="2114993"/>
            <a:ext cx="241765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70C0"/>
                </a:solidFill>
              </a:rPr>
              <a:t>Nem perzisztens CSMA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28723" y="1975987"/>
            <a:ext cx="6693233" cy="427939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231143" y="6312087"/>
            <a:ext cx="659840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accent6">
                    <a:lumMod val="75000"/>
                  </a:schemeClr>
                </a:solidFill>
              </a:rPr>
              <a:t>Forrás: [1]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2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</a:t>
            </a:r>
            <a:r>
              <a:rPr lang="hu-HU" dirty="0"/>
              <a:t>/CD - CSMA</a:t>
            </a:r>
            <a:r>
              <a:rPr lang="en-US" dirty="0"/>
              <a:t> </a:t>
            </a:r>
            <a:r>
              <a:rPr lang="hu-HU" dirty="0"/>
              <a:t>ütközés detektálással </a:t>
            </a:r>
            <a:br>
              <a:rPr lang="hu-HU" dirty="0"/>
            </a:br>
            <a:r>
              <a:rPr lang="hu-HU" dirty="0"/>
              <a:t>(CD = </a:t>
            </a:r>
            <a:r>
              <a:rPr lang="en-US" dirty="0"/>
              <a:t>Collision Detection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Ütközés</a:t>
            </a:r>
            <a:r>
              <a:rPr lang="en-US" sz="2800" dirty="0"/>
              <a:t> </a:t>
            </a:r>
            <a:r>
              <a:rPr lang="en-US" sz="2800" dirty="0" err="1"/>
              <a:t>érzékelés</a:t>
            </a:r>
            <a:r>
              <a:rPr lang="en-US" sz="2800" dirty="0"/>
              <a:t> </a:t>
            </a:r>
            <a:r>
              <a:rPr lang="en-US" sz="2800" dirty="0" err="1"/>
              <a:t>esetén</a:t>
            </a:r>
            <a:r>
              <a:rPr lang="en-US" sz="2800" dirty="0"/>
              <a:t> meg </a:t>
            </a:r>
            <a:r>
              <a:rPr lang="en-US" sz="2800" dirty="0" err="1"/>
              <a:t>lehessen</a:t>
            </a:r>
            <a:r>
              <a:rPr lang="en-US" sz="2800" dirty="0"/>
              <a:t> </a:t>
            </a:r>
            <a:r>
              <a:rPr lang="en-US" sz="2800" dirty="0" err="1"/>
              <a:t>szakítani</a:t>
            </a:r>
            <a:r>
              <a:rPr lang="en-US" sz="2800" dirty="0"/>
              <a:t> </a:t>
            </a:r>
            <a:r>
              <a:rPr lang="en-US" sz="2800" dirty="0" err="1"/>
              <a:t>az</a:t>
            </a:r>
            <a:r>
              <a:rPr lang="en-US" sz="2800" dirty="0"/>
              <a:t> </a:t>
            </a:r>
            <a:r>
              <a:rPr lang="en-US" sz="2800" dirty="0" err="1"/>
              <a:t>adást</a:t>
            </a:r>
            <a:r>
              <a:rPr lang="en-US" sz="2800" dirty="0"/>
              <a:t>. („Collision Detection”)</a:t>
            </a:r>
          </a:p>
          <a:p>
            <a:pPr lvl="1"/>
            <a:r>
              <a:rPr lang="en-US" sz="2500" dirty="0"/>
              <a:t>Minden </a:t>
            </a:r>
            <a:r>
              <a:rPr lang="en-US" sz="2500" dirty="0" err="1"/>
              <a:t>állomás</a:t>
            </a:r>
            <a:r>
              <a:rPr lang="en-US" sz="2500" dirty="0"/>
              <a:t> </a:t>
            </a:r>
            <a:r>
              <a:rPr lang="en-US" sz="2500" dirty="0" err="1"/>
              <a:t>küldés</a:t>
            </a:r>
            <a:r>
              <a:rPr lang="en-US" sz="2500" dirty="0"/>
              <a:t> </a:t>
            </a:r>
            <a:r>
              <a:rPr lang="en-US" sz="2500" dirty="0" err="1"/>
              <a:t>közben</a:t>
            </a:r>
            <a:r>
              <a:rPr lang="en-US" sz="2500" dirty="0"/>
              <a:t> </a:t>
            </a:r>
            <a:r>
              <a:rPr lang="en-US" sz="2500" dirty="0" err="1"/>
              <a:t>megfigyeli</a:t>
            </a:r>
            <a:r>
              <a:rPr lang="en-US" sz="2500" dirty="0"/>
              <a:t> a </a:t>
            </a:r>
            <a:r>
              <a:rPr lang="en-US" sz="2500" dirty="0" err="1"/>
              <a:t>csatornát</a:t>
            </a:r>
            <a:r>
              <a:rPr lang="en-US" sz="2500" dirty="0"/>
              <a:t>, </a:t>
            </a:r>
            <a:endParaRPr lang="hu-HU" sz="2500" dirty="0"/>
          </a:p>
          <a:p>
            <a:pPr lvl="1"/>
            <a:r>
              <a:rPr lang="en-US" sz="2500" dirty="0"/>
              <a:t>ha </a:t>
            </a:r>
            <a:r>
              <a:rPr lang="en-US" sz="2500" dirty="0" err="1"/>
              <a:t>ütközést</a:t>
            </a:r>
            <a:r>
              <a:rPr lang="en-US" sz="2500" dirty="0"/>
              <a:t> </a:t>
            </a:r>
            <a:r>
              <a:rPr lang="en-US" sz="2500" dirty="0" err="1"/>
              <a:t>tapasztal</a:t>
            </a:r>
            <a:r>
              <a:rPr lang="en-US" sz="2500" dirty="0"/>
              <a:t>, </a:t>
            </a:r>
            <a:r>
              <a:rPr lang="en-US" sz="2500" dirty="0" err="1"/>
              <a:t>akkor</a:t>
            </a:r>
            <a:r>
              <a:rPr lang="en-US" sz="2500" dirty="0"/>
              <a:t> </a:t>
            </a:r>
            <a:r>
              <a:rPr lang="en-US" sz="2500" dirty="0" err="1"/>
              <a:t>megszakítja</a:t>
            </a:r>
            <a:r>
              <a:rPr lang="en-US" sz="2500" dirty="0"/>
              <a:t> </a:t>
            </a:r>
            <a:r>
              <a:rPr lang="en-US" sz="2500" dirty="0" err="1"/>
              <a:t>az</a:t>
            </a:r>
            <a:r>
              <a:rPr lang="en-US" sz="2500" dirty="0"/>
              <a:t> </a:t>
            </a:r>
            <a:r>
              <a:rPr lang="en-US" sz="2500" dirty="0" err="1"/>
              <a:t>adást</a:t>
            </a:r>
            <a:r>
              <a:rPr lang="en-US" sz="2500" dirty="0"/>
              <a:t>, </a:t>
            </a:r>
            <a:r>
              <a:rPr lang="en-US" sz="2500" dirty="0" err="1"/>
              <a:t>és</a:t>
            </a:r>
            <a:r>
              <a:rPr lang="en-US" sz="2500" dirty="0"/>
              <a:t> </a:t>
            </a:r>
            <a:r>
              <a:rPr lang="en-US" sz="2500" dirty="0" err="1"/>
              <a:t>véletlen</a:t>
            </a:r>
            <a:r>
              <a:rPr lang="en-US" sz="2500" dirty="0"/>
              <a:t> </a:t>
            </a:r>
            <a:r>
              <a:rPr lang="en-US" sz="2500" dirty="0" err="1"/>
              <a:t>ideig</a:t>
            </a:r>
            <a:r>
              <a:rPr lang="en-US" sz="2500" dirty="0"/>
              <a:t> </a:t>
            </a:r>
            <a:r>
              <a:rPr lang="en-US" sz="2500" dirty="0" err="1"/>
              <a:t>várakozik</a:t>
            </a:r>
            <a:r>
              <a:rPr lang="en-US" sz="2500" dirty="0"/>
              <a:t>, </a:t>
            </a:r>
            <a:r>
              <a:rPr lang="en-US" sz="2500" dirty="0" err="1"/>
              <a:t>majd</a:t>
            </a:r>
            <a:r>
              <a:rPr lang="en-US" sz="2500" dirty="0"/>
              <a:t> </a:t>
            </a:r>
            <a:r>
              <a:rPr lang="en-US" sz="2500" dirty="0" err="1"/>
              <a:t>újra</a:t>
            </a:r>
            <a:r>
              <a:rPr lang="en-US" sz="2500" dirty="0"/>
              <a:t> </a:t>
            </a:r>
            <a:r>
              <a:rPr lang="en-US" sz="2500" dirty="0" err="1"/>
              <a:t>elkezdi</a:t>
            </a:r>
            <a:r>
              <a:rPr lang="en-US" sz="2500" dirty="0"/>
              <a:t> </a:t>
            </a:r>
            <a:r>
              <a:rPr lang="en-US" sz="2500" dirty="0" err="1"/>
              <a:t>leadni</a:t>
            </a:r>
            <a:r>
              <a:rPr lang="en-US" sz="2500" dirty="0"/>
              <a:t> a </a:t>
            </a:r>
            <a:r>
              <a:rPr lang="en-US" sz="2500" dirty="0" err="1"/>
              <a:t>keretét</a:t>
            </a:r>
            <a:r>
              <a:rPr lang="en-US" sz="2500" dirty="0"/>
              <a:t>. </a:t>
            </a:r>
            <a:endParaRPr lang="hu-HU" sz="2500" dirty="0"/>
          </a:p>
          <a:p>
            <a:pPr lvl="1"/>
            <a:endParaRPr lang="en-US" sz="2500" dirty="0"/>
          </a:p>
          <a:p>
            <a:r>
              <a:rPr lang="hu-HU" sz="2800" dirty="0"/>
              <a:t>Mikor lehet egy állomás biztos abban, hogy megszerezte magának a csatornát?</a:t>
            </a:r>
            <a:endParaRPr lang="en-US" sz="2800" dirty="0"/>
          </a:p>
          <a:p>
            <a:pPr lvl="1"/>
            <a:r>
              <a:rPr lang="hu-HU" sz="2400" dirty="0"/>
              <a:t>Az ütközés detektálás minimális ideje az az idő, ami egy jelnek a két legtávolabbi állomás közötti átviteléhez szükséges.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40284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CSMA/CD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állomás megszerezte a csatornát, ha minden más állomás érzékeli az átvitelét.</a:t>
            </a:r>
          </a:p>
          <a:p>
            <a:endParaRPr lang="hu-HU" dirty="0"/>
          </a:p>
          <a:p>
            <a:r>
              <a:rPr lang="hu-HU" dirty="0"/>
              <a:t>Az </a:t>
            </a:r>
            <a:r>
              <a:rPr lang="hu-HU" dirty="0">
                <a:solidFill>
                  <a:srgbClr val="FF0000"/>
                </a:solidFill>
              </a:rPr>
              <a:t>ütközés detektálás működéséhez </a:t>
            </a:r>
            <a:r>
              <a:rPr lang="hu-HU" dirty="0"/>
              <a:t>szükséges a keretek hosszára egy alsó korlátot adnunk</a:t>
            </a:r>
          </a:p>
          <a:p>
            <a:endParaRPr lang="hu-HU" dirty="0"/>
          </a:p>
          <a:p>
            <a:r>
              <a:rPr lang="en-US" dirty="0"/>
              <a:t>Ethernet </a:t>
            </a:r>
            <a:r>
              <a:rPr lang="hu-HU" dirty="0"/>
              <a:t>a</a:t>
            </a:r>
            <a:r>
              <a:rPr lang="en-US" dirty="0"/>
              <a:t> CSMA/CD</a:t>
            </a:r>
            <a:r>
              <a:rPr lang="hu-HU" dirty="0" err="1"/>
              <a:t>-t</a:t>
            </a:r>
            <a:r>
              <a:rPr lang="hu-HU" dirty="0"/>
              <a:t> használja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7444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518312"/>
            <a:ext cx="8839200" cy="5257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Carrier sense multiple access with collision detection</a:t>
            </a:r>
          </a:p>
          <a:p>
            <a:r>
              <a:rPr lang="hu-HU" dirty="0"/>
              <a:t>Alapvetés</a:t>
            </a:r>
            <a:r>
              <a:rPr lang="en-US" dirty="0"/>
              <a:t>: </a:t>
            </a:r>
            <a:r>
              <a:rPr lang="hu-HU" dirty="0"/>
              <a:t>a közeg lehetőséget ad a csatornába hallgatásra</a:t>
            </a:r>
            <a:endParaRPr lang="en-US" dirty="0"/>
          </a:p>
          <a:p>
            <a:r>
              <a:rPr lang="en-US" dirty="0" err="1"/>
              <a:t>Algor</a:t>
            </a:r>
            <a:r>
              <a:rPr lang="hu-HU" dirty="0" err="1"/>
              <a:t>itmus</a:t>
            </a:r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hu-HU" dirty="0"/>
              <a:t>Használjuk valamely CSMA variánst</a:t>
            </a:r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hu-HU" dirty="0"/>
              <a:t>A keret kiküldése után, figyeljük a közeget, hogy történik-e ütközés</a:t>
            </a:r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hu-HU" dirty="0"/>
              <a:t>Ha nem volt ütközés, akkor a keretet leszállítottuk</a:t>
            </a:r>
          </a:p>
          <a:p>
            <a:pPr marL="880110" lvl="1" indent="-514350">
              <a:buFont typeface="+mj-lt"/>
              <a:buAutoNum type="arabicPeriod"/>
            </a:pPr>
            <a:r>
              <a:rPr lang="hu-HU" dirty="0"/>
              <a:t>Ha ütközés történt, akkor azonnal megszakítjuk a küldést</a:t>
            </a:r>
          </a:p>
          <a:p>
            <a:pPr marL="1154430" lvl="2" indent="-514350"/>
            <a:r>
              <a:rPr lang="hu-HU" dirty="0"/>
              <a:t>Miért is folytatnánk hisz a keret már sérült…</a:t>
            </a:r>
          </a:p>
          <a:p>
            <a:pPr marL="880110" lvl="1" indent="-514350">
              <a:buFont typeface="+mj-lt"/>
              <a:buAutoNum type="arabicPeriod"/>
            </a:pPr>
            <a:r>
              <a:rPr lang="hu-HU" dirty="0"/>
              <a:t>Alkalmazzuk az bináris exponenciális hátralék módszert az újraküldés során (</a:t>
            </a:r>
            <a:r>
              <a:rPr lang="hu-HU" dirty="0" err="1"/>
              <a:t>binary</a:t>
            </a:r>
            <a:r>
              <a:rPr lang="hu-HU" dirty="0"/>
              <a:t> </a:t>
            </a:r>
            <a:r>
              <a:rPr lang="en-US" dirty="0"/>
              <a:t>exponential </a:t>
            </a:r>
            <a:r>
              <a:rPr lang="en-US" dirty="0" err="1"/>
              <a:t>backoff</a:t>
            </a:r>
            <a:r>
              <a:rPr lang="hu-H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CSMA/CD </a:t>
            </a:r>
            <a:r>
              <a:rPr lang="hu-HU" dirty="0"/>
              <a:t>Ütközések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238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308795" y="2080885"/>
            <a:ext cx="882054" cy="1343719"/>
            <a:chOff x="3591087" y="1671445"/>
            <a:chExt cx="882054" cy="1343719"/>
          </a:xfrm>
        </p:grpSpPr>
        <p:pic>
          <p:nvPicPr>
            <p:cNvPr id="5" name="Picture 4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087" y="1671445"/>
              <a:ext cx="882054" cy="88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846807" y="2553499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30877" y="2080885"/>
            <a:ext cx="882054" cy="1343718"/>
            <a:chOff x="4625541" y="1671445"/>
            <a:chExt cx="882054" cy="1343718"/>
          </a:xfrm>
        </p:grpSpPr>
        <p:pic>
          <p:nvPicPr>
            <p:cNvPr id="6" name="Picture 5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5541" y="1671445"/>
              <a:ext cx="882054" cy="88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897291" y="2553498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539311" y="2080885"/>
            <a:ext cx="882054" cy="1343719"/>
            <a:chOff x="5842466" y="1671445"/>
            <a:chExt cx="882054" cy="1343719"/>
          </a:xfrm>
        </p:grpSpPr>
        <p:pic>
          <p:nvPicPr>
            <p:cNvPr id="7" name="Picture 6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466" y="1671445"/>
              <a:ext cx="882054" cy="88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098186" y="2553499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47746" y="2080884"/>
            <a:ext cx="882054" cy="1343719"/>
            <a:chOff x="6876920" y="1671445"/>
            <a:chExt cx="882054" cy="1343719"/>
          </a:xfrm>
        </p:grpSpPr>
        <p:pic>
          <p:nvPicPr>
            <p:cNvPr id="8" name="Picture 7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920" y="1671445"/>
              <a:ext cx="882054" cy="88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132640" y="2553499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</a:t>
              </a:r>
            </a:p>
          </p:txBody>
        </p:sp>
      </p:grpSp>
      <p:sp>
        <p:nvSpPr>
          <p:cNvPr id="20" name="Chevron 19"/>
          <p:cNvSpPr/>
          <p:nvPr/>
        </p:nvSpPr>
        <p:spPr>
          <a:xfrm rot="16200000">
            <a:off x="4712847" y="1956009"/>
            <a:ext cx="2348407" cy="5340186"/>
          </a:xfrm>
          <a:prstGeom prst="chevron">
            <a:avLst>
              <a:gd name="adj" fmla="val 41974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16200000">
            <a:off x="6946485" y="991740"/>
            <a:ext cx="2284576" cy="7714690"/>
          </a:xfrm>
          <a:prstGeom prst="chevron">
            <a:avLst>
              <a:gd name="adj" fmla="val 60918"/>
            </a:avLst>
          </a:prstGeom>
          <a:solidFill>
            <a:schemeClr val="accent3">
              <a:alpha val="2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6957" y="2770682"/>
            <a:ext cx="1091838" cy="4073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557144" y="2770683"/>
            <a:ext cx="586856" cy="4073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08795" y="3424603"/>
            <a:ext cx="0" cy="304960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3775824" y="4982123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Idő</a:t>
            </a:r>
            <a:endParaRPr lang="en-US" sz="2400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529800" y="3424602"/>
            <a:ext cx="0" cy="304960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308795" y="3424602"/>
            <a:ext cx="1578256" cy="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0" idx="1"/>
          </p:cNvCxnSpPr>
          <p:nvPr/>
        </p:nvCxnSpPr>
        <p:spPr>
          <a:xfrm flipH="1">
            <a:off x="8088774" y="3706798"/>
            <a:ext cx="441026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86554" y="319376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29800" y="3475965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900698" y="4503769"/>
            <a:ext cx="0" cy="32112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098073" y="4264037"/>
            <a:ext cx="0" cy="32112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5856102" y="5212955"/>
            <a:ext cx="2101515" cy="1411844"/>
            <a:chOff x="297300" y="3333623"/>
            <a:chExt cx="8381209" cy="1559285"/>
          </a:xfrm>
        </p:grpSpPr>
        <p:sp>
          <p:nvSpPr>
            <p:cNvPr id="37" name="Rectangle 36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297300" y="3369692"/>
              <a:ext cx="8118847" cy="1523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70000" lnSpcReduction="2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>
                  <a:solidFill>
                    <a:schemeClr val="bg1"/>
                  </a:solidFill>
                </a:rPr>
                <a:t>Ütközés érzékelése és küldés felfüggesztése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071738" cy="5105400"/>
          </a:xfrm>
        </p:spPr>
        <p:txBody>
          <a:bodyPr>
            <a:normAutofit/>
          </a:bodyPr>
          <a:lstStyle/>
          <a:p>
            <a:r>
              <a:rPr lang="hu-HU" dirty="0"/>
              <a:t>Ütközések történhetnek</a:t>
            </a:r>
            <a:endParaRPr lang="en-US" dirty="0"/>
          </a:p>
          <a:p>
            <a:r>
              <a:rPr lang="hu-HU" dirty="0"/>
              <a:t>Az ütközéseket gyorsan észleljük és felfüggesztjük az átvitelt</a:t>
            </a:r>
            <a:endParaRPr lang="en-US" dirty="0"/>
          </a:p>
          <a:p>
            <a:r>
              <a:rPr lang="hu-HU" dirty="0"/>
              <a:t>Mi a szerepe a </a:t>
            </a:r>
            <a:r>
              <a:rPr lang="hu-HU" dirty="0">
                <a:solidFill>
                  <a:srgbClr val="FF0000"/>
                </a:solidFill>
              </a:rPr>
              <a:t>távolságnak</a:t>
            </a:r>
            <a:r>
              <a:rPr lang="hu-HU" dirty="0"/>
              <a:t>, </a:t>
            </a:r>
            <a:r>
              <a:rPr lang="hu-HU" dirty="0" err="1">
                <a:solidFill>
                  <a:srgbClr val="FF0000"/>
                </a:solidFill>
              </a:rPr>
              <a:t>propagációs</a:t>
            </a:r>
            <a:r>
              <a:rPr lang="hu-HU" dirty="0">
                <a:solidFill>
                  <a:srgbClr val="FF0000"/>
                </a:solidFill>
              </a:rPr>
              <a:t> időnek és a keret méretének</a:t>
            </a:r>
            <a:r>
              <a:rPr lang="hu-HU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231428" y="1867285"/>
            <a:ext cx="4298372" cy="0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803612" y="1433522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Az állomások térbeli helye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80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9" grpId="0"/>
      <p:bldP spid="30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Binary</a:t>
            </a:r>
            <a:r>
              <a:rPr lang="hu-HU" dirty="0"/>
              <a:t> </a:t>
            </a:r>
            <a:r>
              <a:rPr lang="en-US" dirty="0"/>
              <a:t>Exponential </a:t>
            </a:r>
            <a:r>
              <a:rPr lang="en-US" dirty="0" err="1"/>
              <a:t>Backoff</a:t>
            </a:r>
            <a:r>
              <a:rPr lang="hu-HU" dirty="0"/>
              <a:t> – </a:t>
            </a:r>
            <a:br>
              <a:rPr lang="hu-HU" dirty="0"/>
            </a:br>
            <a:r>
              <a:rPr lang="hu-HU" dirty="0"/>
              <a:t>	Bináris exponenciális hátralék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5105400"/>
          </a:xfrm>
        </p:spPr>
        <p:txBody>
          <a:bodyPr>
            <a:normAutofit lnSpcReduction="10000"/>
          </a:bodyPr>
          <a:lstStyle/>
          <a:p>
            <a:r>
              <a:rPr lang="hu-HU" dirty="0"/>
              <a:t>Ütközés érzékelésekor a küldő egy ún. „</a:t>
            </a:r>
            <a:r>
              <a:rPr lang="hu-HU" dirty="0" err="1"/>
              <a:t>jam</a:t>
            </a:r>
            <a:r>
              <a:rPr lang="hu-HU" dirty="0"/>
              <a:t>” jelet küld</a:t>
            </a:r>
            <a:endParaRPr lang="en-US" dirty="0"/>
          </a:p>
          <a:p>
            <a:pPr lvl="1"/>
            <a:r>
              <a:rPr lang="hu-HU" dirty="0"/>
              <a:t>Minden állomás tudomást szerezzen az ütközésről</a:t>
            </a:r>
          </a:p>
          <a:p>
            <a:pPr lvl="1"/>
            <a:endParaRPr lang="hu-HU" dirty="0"/>
          </a:p>
          <a:p>
            <a:r>
              <a:rPr lang="hu-HU" dirty="0" err="1"/>
              <a:t>Binary</a:t>
            </a:r>
            <a:r>
              <a:rPr lang="hu-HU" dirty="0"/>
              <a:t> e</a:t>
            </a:r>
            <a:r>
              <a:rPr lang="en-US" dirty="0" err="1"/>
              <a:t>xponential</a:t>
            </a:r>
            <a:r>
              <a:rPr lang="en-US" dirty="0"/>
              <a:t> </a:t>
            </a:r>
            <a:r>
              <a:rPr lang="en-US" dirty="0" err="1"/>
              <a:t>backoff</a:t>
            </a:r>
            <a:r>
              <a:rPr lang="en-US" dirty="0"/>
              <a:t> </a:t>
            </a:r>
            <a:r>
              <a:rPr lang="hu-HU" dirty="0"/>
              <a:t>működése:</a:t>
            </a:r>
            <a:endParaRPr lang="en-US" dirty="0"/>
          </a:p>
          <a:p>
            <a:pPr lvl="1"/>
            <a:r>
              <a:rPr lang="hu-HU" dirty="0"/>
              <a:t>Válasszunk</a:t>
            </a:r>
            <a:r>
              <a:rPr lang="en-US" dirty="0"/>
              <a:t> </a:t>
            </a:r>
            <a:r>
              <a:rPr lang="hu-HU" dirty="0"/>
              <a:t>egy </a:t>
            </a:r>
            <a:r>
              <a:rPr lang="en-US" i="1" dirty="0"/>
              <a:t>k</a:t>
            </a:r>
            <a:r>
              <a:rPr lang="en-US" dirty="0"/>
              <a:t> ∈ [0, 2</a:t>
            </a:r>
            <a:r>
              <a:rPr lang="en-US" baseline="30000" dirty="0"/>
              <a:t>n</a:t>
            </a:r>
            <a:r>
              <a:rPr lang="en-US" dirty="0"/>
              <a:t> – 1]</a:t>
            </a:r>
            <a:r>
              <a:rPr lang="hu-HU" dirty="0"/>
              <a:t> egyenletes eloszlás szerint</a:t>
            </a:r>
            <a:r>
              <a:rPr lang="en-US" dirty="0"/>
              <a:t>,</a:t>
            </a:r>
            <a:r>
              <a:rPr lang="hu-HU" dirty="0"/>
              <a:t> ahol </a:t>
            </a:r>
            <a:r>
              <a:rPr lang="en-US" i="1" dirty="0"/>
              <a:t>n</a:t>
            </a:r>
            <a:r>
              <a:rPr lang="en-US" dirty="0"/>
              <a:t> = </a:t>
            </a:r>
            <a:r>
              <a:rPr lang="hu-HU" dirty="0"/>
              <a:t>az ütközések száma</a:t>
            </a:r>
            <a:endParaRPr lang="en-US" dirty="0"/>
          </a:p>
          <a:p>
            <a:pPr lvl="1"/>
            <a:r>
              <a:rPr lang="hu-HU" dirty="0"/>
              <a:t>Várjunk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hu-HU" dirty="0"/>
              <a:t>időegységet (keretidőt)</a:t>
            </a:r>
            <a:r>
              <a:rPr lang="en-US" dirty="0"/>
              <a:t> </a:t>
            </a:r>
            <a:r>
              <a:rPr lang="hu-HU" dirty="0"/>
              <a:t>az újraküldésig</a:t>
            </a:r>
            <a:endParaRPr lang="en-US" dirty="0"/>
          </a:p>
          <a:p>
            <a:pPr lvl="1"/>
            <a:r>
              <a:rPr lang="en-US" i="1" dirty="0"/>
              <a:t>n</a:t>
            </a:r>
            <a:r>
              <a:rPr lang="en-US" dirty="0"/>
              <a:t> </a:t>
            </a:r>
            <a:r>
              <a:rPr lang="hu-HU" dirty="0"/>
              <a:t>felső határa 10</a:t>
            </a:r>
            <a:r>
              <a:rPr lang="en-US" dirty="0"/>
              <a:t>, 16 </a:t>
            </a:r>
            <a:r>
              <a:rPr lang="hu-HU" dirty="0"/>
              <a:t>sikertelen próbálkozás után pedig eldobjuk a keretet</a:t>
            </a:r>
          </a:p>
          <a:p>
            <a:pPr lvl="1"/>
            <a:endParaRPr lang="hu-HU" dirty="0"/>
          </a:p>
          <a:p>
            <a:r>
              <a:rPr lang="hu-HU" dirty="0"/>
              <a:t>A hátralék idő versengési résekre van osztva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6616321" y="5609054"/>
            <a:ext cx="233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Remember this number</a:t>
            </a:r>
          </a:p>
        </p:txBody>
      </p:sp>
    </p:spTree>
    <p:extLst>
      <p:ext uri="{BB962C8B-B14F-4D97-AF65-F5344CB8AC3E}">
        <p14:creationId xmlns:p14="http://schemas.microsoft.com/office/powerpoint/2010/main" val="3763237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27" idx="6"/>
            <a:endCxn id="56" idx="2"/>
          </p:cNvCxnSpPr>
          <p:nvPr/>
        </p:nvCxnSpPr>
        <p:spPr>
          <a:xfrm flipV="1">
            <a:off x="4781697" y="4499811"/>
            <a:ext cx="1539181" cy="24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6" idx="6"/>
            <a:endCxn id="57" idx="2"/>
          </p:cNvCxnSpPr>
          <p:nvPr/>
        </p:nvCxnSpPr>
        <p:spPr>
          <a:xfrm flipV="1">
            <a:off x="4781697" y="3323120"/>
            <a:ext cx="1539181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7" idx="4"/>
            <a:endCxn id="56" idx="0"/>
          </p:cNvCxnSpPr>
          <p:nvPr/>
        </p:nvCxnSpPr>
        <p:spPr>
          <a:xfrm>
            <a:off x="6381036" y="3403329"/>
            <a:ext cx="0" cy="10162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ARPANET történeti ábra 1/3</a:t>
            </a:r>
          </a:p>
        </p:txBody>
      </p:sp>
      <p:sp>
        <p:nvSpPr>
          <p:cNvPr id="4" name="Oval 3"/>
          <p:cNvSpPr/>
          <p:nvPr/>
        </p:nvSpPr>
        <p:spPr>
          <a:xfrm>
            <a:off x="2213811" y="3818022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Oval 4"/>
          <p:cNvSpPr/>
          <p:nvPr/>
        </p:nvSpPr>
        <p:spPr>
          <a:xfrm>
            <a:off x="2616869" y="3242912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Oval 5"/>
          <p:cNvSpPr/>
          <p:nvPr/>
        </p:nvSpPr>
        <p:spPr>
          <a:xfrm>
            <a:off x="3446617" y="32429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Oval 6"/>
          <p:cNvSpPr/>
          <p:nvPr/>
        </p:nvSpPr>
        <p:spPr>
          <a:xfrm>
            <a:off x="2616868" y="441960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Straight Connector 8"/>
          <p:cNvCxnSpPr>
            <a:stCxn id="4" idx="7"/>
            <a:endCxn id="5" idx="3"/>
          </p:cNvCxnSpPr>
          <p:nvPr/>
        </p:nvCxnSpPr>
        <p:spPr>
          <a:xfrm flipV="1">
            <a:off x="2316508" y="3379840"/>
            <a:ext cx="317981" cy="46167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5"/>
            <a:endCxn id="7" idx="1"/>
          </p:cNvCxnSpPr>
          <p:nvPr/>
        </p:nvCxnSpPr>
        <p:spPr>
          <a:xfrm>
            <a:off x="2316507" y="3954949"/>
            <a:ext cx="317981" cy="48814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6" idx="2"/>
          </p:cNvCxnSpPr>
          <p:nvPr/>
        </p:nvCxnSpPr>
        <p:spPr>
          <a:xfrm flipV="1">
            <a:off x="2737184" y="3323122"/>
            <a:ext cx="709433" cy="1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5" idx="4"/>
          </p:cNvCxnSpPr>
          <p:nvPr/>
        </p:nvCxnSpPr>
        <p:spPr>
          <a:xfrm flipV="1">
            <a:off x="2677026" y="3403332"/>
            <a:ext cx="1" cy="101626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446617" y="441960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/>
        </p:nvSpPr>
        <p:spPr>
          <a:xfrm>
            <a:off x="4661382" y="3242910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/>
        </p:nvSpPr>
        <p:spPr>
          <a:xfrm>
            <a:off x="4661382" y="442200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8" name="Straight Connector 27"/>
          <p:cNvCxnSpPr>
            <a:stCxn id="6" idx="6"/>
            <a:endCxn id="26" idx="2"/>
          </p:cNvCxnSpPr>
          <p:nvPr/>
        </p:nvCxnSpPr>
        <p:spPr>
          <a:xfrm flipV="1">
            <a:off x="3566933" y="3323121"/>
            <a:ext cx="1094449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25" idx="2"/>
          </p:cNvCxnSpPr>
          <p:nvPr/>
        </p:nvCxnSpPr>
        <p:spPr>
          <a:xfrm>
            <a:off x="2737184" y="4499811"/>
            <a:ext cx="70943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6"/>
            <a:endCxn id="27" idx="2"/>
          </p:cNvCxnSpPr>
          <p:nvPr/>
        </p:nvCxnSpPr>
        <p:spPr>
          <a:xfrm>
            <a:off x="3566933" y="4499811"/>
            <a:ext cx="1094449" cy="24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7" idx="0"/>
            <a:endCxn id="26" idx="4"/>
          </p:cNvCxnSpPr>
          <p:nvPr/>
        </p:nvCxnSpPr>
        <p:spPr>
          <a:xfrm flipV="1">
            <a:off x="4721540" y="3403330"/>
            <a:ext cx="0" cy="10186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446616" y="383125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2" name="Straight Connector 41"/>
          <p:cNvCxnSpPr>
            <a:stCxn id="6" idx="4"/>
            <a:endCxn id="40" idx="0"/>
          </p:cNvCxnSpPr>
          <p:nvPr/>
        </p:nvCxnSpPr>
        <p:spPr>
          <a:xfrm flipH="1">
            <a:off x="3506775" y="3403332"/>
            <a:ext cx="1" cy="42792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0" idx="4"/>
            <a:endCxn id="25" idx="0"/>
          </p:cNvCxnSpPr>
          <p:nvPr/>
        </p:nvCxnSpPr>
        <p:spPr>
          <a:xfrm>
            <a:off x="3506775" y="3991676"/>
            <a:ext cx="1" cy="4279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4053999" y="3219419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1" name="Straight Connector 50"/>
          <p:cNvCxnSpPr>
            <a:stCxn id="5" idx="5"/>
            <a:endCxn id="25" idx="1"/>
          </p:cNvCxnSpPr>
          <p:nvPr/>
        </p:nvCxnSpPr>
        <p:spPr>
          <a:xfrm>
            <a:off x="2719565" y="3379839"/>
            <a:ext cx="744672" cy="10632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019926" y="3818022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Oval 53"/>
          <p:cNvSpPr/>
          <p:nvPr/>
        </p:nvSpPr>
        <p:spPr>
          <a:xfrm>
            <a:off x="5491130" y="3242910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Oval 54"/>
          <p:cNvSpPr/>
          <p:nvPr/>
        </p:nvSpPr>
        <p:spPr>
          <a:xfrm>
            <a:off x="5491130" y="4419600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Oval 55"/>
          <p:cNvSpPr/>
          <p:nvPr/>
        </p:nvSpPr>
        <p:spPr>
          <a:xfrm>
            <a:off x="6320878" y="4419600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Oval 56"/>
          <p:cNvSpPr/>
          <p:nvPr/>
        </p:nvSpPr>
        <p:spPr>
          <a:xfrm>
            <a:off x="6320878" y="3242909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Oval 57"/>
          <p:cNvSpPr/>
          <p:nvPr/>
        </p:nvSpPr>
        <p:spPr>
          <a:xfrm>
            <a:off x="6313145" y="383125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9" name="TextBox 68"/>
          <p:cNvSpPr txBox="1"/>
          <p:nvPr/>
        </p:nvSpPr>
        <p:spPr>
          <a:xfrm>
            <a:off x="1788725" y="375973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UCSB</a:t>
            </a:r>
            <a:endParaRPr lang="hu-HU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2494790" y="2965615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SRI</a:t>
            </a:r>
            <a:endParaRPr lang="hu-HU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434076" y="458563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UCLA</a:t>
            </a:r>
            <a:endParaRPr lang="hu-HU" sz="1200" b="1" dirty="0"/>
          </a:p>
        </p:txBody>
      </p:sp>
      <p:sp>
        <p:nvSpPr>
          <p:cNvPr id="75" name="Rectangle 74"/>
          <p:cNvSpPr/>
          <p:nvPr/>
        </p:nvSpPr>
        <p:spPr>
          <a:xfrm>
            <a:off x="3282313" y="2953665"/>
            <a:ext cx="609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="1"/>
              <a:t>UTAH</a:t>
            </a:r>
            <a:endParaRPr lang="hu-HU" sz="1200" b="1"/>
          </a:p>
        </p:txBody>
      </p:sp>
      <p:sp>
        <p:nvSpPr>
          <p:cNvPr id="80" name="TextBox 79"/>
          <p:cNvSpPr txBox="1"/>
          <p:nvPr/>
        </p:nvSpPr>
        <p:spPr>
          <a:xfrm>
            <a:off x="2648981" y="3771502"/>
            <a:ext cx="590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STAN</a:t>
            </a:r>
            <a:endParaRPr lang="hu-HU" sz="1200" b="1"/>
          </a:p>
        </p:txBody>
      </p:sp>
      <p:sp>
        <p:nvSpPr>
          <p:cNvPr id="81" name="TextBox 80"/>
          <p:cNvSpPr txBox="1"/>
          <p:nvPr/>
        </p:nvSpPr>
        <p:spPr>
          <a:xfrm>
            <a:off x="3548891" y="3767189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SCD</a:t>
            </a:r>
            <a:endParaRPr lang="hu-HU" sz="1200" b="1"/>
          </a:p>
        </p:txBody>
      </p:sp>
      <p:sp>
        <p:nvSpPr>
          <p:cNvPr id="82" name="TextBox 81"/>
          <p:cNvSpPr txBox="1"/>
          <p:nvPr/>
        </p:nvSpPr>
        <p:spPr>
          <a:xfrm>
            <a:off x="3289984" y="4585637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RAND</a:t>
            </a:r>
            <a:endParaRPr lang="hu-HU" sz="1200" b="1"/>
          </a:p>
        </p:txBody>
      </p:sp>
      <p:sp>
        <p:nvSpPr>
          <p:cNvPr id="83" name="TextBox 82"/>
          <p:cNvSpPr txBox="1"/>
          <p:nvPr/>
        </p:nvSpPr>
        <p:spPr>
          <a:xfrm>
            <a:off x="4547538" y="4566587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BBN</a:t>
            </a:r>
            <a:endParaRPr lang="hu-HU" sz="1200" b="1"/>
          </a:p>
        </p:txBody>
      </p:sp>
      <p:sp>
        <p:nvSpPr>
          <p:cNvPr id="84" name="TextBox 83"/>
          <p:cNvSpPr txBox="1"/>
          <p:nvPr/>
        </p:nvSpPr>
        <p:spPr>
          <a:xfrm>
            <a:off x="3812271" y="2963493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ILLINOIS</a:t>
            </a:r>
            <a:endParaRPr lang="hu-HU" sz="1200" b="1"/>
          </a:p>
        </p:txBody>
      </p:sp>
      <p:sp>
        <p:nvSpPr>
          <p:cNvPr id="85" name="TextBox 84"/>
          <p:cNvSpPr txBox="1"/>
          <p:nvPr/>
        </p:nvSpPr>
        <p:spPr>
          <a:xfrm>
            <a:off x="4518130" y="295617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MIT</a:t>
            </a:r>
            <a:endParaRPr lang="hu-HU" sz="1200" b="1"/>
          </a:p>
        </p:txBody>
      </p:sp>
      <p:sp>
        <p:nvSpPr>
          <p:cNvPr id="86" name="TextBox 85"/>
          <p:cNvSpPr txBox="1"/>
          <p:nvPr/>
        </p:nvSpPr>
        <p:spPr>
          <a:xfrm>
            <a:off x="5334802" y="294727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LINCOLN</a:t>
            </a:r>
            <a:endParaRPr lang="hu-HU" sz="1200" b="1"/>
          </a:p>
        </p:txBody>
      </p:sp>
      <p:sp>
        <p:nvSpPr>
          <p:cNvPr id="87" name="TextBox 86"/>
          <p:cNvSpPr txBox="1"/>
          <p:nvPr/>
        </p:nvSpPr>
        <p:spPr>
          <a:xfrm>
            <a:off x="5203908" y="4585637"/>
            <a:ext cx="95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HARVARD</a:t>
            </a:r>
            <a:endParaRPr lang="hu-HU" sz="1200" b="1"/>
          </a:p>
        </p:txBody>
      </p:sp>
      <p:sp>
        <p:nvSpPr>
          <p:cNvPr id="88" name="TextBox 87"/>
          <p:cNvSpPr txBox="1"/>
          <p:nvPr/>
        </p:nvSpPr>
        <p:spPr>
          <a:xfrm>
            <a:off x="6398849" y="4565003"/>
            <a:ext cx="116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BURROUGHS</a:t>
            </a:r>
            <a:endParaRPr lang="hu-HU" sz="1200" b="1"/>
          </a:p>
        </p:txBody>
      </p:sp>
      <p:sp>
        <p:nvSpPr>
          <p:cNvPr id="89" name="TextBox 88"/>
          <p:cNvSpPr txBox="1"/>
          <p:nvPr/>
        </p:nvSpPr>
        <p:spPr>
          <a:xfrm>
            <a:off x="6416028" y="374909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CRAN</a:t>
            </a:r>
            <a:endParaRPr lang="hu-HU" sz="1200" b="1"/>
          </a:p>
        </p:txBody>
      </p:sp>
      <p:sp>
        <p:nvSpPr>
          <p:cNvPr id="90" name="TextBox 89"/>
          <p:cNvSpPr txBox="1"/>
          <p:nvPr/>
        </p:nvSpPr>
        <p:spPr>
          <a:xfrm>
            <a:off x="6398849" y="301339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CASE</a:t>
            </a:r>
            <a:endParaRPr lang="hu-HU" sz="1200" b="1"/>
          </a:p>
        </p:txBody>
      </p:sp>
      <p:sp>
        <p:nvSpPr>
          <p:cNvPr id="91" name="Rectangle 90"/>
          <p:cNvSpPr/>
          <p:nvPr/>
        </p:nvSpPr>
        <p:spPr>
          <a:xfrm>
            <a:off x="7683784" y="1922667"/>
            <a:ext cx="14602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1969 december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683784" y="2549917"/>
            <a:ext cx="146021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hu-HU" b="1" dirty="0"/>
              <a:t>1970 július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683784" y="2927131"/>
            <a:ext cx="1460216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1971 március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6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Binary</a:t>
            </a:r>
            <a:r>
              <a:rPr lang="hu-HU" dirty="0"/>
              <a:t> </a:t>
            </a:r>
            <a:r>
              <a:rPr lang="hu-HU" dirty="0" err="1"/>
              <a:t>Exponential</a:t>
            </a:r>
            <a:r>
              <a:rPr lang="hu-HU" dirty="0"/>
              <a:t> </a:t>
            </a:r>
            <a:r>
              <a:rPr lang="hu-HU" dirty="0" err="1"/>
              <a:t>Backoff</a:t>
            </a:r>
            <a:endParaRPr lang="hu-HU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Tekintsünk két állomást, melyek üzenetei ütköztek</a:t>
            </a:r>
            <a:endParaRPr lang="en-US" dirty="0"/>
          </a:p>
          <a:p>
            <a:r>
              <a:rPr lang="hu-HU" dirty="0"/>
              <a:t>Első ütközés után: válasszunk egyet a két időrés közül</a:t>
            </a:r>
            <a:endParaRPr lang="en-US" dirty="0"/>
          </a:p>
          <a:p>
            <a:pPr lvl="1"/>
            <a:r>
              <a:rPr lang="hu-HU" dirty="0"/>
              <a:t>A siker esélye az első ütközés után</a:t>
            </a:r>
            <a:r>
              <a:rPr lang="en-US" dirty="0"/>
              <a:t>: 50%</a:t>
            </a:r>
          </a:p>
          <a:p>
            <a:pPr lvl="1"/>
            <a:r>
              <a:rPr lang="hu-HU" dirty="0"/>
              <a:t>Átlagos várakozási idő:</a:t>
            </a:r>
            <a:r>
              <a:rPr lang="en-US" dirty="0"/>
              <a:t> 1</a:t>
            </a:r>
            <a:r>
              <a:rPr lang="hu-HU" dirty="0"/>
              <a:t>,</a:t>
            </a:r>
            <a:r>
              <a:rPr lang="en-US" dirty="0"/>
              <a:t>5 </a:t>
            </a:r>
            <a:r>
              <a:rPr lang="hu-HU" dirty="0"/>
              <a:t>időrés</a:t>
            </a:r>
            <a:endParaRPr lang="en-US" dirty="0"/>
          </a:p>
          <a:p>
            <a:r>
              <a:rPr lang="hu-HU" dirty="0"/>
              <a:t>Második ütközés után</a:t>
            </a:r>
            <a:r>
              <a:rPr lang="en-US" dirty="0"/>
              <a:t>: </a:t>
            </a:r>
            <a:r>
              <a:rPr lang="hu-HU" dirty="0"/>
              <a:t>válasszunk egyet a négy rés közül</a:t>
            </a:r>
            <a:endParaRPr lang="en-US" dirty="0"/>
          </a:p>
          <a:p>
            <a:pPr lvl="1"/>
            <a:r>
              <a:rPr lang="hu-HU" dirty="0"/>
              <a:t>Sikeres átvitel esélye ekkor</a:t>
            </a:r>
            <a:r>
              <a:rPr lang="en-US" dirty="0"/>
              <a:t>: 75%</a:t>
            </a:r>
          </a:p>
          <a:p>
            <a:pPr lvl="1"/>
            <a:r>
              <a:rPr lang="hu-HU" dirty="0"/>
              <a:t>Átlagos várakozási idő:</a:t>
            </a:r>
            <a:r>
              <a:rPr lang="en-US" dirty="0"/>
              <a:t> 2</a:t>
            </a:r>
            <a:r>
              <a:rPr lang="hu-HU" dirty="0"/>
              <a:t>,</a:t>
            </a:r>
            <a:r>
              <a:rPr lang="en-US" dirty="0"/>
              <a:t>5 </a:t>
            </a:r>
            <a:r>
              <a:rPr lang="hu-HU" dirty="0"/>
              <a:t>rés</a:t>
            </a:r>
            <a:endParaRPr lang="en-US" dirty="0"/>
          </a:p>
          <a:p>
            <a:r>
              <a:rPr lang="hu-HU" dirty="0"/>
              <a:t>Általában az m. ütközés után:</a:t>
            </a:r>
            <a:endParaRPr lang="en-US" dirty="0"/>
          </a:p>
          <a:p>
            <a:pPr lvl="1"/>
            <a:r>
              <a:rPr lang="hu-HU" dirty="0"/>
              <a:t>A sikeres átvitel esélye</a:t>
            </a:r>
            <a:r>
              <a:rPr lang="en-US" dirty="0"/>
              <a:t>: 1-2</a:t>
            </a:r>
            <a:r>
              <a:rPr lang="en-US" baseline="30000" dirty="0"/>
              <a:t>-m</a:t>
            </a:r>
          </a:p>
          <a:p>
            <a:pPr lvl="1"/>
            <a:r>
              <a:rPr lang="en-US" dirty="0"/>
              <a:t>Average delay (in slots): </a:t>
            </a:r>
            <a:r>
              <a:rPr lang="hu-HU" dirty="0"/>
              <a:t>0,5 </a:t>
            </a:r>
            <a:r>
              <a:rPr lang="en-US" dirty="0"/>
              <a:t>+ 2</a:t>
            </a:r>
            <a:r>
              <a:rPr lang="en-US" baseline="30000" dirty="0"/>
              <a:t>(m-1)</a:t>
            </a:r>
            <a:r>
              <a:rPr lang="en-US" dirty="0"/>
              <a:t>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26960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Minimális keretméret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1989161"/>
          </a:xfrm>
        </p:spPr>
        <p:txBody>
          <a:bodyPr>
            <a:normAutofit/>
          </a:bodyPr>
          <a:lstStyle/>
          <a:p>
            <a:r>
              <a:rPr lang="hu-HU" dirty="0"/>
              <a:t>Miért 64 bájt a minimális keretméret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Az állomásoknak elég időre van szüksége az ütközés detektálásához</a:t>
            </a:r>
            <a:endParaRPr lang="en-US" dirty="0"/>
          </a:p>
          <a:p>
            <a:r>
              <a:rPr lang="hu-HU" dirty="0"/>
              <a:t>Mi a kapcsolat a keretméret és a kábelhossz között?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23709" y="5010857"/>
            <a:ext cx="457057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616835" y="3895157"/>
            <a:ext cx="813748" cy="1197587"/>
            <a:chOff x="769390" y="2282588"/>
            <a:chExt cx="813748" cy="1197587"/>
          </a:xfrm>
        </p:grpSpPr>
        <p:sp>
          <p:nvSpPr>
            <p:cNvPr id="8" name="Up Arrow Callout 7"/>
            <p:cNvSpPr/>
            <p:nvPr/>
          </p:nvSpPr>
          <p:spPr>
            <a:xfrm>
              <a:off x="972401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90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8141064" y="3895157"/>
            <a:ext cx="813748" cy="1197587"/>
            <a:chOff x="5662115" y="2282588"/>
            <a:chExt cx="813748" cy="1197587"/>
          </a:xfrm>
        </p:grpSpPr>
        <p:sp>
          <p:nvSpPr>
            <p:cNvPr id="11" name="Up Arrow Callout 10"/>
            <p:cNvSpPr/>
            <p:nvPr/>
          </p:nvSpPr>
          <p:spPr>
            <a:xfrm>
              <a:off x="5870528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115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Oval 12"/>
          <p:cNvSpPr/>
          <p:nvPr/>
        </p:nvSpPr>
        <p:spPr>
          <a:xfrm>
            <a:off x="8423686" y="4826612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02886" y="4840260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5400000">
            <a:off x="6097858" y="2853664"/>
            <a:ext cx="375929" cy="3710481"/>
          </a:xfrm>
          <a:prstGeom prst="leftBrac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857394" y="4108458"/>
            <a:ext cx="293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Propagation Delay (</a:t>
            </a:r>
            <a:r>
              <a:rPr lang="en-US" sz="2400" i="1" dirty="0"/>
              <a:t>d</a:t>
            </a:r>
            <a:r>
              <a:rPr lang="en-US" sz="2400" dirty="0"/>
              <a:t>)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0" y="3630701"/>
            <a:ext cx="3411940" cy="225527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lvl="1" indent="-328613">
              <a:buFont typeface="+mj-lt"/>
              <a:buAutoNum type="arabicPeriod"/>
            </a:pPr>
            <a:r>
              <a:rPr lang="hu-HU" i="1" dirty="0"/>
              <a:t>t időpont</a:t>
            </a:r>
            <a:r>
              <a:rPr lang="en-US" dirty="0"/>
              <a:t>: </a:t>
            </a:r>
            <a:r>
              <a:rPr lang="hu-HU" dirty="0"/>
              <a:t>Az </a:t>
            </a:r>
            <a:r>
              <a:rPr lang="en-US" dirty="0"/>
              <a:t>A </a:t>
            </a:r>
            <a:r>
              <a:rPr lang="hu-HU" dirty="0"/>
              <a:t>állomás megkezdi az átvitelt</a:t>
            </a:r>
            <a:endParaRPr lang="en-US" dirty="0"/>
          </a:p>
          <a:p>
            <a:pPr marL="341313" lvl="1" indent="-328613">
              <a:buFont typeface="+mj-lt"/>
              <a:buAutoNum type="arabicPeriod"/>
            </a:pPr>
            <a:r>
              <a:rPr lang="en-US" i="1" dirty="0"/>
              <a:t>t + d</a:t>
            </a:r>
            <a:r>
              <a:rPr lang="hu-HU" i="1" dirty="0"/>
              <a:t> időpont</a:t>
            </a:r>
            <a:r>
              <a:rPr lang="en-US" dirty="0"/>
              <a:t>: </a:t>
            </a:r>
            <a:r>
              <a:rPr lang="hu-HU" dirty="0"/>
              <a:t>A</a:t>
            </a:r>
            <a:r>
              <a:rPr lang="en-US" dirty="0"/>
              <a:t> B </a:t>
            </a:r>
            <a:r>
              <a:rPr lang="hu-HU" dirty="0"/>
              <a:t>állomás is megkezdi az átvitelt</a:t>
            </a:r>
            <a:endParaRPr lang="en-US" dirty="0"/>
          </a:p>
          <a:p>
            <a:pPr marL="341313" lvl="1" indent="-328613">
              <a:buFont typeface="+mj-lt"/>
              <a:buAutoNum type="arabicPeriod"/>
            </a:pPr>
            <a:r>
              <a:rPr lang="en-US" i="1" dirty="0"/>
              <a:t>t + 2*d</a:t>
            </a:r>
            <a:r>
              <a:rPr lang="hu-HU" i="1" dirty="0"/>
              <a:t> időpont</a:t>
            </a:r>
            <a:r>
              <a:rPr lang="en-US" dirty="0"/>
              <a:t>: </a:t>
            </a:r>
            <a:r>
              <a:rPr lang="hu-HU" dirty="0"/>
              <a:t>A érzékeli az ütközést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38402" y="345446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2631" y="35271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0" y="5896337"/>
            <a:ext cx="9144000" cy="9945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800" u="sng" dirty="0"/>
              <a:t>Alapötlet</a:t>
            </a:r>
            <a:r>
              <a:rPr lang="en-US" sz="2800" u="sng" dirty="0"/>
              <a:t>: </a:t>
            </a:r>
            <a:r>
              <a:rPr lang="hu-HU" sz="2800" u="sng" dirty="0"/>
              <a:t>Az</a:t>
            </a:r>
            <a:r>
              <a:rPr lang="en-US" sz="2800" u="sng" dirty="0"/>
              <a:t> A </a:t>
            </a:r>
            <a:r>
              <a:rPr lang="hu-HU" sz="2800" u="sng" dirty="0"/>
              <a:t>állomásnak </a:t>
            </a:r>
            <a:r>
              <a:rPr lang="en-US" sz="2800" u="sng" dirty="0"/>
              <a:t>2*d</a:t>
            </a:r>
            <a:r>
              <a:rPr lang="hu-HU" sz="2800" u="sng" dirty="0"/>
              <a:t>  ideig kell küldenie</a:t>
            </a:r>
            <a:r>
              <a:rPr lang="en-US" sz="2800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506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0092 L 0.46128 -0.003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162 L -0.45834 0.00115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1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8" grpId="0" animBg="1"/>
      <p:bldP spid="19" grpId="0"/>
      <p:bldP spid="21" grpId="0"/>
      <p:bldP spid="22" grpId="0"/>
      <p:bldP spid="23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4608512" cy="4896544"/>
          </a:xfrm>
        </p:spPr>
        <p:txBody>
          <a:bodyPr>
            <a:normAutofit fontScale="92500"/>
          </a:bodyPr>
          <a:lstStyle/>
          <a:p>
            <a:r>
              <a:rPr lang="en-US" dirty="0"/>
              <a:t>CSMA/CD </a:t>
            </a:r>
            <a:r>
              <a:rPr lang="hu-HU" dirty="0"/>
              <a:t>három állapota</a:t>
            </a:r>
            <a:r>
              <a:rPr lang="en-US" dirty="0"/>
              <a:t>: </a:t>
            </a:r>
            <a:r>
              <a:rPr lang="hu-HU" dirty="0"/>
              <a:t>versengés, átvitel és szabad</a:t>
            </a:r>
            <a:r>
              <a:rPr lang="en-US" dirty="0"/>
              <a:t>.</a:t>
            </a:r>
          </a:p>
          <a:p>
            <a:pPr>
              <a:buFontTx/>
              <a:buNone/>
            </a:pPr>
            <a:endParaRPr lang="en-US" dirty="0"/>
          </a:p>
          <a:p>
            <a:r>
              <a:rPr lang="hu-HU" dirty="0"/>
              <a:t>Ahhoz, hogy minden ütközést észleljünk szükséges:</a:t>
            </a:r>
            <a:endParaRPr lang="en-US" dirty="0"/>
          </a:p>
          <a:p>
            <a:pPr marL="365760" lvl="1" indent="0" algn="ctr">
              <a:buNone/>
            </a:pPr>
            <a:r>
              <a:rPr lang="en-US" sz="3900" dirty="0" err="1">
                <a:solidFill>
                  <a:srgbClr val="FF0000"/>
                </a:solidFill>
              </a:rPr>
              <a:t>T</a:t>
            </a:r>
            <a:r>
              <a:rPr lang="en-US" sz="3900" baseline="-25000" dirty="0" err="1">
                <a:solidFill>
                  <a:srgbClr val="FF0000"/>
                </a:solidFill>
              </a:rPr>
              <a:t>f</a:t>
            </a:r>
            <a:r>
              <a:rPr lang="en-US" sz="3900" dirty="0">
                <a:solidFill>
                  <a:srgbClr val="FF0000"/>
                </a:solidFill>
              </a:rPr>
              <a:t> ≥ 2T</a:t>
            </a:r>
            <a:r>
              <a:rPr lang="en-US" sz="3900" baseline="-25000" dirty="0">
                <a:solidFill>
                  <a:srgbClr val="FF0000"/>
                </a:solidFill>
              </a:rPr>
              <a:t>pg</a:t>
            </a:r>
          </a:p>
          <a:p>
            <a:pPr lvl="1"/>
            <a:r>
              <a:rPr lang="hu-HU" dirty="0"/>
              <a:t>ahol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 </a:t>
            </a:r>
            <a:r>
              <a:rPr lang="hu-HU" dirty="0"/>
              <a:t>egy keret elküldéséhez szükséges idő</a:t>
            </a:r>
            <a:endParaRPr lang="en-US" dirty="0"/>
          </a:p>
          <a:p>
            <a:pPr lvl="1"/>
            <a:r>
              <a:rPr lang="hu-HU" dirty="0"/>
              <a:t>és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pg</a:t>
            </a:r>
            <a:r>
              <a:rPr lang="en-US" dirty="0"/>
              <a:t> </a:t>
            </a:r>
            <a:r>
              <a:rPr lang="hu-HU" dirty="0"/>
              <a:t>a </a:t>
            </a:r>
            <a:r>
              <a:rPr lang="hu-HU" dirty="0" err="1"/>
              <a:t>propagációs</a:t>
            </a:r>
            <a:r>
              <a:rPr lang="hu-HU" dirty="0"/>
              <a:t> késés A és B állomások között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366" y="1628800"/>
            <a:ext cx="356147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67791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Minimális keretméret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Az</a:t>
            </a:r>
            <a:r>
              <a:rPr lang="en-US" dirty="0"/>
              <a:t> A </a:t>
            </a:r>
            <a:r>
              <a:rPr lang="hu-HU" dirty="0"/>
              <a:t>küldésének </a:t>
            </a:r>
            <a:r>
              <a:rPr lang="en-US" dirty="0"/>
              <a:t>2*d </a:t>
            </a:r>
            <a:r>
              <a:rPr lang="hu-HU" dirty="0"/>
              <a:t>ideig kell tartania</a:t>
            </a:r>
            <a:endParaRPr lang="en-US" dirty="0"/>
          </a:p>
          <a:p>
            <a:pPr lvl="1"/>
            <a:r>
              <a:rPr lang="en-US" dirty="0"/>
              <a:t>Min_</a:t>
            </a:r>
            <a:r>
              <a:rPr lang="hu-HU" dirty="0"/>
              <a:t>keret</a:t>
            </a:r>
            <a:r>
              <a:rPr lang="en-US" dirty="0"/>
              <a:t> = </a:t>
            </a:r>
            <a:r>
              <a:rPr lang="hu-HU" dirty="0"/>
              <a:t>ráta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(b/s)</a:t>
            </a:r>
            <a:r>
              <a:rPr lang="en-US" dirty="0"/>
              <a:t> * 2 * d </a:t>
            </a:r>
            <a:r>
              <a:rPr lang="en-US" dirty="0">
                <a:solidFill>
                  <a:srgbClr val="7F7F7F"/>
                </a:solidFill>
              </a:rPr>
              <a:t>(s)</a:t>
            </a:r>
          </a:p>
          <a:p>
            <a:pPr lvl="2"/>
            <a:r>
              <a:rPr lang="en-US" dirty="0"/>
              <a:t>… </a:t>
            </a:r>
            <a:r>
              <a:rPr lang="hu-HU" dirty="0"/>
              <a:t>de mi az a </a:t>
            </a:r>
            <a:r>
              <a:rPr lang="en-US" dirty="0"/>
              <a:t>d? </a:t>
            </a:r>
            <a:r>
              <a:rPr lang="hu-HU" dirty="0" err="1"/>
              <a:t>propagációs</a:t>
            </a:r>
            <a:r>
              <a:rPr lang="hu-HU" dirty="0"/>
              <a:t> késés, melyet a fénysebesség ismeretében ki tudunk számolni</a:t>
            </a:r>
            <a:endParaRPr lang="en-US" dirty="0"/>
          </a:p>
          <a:p>
            <a:pPr lvl="2"/>
            <a:r>
              <a:rPr lang="hu-HU" dirty="0" err="1"/>
              <a:t>Propagációs</a:t>
            </a:r>
            <a:r>
              <a:rPr lang="hu-HU" dirty="0"/>
              <a:t> késés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(d) </a:t>
            </a:r>
            <a:r>
              <a:rPr lang="en-US" dirty="0"/>
              <a:t>= </a:t>
            </a:r>
            <a:r>
              <a:rPr lang="hu-HU" dirty="0"/>
              <a:t>távolság</a:t>
            </a:r>
            <a:r>
              <a:rPr lang="en-US" dirty="0">
                <a:solidFill>
                  <a:srgbClr val="7F7F7F"/>
                </a:solidFill>
              </a:rPr>
              <a:t> (m) </a:t>
            </a:r>
            <a:r>
              <a:rPr lang="en-US" dirty="0"/>
              <a:t>/ </a:t>
            </a:r>
            <a:r>
              <a:rPr lang="hu-HU" dirty="0"/>
              <a:t>fénysebesség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(m/s)</a:t>
            </a:r>
          </a:p>
          <a:p>
            <a:pPr lvl="1"/>
            <a:r>
              <a:rPr lang="hu-HU" dirty="0"/>
              <a:t>Azaz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Min_</a:t>
            </a:r>
            <a:r>
              <a:rPr lang="hu-HU" dirty="0"/>
              <a:t>keret</a:t>
            </a:r>
            <a:r>
              <a:rPr lang="en-US" dirty="0"/>
              <a:t> = </a:t>
            </a:r>
            <a:r>
              <a:rPr lang="hu-HU" dirty="0"/>
              <a:t>ráta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(b/s) </a:t>
            </a:r>
            <a:r>
              <a:rPr lang="en-US" dirty="0"/>
              <a:t>* 2 * </a:t>
            </a:r>
            <a:r>
              <a:rPr lang="hu-HU" dirty="0"/>
              <a:t>távolság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(m) </a:t>
            </a:r>
            <a:r>
              <a:rPr lang="en-US" dirty="0"/>
              <a:t>/ </a:t>
            </a:r>
            <a:r>
              <a:rPr lang="hu-HU" dirty="0"/>
              <a:t>fényseb.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(m/s)</a:t>
            </a:r>
          </a:p>
          <a:p>
            <a:r>
              <a:rPr lang="hu-HU" dirty="0"/>
              <a:t>Azaz a kábel </a:t>
            </a:r>
            <a:r>
              <a:rPr lang="hu-HU" dirty="0" err="1"/>
              <a:t>összhossza</a:t>
            </a:r>
            <a:r>
              <a:rPr lang="en-US" dirty="0"/>
              <a:t> ….</a:t>
            </a:r>
          </a:p>
          <a:p>
            <a:pPr lvl="1"/>
            <a:r>
              <a:rPr lang="hu-HU" sz="2800" dirty="0"/>
              <a:t>Távolság</a:t>
            </a:r>
            <a:r>
              <a:rPr lang="en-US" sz="2800" dirty="0"/>
              <a:t> = min_</a:t>
            </a:r>
            <a:r>
              <a:rPr lang="hu-HU" sz="2800" dirty="0"/>
              <a:t>keret</a:t>
            </a:r>
            <a:r>
              <a:rPr lang="en-US" sz="2800" dirty="0"/>
              <a:t>  * </a:t>
            </a:r>
            <a:r>
              <a:rPr lang="hu-HU" sz="2800" dirty="0"/>
              <a:t>fénysebesség</a:t>
            </a:r>
            <a:r>
              <a:rPr lang="en-US" sz="2800" dirty="0"/>
              <a:t> /(2 * </a:t>
            </a:r>
            <a:r>
              <a:rPr lang="hu-HU" sz="2800" dirty="0"/>
              <a:t>ráta</a:t>
            </a:r>
            <a:r>
              <a:rPr lang="en-US" sz="2800" dirty="0"/>
              <a:t>)</a:t>
            </a:r>
          </a:p>
          <a:p>
            <a:pPr lvl="1"/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 flipH="1">
            <a:off x="1431093" y="2794369"/>
            <a:ext cx="6200483" cy="1436683"/>
          </a:xfrm>
          <a:prstGeom prst="wedgeRectCallout">
            <a:avLst>
              <a:gd name="adj1" fmla="val 7709"/>
              <a:gd name="adj2" fmla="val 176435"/>
            </a:avLst>
          </a:prstGeom>
          <a:solidFill>
            <a:srgbClr val="DA1F28"/>
          </a:solidFill>
          <a:ln w="38100" cap="flat" cmpd="sng" algn="ctr">
            <a:solidFill>
              <a:srgbClr val="DA1F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1431093" y="2840181"/>
            <a:ext cx="6200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10 Mbps Ethernet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hu-HU" sz="2800" kern="0" dirty="0">
                <a:solidFill>
                  <a:sysClr val="window" lastClr="FFFFFF"/>
                </a:solidFill>
              </a:rPr>
              <a:t>A keretméret és a kábelhossz változik a gyorsabb szabványokkal…</a:t>
            </a:r>
            <a:endParaRPr lang="en-US" sz="2800" kern="0" dirty="0">
              <a:solidFill>
                <a:sysClr val="window" lastClr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7110" y="5974911"/>
            <a:ext cx="6944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(64B*8)*(2*10</a:t>
            </a:r>
            <a:r>
              <a:rPr lang="en-US" sz="2400" baseline="30000" dirty="0"/>
              <a:t>8</a:t>
            </a:r>
            <a:r>
              <a:rPr lang="en-US" sz="2400" dirty="0"/>
              <a:t>mps)/(2*10</a:t>
            </a:r>
            <a:r>
              <a:rPr lang="en-US" sz="2400" baseline="30000" dirty="0"/>
              <a:t>7</a:t>
            </a:r>
            <a:r>
              <a:rPr lang="en-US" sz="2400" dirty="0"/>
              <a:t>bps) = </a:t>
            </a:r>
            <a:r>
              <a:rPr lang="hu-HU" sz="2400" dirty="0"/>
              <a:t>5120 méter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Minimális keretméret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Az</a:t>
            </a:r>
            <a:r>
              <a:rPr lang="en-US" dirty="0"/>
              <a:t> A </a:t>
            </a:r>
            <a:r>
              <a:rPr lang="hu-HU" dirty="0"/>
              <a:t>küldésének </a:t>
            </a:r>
            <a:r>
              <a:rPr lang="en-US" dirty="0"/>
              <a:t>2*d </a:t>
            </a:r>
            <a:r>
              <a:rPr lang="hu-HU" dirty="0"/>
              <a:t>ideig kell tartania</a:t>
            </a:r>
            <a:endParaRPr lang="en-US" dirty="0"/>
          </a:p>
          <a:p>
            <a:pPr lvl="1"/>
            <a:r>
              <a:rPr lang="en-US" dirty="0"/>
              <a:t>Min_</a:t>
            </a:r>
            <a:r>
              <a:rPr lang="hu-HU" dirty="0"/>
              <a:t>keret</a:t>
            </a:r>
            <a:r>
              <a:rPr lang="en-US" dirty="0"/>
              <a:t> = </a:t>
            </a:r>
            <a:r>
              <a:rPr lang="hu-HU" dirty="0"/>
              <a:t>ráta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(b/s)</a:t>
            </a:r>
            <a:r>
              <a:rPr lang="en-US" dirty="0"/>
              <a:t> * 2 * d </a:t>
            </a:r>
            <a:r>
              <a:rPr lang="en-US" dirty="0">
                <a:solidFill>
                  <a:srgbClr val="7F7F7F"/>
                </a:solidFill>
              </a:rPr>
              <a:t>(s)</a:t>
            </a:r>
          </a:p>
          <a:p>
            <a:pPr lvl="2"/>
            <a:r>
              <a:rPr lang="en-US" dirty="0"/>
              <a:t>… </a:t>
            </a:r>
            <a:r>
              <a:rPr lang="hu-HU" dirty="0"/>
              <a:t>de mi az a </a:t>
            </a:r>
            <a:r>
              <a:rPr lang="en-US" dirty="0"/>
              <a:t>d? </a:t>
            </a:r>
            <a:r>
              <a:rPr lang="hu-HU" dirty="0" err="1"/>
              <a:t>propagációs</a:t>
            </a:r>
            <a:r>
              <a:rPr lang="hu-HU" dirty="0"/>
              <a:t> késés, melyet a fénysebesség ismeretében ki tudunk számolni</a:t>
            </a:r>
            <a:endParaRPr lang="en-US" dirty="0"/>
          </a:p>
          <a:p>
            <a:pPr lvl="2"/>
            <a:r>
              <a:rPr lang="hu-HU" dirty="0" err="1"/>
              <a:t>Propagációs</a:t>
            </a:r>
            <a:r>
              <a:rPr lang="hu-HU" dirty="0"/>
              <a:t> késés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(d) </a:t>
            </a:r>
            <a:r>
              <a:rPr lang="en-US" dirty="0"/>
              <a:t>= </a:t>
            </a:r>
            <a:r>
              <a:rPr lang="hu-HU" dirty="0"/>
              <a:t>távolság</a:t>
            </a:r>
            <a:r>
              <a:rPr lang="en-US" dirty="0">
                <a:solidFill>
                  <a:srgbClr val="7F7F7F"/>
                </a:solidFill>
              </a:rPr>
              <a:t> (m) </a:t>
            </a:r>
            <a:r>
              <a:rPr lang="en-US" dirty="0"/>
              <a:t>/ </a:t>
            </a:r>
            <a:r>
              <a:rPr lang="hu-HU" dirty="0"/>
              <a:t>fénysebesség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(m/s)</a:t>
            </a:r>
          </a:p>
          <a:p>
            <a:pPr lvl="1"/>
            <a:r>
              <a:rPr lang="hu-HU" dirty="0"/>
              <a:t>Azaz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Min_</a:t>
            </a:r>
            <a:r>
              <a:rPr lang="hu-HU" dirty="0"/>
              <a:t>keret</a:t>
            </a:r>
            <a:r>
              <a:rPr lang="en-US" dirty="0"/>
              <a:t> = </a:t>
            </a:r>
            <a:r>
              <a:rPr lang="hu-HU" dirty="0"/>
              <a:t>ráta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(b/s) </a:t>
            </a:r>
            <a:r>
              <a:rPr lang="en-US" dirty="0"/>
              <a:t>* 2 * </a:t>
            </a:r>
            <a:r>
              <a:rPr lang="hu-HU" dirty="0"/>
              <a:t>távolság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(m) </a:t>
            </a:r>
            <a:r>
              <a:rPr lang="en-US" dirty="0"/>
              <a:t>/ </a:t>
            </a:r>
            <a:r>
              <a:rPr lang="hu-HU" dirty="0"/>
              <a:t>fényseb.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(m/s)</a:t>
            </a:r>
          </a:p>
          <a:p>
            <a:r>
              <a:rPr lang="hu-HU" dirty="0"/>
              <a:t>Azaz a kábel </a:t>
            </a:r>
            <a:r>
              <a:rPr lang="hu-HU" dirty="0" err="1"/>
              <a:t>összhossza</a:t>
            </a:r>
            <a:r>
              <a:rPr lang="en-US" dirty="0"/>
              <a:t> ….</a:t>
            </a:r>
          </a:p>
          <a:p>
            <a:pPr lvl="1"/>
            <a:r>
              <a:rPr lang="hu-HU" sz="2800" dirty="0"/>
              <a:t>Távolság</a:t>
            </a:r>
            <a:r>
              <a:rPr lang="en-US" sz="2800" dirty="0"/>
              <a:t> = min_</a:t>
            </a:r>
            <a:r>
              <a:rPr lang="hu-HU" sz="2800" dirty="0"/>
              <a:t>keret</a:t>
            </a:r>
            <a:r>
              <a:rPr lang="en-US" sz="2800" dirty="0"/>
              <a:t>  * </a:t>
            </a:r>
            <a:r>
              <a:rPr lang="hu-HU" sz="2800" dirty="0"/>
              <a:t>fénysebesség</a:t>
            </a:r>
            <a:r>
              <a:rPr lang="en-US" sz="2800" dirty="0"/>
              <a:t> /(2 * </a:t>
            </a:r>
            <a:r>
              <a:rPr lang="hu-HU" sz="2800" dirty="0"/>
              <a:t>ráta</a:t>
            </a:r>
            <a:r>
              <a:rPr lang="en-US" sz="2800" dirty="0"/>
              <a:t>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7110" y="5974911"/>
            <a:ext cx="6944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(64B*8)*(2*10</a:t>
            </a:r>
            <a:r>
              <a:rPr lang="en-US" sz="2400" baseline="30000" dirty="0"/>
              <a:t>8</a:t>
            </a:r>
            <a:r>
              <a:rPr lang="en-US" sz="2400" dirty="0"/>
              <a:t>mps)/(2*10</a:t>
            </a:r>
            <a:r>
              <a:rPr lang="en-US" sz="2400" baseline="30000" dirty="0"/>
              <a:t>7</a:t>
            </a:r>
            <a:r>
              <a:rPr lang="en-US" sz="2400" dirty="0"/>
              <a:t>bps) = </a:t>
            </a:r>
            <a:r>
              <a:rPr lang="hu-HU" sz="2400" dirty="0"/>
              <a:t>5120 méter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149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Kábelhossz példa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5" name="Content Placeholder 3"/>
          <p:cNvSpPr txBox="1"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min_</a:t>
            </a:r>
            <a:r>
              <a:rPr lang="hu-HU" sz="2400" dirty="0"/>
              <a:t>keret</a:t>
            </a:r>
            <a:r>
              <a:rPr lang="en-US" sz="2400" dirty="0"/>
              <a:t>*</a:t>
            </a:r>
            <a:r>
              <a:rPr lang="hu-HU" sz="2400" dirty="0"/>
              <a:t>fénysebesség</a:t>
            </a:r>
            <a:r>
              <a:rPr lang="en-US" sz="2400" dirty="0"/>
              <a:t>/(2*</a:t>
            </a:r>
            <a:r>
              <a:rPr lang="hu-HU" sz="2400" dirty="0"/>
              <a:t>ráta</a:t>
            </a:r>
            <a:r>
              <a:rPr lang="en-US" sz="2400" dirty="0"/>
              <a:t>) = max_</a:t>
            </a:r>
            <a:r>
              <a:rPr lang="hu-HU" sz="2400" dirty="0"/>
              <a:t>kábelhossz</a:t>
            </a:r>
            <a:endParaRPr lang="en-US" sz="2400" dirty="0"/>
          </a:p>
          <a:p>
            <a:pPr marL="0" indent="0" algn="ctr">
              <a:buNone/>
            </a:pPr>
            <a:r>
              <a:rPr lang="en-US" sz="2800" dirty="0"/>
              <a:t>(64B*8)*(2*10</a:t>
            </a:r>
            <a:r>
              <a:rPr lang="en-US" sz="2800" baseline="30000" dirty="0"/>
              <a:t>8</a:t>
            </a:r>
            <a:r>
              <a:rPr lang="en-US" sz="2800" dirty="0"/>
              <a:t>mps)/(2*10Mbps) = </a:t>
            </a:r>
            <a:r>
              <a:rPr lang="hu-HU" sz="2800" dirty="0"/>
              <a:t>5120</a:t>
            </a:r>
            <a:r>
              <a:rPr lang="en-US" sz="2800" dirty="0"/>
              <a:t> m</a:t>
            </a:r>
            <a:r>
              <a:rPr lang="hu-HU" sz="2800" dirty="0"/>
              <a:t>éter</a:t>
            </a:r>
            <a:endParaRPr lang="en-US" sz="2800" dirty="0"/>
          </a:p>
          <a:p>
            <a:pPr marL="0" indent="0" algn="ctr">
              <a:buNone/>
            </a:pPr>
            <a:endParaRPr lang="en-US" sz="1800" dirty="0"/>
          </a:p>
          <a:p>
            <a:r>
              <a:rPr lang="hu-HU" sz="2800" dirty="0"/>
              <a:t>Mi a maximális kábelhossz, ha a minimális keretméret 1024 bájtra változik</a:t>
            </a:r>
            <a:r>
              <a:rPr lang="en-US" sz="2800" dirty="0"/>
              <a:t>?</a:t>
            </a:r>
          </a:p>
          <a:p>
            <a:pPr lvl="1"/>
            <a:r>
              <a:rPr lang="hu-HU" sz="2500" dirty="0"/>
              <a:t>81,9 kilométer</a:t>
            </a:r>
            <a:endParaRPr lang="en-US" sz="2500" dirty="0"/>
          </a:p>
          <a:p>
            <a:r>
              <a:rPr lang="hu-HU" sz="2800" dirty="0"/>
              <a:t>Mi a maximális kábelhossz, ha a ráta 1 </a:t>
            </a:r>
            <a:r>
              <a:rPr lang="hu-HU" sz="2800" dirty="0" err="1"/>
              <a:t>Gbps-ra</a:t>
            </a:r>
            <a:r>
              <a:rPr lang="hu-HU" sz="2800" dirty="0"/>
              <a:t> változik?</a:t>
            </a:r>
            <a:endParaRPr lang="en-US" sz="2800" dirty="0"/>
          </a:p>
          <a:p>
            <a:pPr lvl="1"/>
            <a:r>
              <a:rPr lang="hu-HU" sz="2500" dirty="0"/>
              <a:t>51 méter</a:t>
            </a:r>
            <a:endParaRPr lang="en-US" sz="2500" dirty="0"/>
          </a:p>
          <a:p>
            <a:r>
              <a:rPr lang="hu-HU" sz="2800" dirty="0"/>
              <a:t>Mi történik, ha mindkettő változik egyszerre?</a:t>
            </a:r>
            <a:endParaRPr lang="en-US" sz="2800" dirty="0"/>
          </a:p>
          <a:p>
            <a:pPr lvl="1"/>
            <a:r>
              <a:rPr lang="hu-HU" sz="2500" dirty="0"/>
              <a:t>819 méter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125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Maximális keretméret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Maximum Transmission Unit (MTU): 1500 </a:t>
            </a:r>
            <a:r>
              <a:rPr lang="hu-HU" sz="2800" dirty="0"/>
              <a:t>bájt</a:t>
            </a:r>
            <a:endParaRPr lang="en-US" sz="2800" dirty="0"/>
          </a:p>
          <a:p>
            <a:r>
              <a:rPr lang="en-US" sz="2800" dirty="0"/>
              <a:t>Pro:</a:t>
            </a:r>
          </a:p>
          <a:p>
            <a:pPr lvl="1"/>
            <a:r>
              <a:rPr lang="hu-HU" sz="2400" dirty="0"/>
              <a:t>Hosszú csomagokban levő biz hibák jelentős javítási költséget okozhatnak (pl. túl sok adatot kell újraküldeni)</a:t>
            </a:r>
          </a:p>
          <a:p>
            <a:r>
              <a:rPr lang="hu-HU" sz="2800" dirty="0"/>
              <a:t>Kontra</a:t>
            </a:r>
            <a:r>
              <a:rPr lang="en-US" sz="2800" dirty="0"/>
              <a:t>:</a:t>
            </a:r>
          </a:p>
          <a:p>
            <a:pPr lvl="1"/>
            <a:r>
              <a:rPr lang="hu-HU" sz="2400" dirty="0"/>
              <a:t>Több bájtot vesztegetünk el a fejlécekben</a:t>
            </a:r>
            <a:endParaRPr lang="en-US" sz="2400" dirty="0"/>
          </a:p>
          <a:p>
            <a:pPr lvl="1"/>
            <a:r>
              <a:rPr lang="hu-HU" sz="2400" dirty="0"/>
              <a:t>Összességében nagyobb csomag feldolgozási idő</a:t>
            </a:r>
            <a:endParaRPr lang="en-US" sz="2400" dirty="0"/>
          </a:p>
          <a:p>
            <a:r>
              <a:rPr lang="hu-HU" sz="2800" dirty="0"/>
              <a:t>Adatközpontokban </a:t>
            </a:r>
            <a:r>
              <a:rPr lang="en-US" sz="2800" dirty="0"/>
              <a:t>Jumbo </a:t>
            </a:r>
            <a:r>
              <a:rPr lang="hu-HU" sz="2800" dirty="0"/>
              <a:t>keretek</a:t>
            </a:r>
            <a:endParaRPr lang="en-US" sz="2800" dirty="0"/>
          </a:p>
          <a:p>
            <a:pPr lvl="1"/>
            <a:r>
              <a:rPr lang="en-US" sz="2400" dirty="0"/>
              <a:t>9000 </a:t>
            </a:r>
            <a:r>
              <a:rPr lang="hu-HU" sz="2400" dirty="0"/>
              <a:t>bájtos keretek</a:t>
            </a: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9712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0389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8" y="3496235"/>
            <a:ext cx="7329489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6. Előadás</a:t>
            </a:r>
            <a:r>
              <a:rPr lang="en-US" sz="3600" b="1" dirty="0">
                <a:solidFill>
                  <a:schemeClr val="tx1"/>
                </a:solidFill>
              </a:rPr>
              <a:t>: </a:t>
            </a:r>
            <a:r>
              <a:rPr lang="hu-HU" sz="3600" b="1" dirty="0">
                <a:solidFill>
                  <a:schemeClr val="tx1"/>
                </a:solidFill>
              </a:rPr>
              <a:t>Adatkapcsolati réteg IV.</a:t>
            </a:r>
          </a:p>
          <a:p>
            <a:r>
              <a:rPr lang="hu-HU" sz="3600" b="1" dirty="0">
                <a:solidFill>
                  <a:schemeClr val="tx1"/>
                </a:solidFill>
              </a:rPr>
              <a:t>			&amp; Hálózati réteg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9218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Ütközésmentes protokollok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cap="small" dirty="0"/>
              <a:t>Motiváció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az ütközések hátrányosan hatnak a rendszer teljesítményére</a:t>
            </a:r>
          </a:p>
          <a:p>
            <a:pPr lvl="1"/>
            <a:r>
              <a:rPr lang="hu-HU" sz="2000" dirty="0"/>
              <a:t>hosszú kábel, rövid keret</a:t>
            </a:r>
          </a:p>
          <a:p>
            <a:pPr>
              <a:spcBef>
                <a:spcPts val="600"/>
              </a:spcBef>
            </a:pPr>
            <a:r>
              <a:rPr lang="hu-HU" sz="2000" dirty="0"/>
              <a:t>a CSMA/CD nem mindenhol alkalmazható</a:t>
            </a:r>
          </a:p>
          <a:p>
            <a:pPr marL="0" indent="0">
              <a:buNone/>
            </a:pPr>
            <a:r>
              <a:rPr lang="hu-HU" sz="2000" b="1" cap="small" dirty="0"/>
              <a:t>Feltételezések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hu-HU" sz="2000" dirty="0"/>
              <a:t>N állomás van.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hu-HU" sz="2000" dirty="0"/>
              <a:t>Az állomások 0-ától N-ig egyértelműen sorszámozva vannak.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hu-HU" sz="2000" dirty="0"/>
              <a:t>Réselt időmodellt feltételezünk.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ARPANET történeti ábra 2/3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60" y="2213809"/>
            <a:ext cx="5390000" cy="3336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2960" y="1780309"/>
            <a:ext cx="1460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b="1" dirty="0"/>
              <a:t>1972 április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892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Alapvető bittérkép protokoll</a:t>
            </a:r>
            <a:br>
              <a:rPr lang="hu-HU" dirty="0"/>
            </a:br>
            <a:r>
              <a:rPr lang="hu-HU" dirty="0"/>
              <a:t> - Egy helyfoglalásos megoldás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2413445"/>
          </a:xfrm>
        </p:spPr>
        <p:txBody>
          <a:bodyPr>
            <a:normAutofit/>
          </a:bodyPr>
          <a:lstStyle/>
          <a:p>
            <a:r>
              <a:rPr lang="hu-HU" sz="2000" dirty="0"/>
              <a:t>alapvető bittérkép eljárás</a:t>
            </a:r>
          </a:p>
          <a:p>
            <a:pPr marL="0" indent="0">
              <a:buNone/>
            </a:pPr>
            <a:r>
              <a:rPr lang="hu-HU" sz="2000" b="1" cap="small" dirty="0"/>
              <a:t>Működés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Az ütköztetési periódus </a:t>
            </a:r>
            <a:r>
              <a:rPr lang="hu-HU" sz="2000" i="1" dirty="0"/>
              <a:t>N</a:t>
            </a:r>
            <a:r>
              <a:rPr lang="hu-HU" sz="2000" dirty="0"/>
              <a:t> időrés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Ha az </a:t>
            </a:r>
            <a:r>
              <a:rPr lang="hu-HU" sz="2000" i="1" dirty="0" err="1"/>
              <a:t>i</a:t>
            </a:r>
            <a:r>
              <a:rPr lang="hu-HU" sz="2000" dirty="0" err="1"/>
              <a:t>-edik</a:t>
            </a:r>
            <a:r>
              <a:rPr lang="hu-HU" sz="2000" dirty="0"/>
              <a:t> állomás küldeni szeretne, akkor a </a:t>
            </a:r>
            <a:r>
              <a:rPr lang="hu-HU" sz="2000" i="1" dirty="0" err="1"/>
              <a:t>i</a:t>
            </a:r>
            <a:r>
              <a:rPr lang="hu-HU" sz="2000" dirty="0" err="1"/>
              <a:t>-edik</a:t>
            </a:r>
            <a:r>
              <a:rPr lang="hu-HU" sz="2000" dirty="0"/>
              <a:t> versengési időrésben egy </a:t>
            </a:r>
            <a:r>
              <a:rPr lang="hu-HU" sz="2000" i="1" dirty="0"/>
              <a:t>1</a:t>
            </a:r>
            <a:r>
              <a:rPr lang="hu-HU" sz="2000" dirty="0"/>
              <a:t>-es bit elküldésével jelezheti. (</a:t>
            </a:r>
            <a:r>
              <a:rPr lang="hu-HU" sz="2000" i="1" dirty="0"/>
              <a:t>adatszórás</a:t>
            </a:r>
            <a:r>
              <a:rPr lang="hu-HU" sz="2000" dirty="0"/>
              <a:t>)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A versengési időszak végére minden állomás ismeri a küldőket. A küldés a sorszámok szerinti sorrendben történik meg.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13611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9202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4794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0386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15978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41569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7161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92753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3610" y="5381773"/>
            <a:ext cx="1894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/>
              <a:t>0.   1.   2.   3.   4.   5.    6.   7.</a:t>
            </a:r>
            <a:endParaRPr lang="en-US" sz="1100" b="1" dirty="0"/>
          </a:p>
        </p:txBody>
      </p:sp>
      <p:sp>
        <p:nvSpPr>
          <p:cNvPr id="13" name="Rectangle 12"/>
          <p:cNvSpPr/>
          <p:nvPr/>
        </p:nvSpPr>
        <p:spPr>
          <a:xfrm>
            <a:off x="2436388" y="5751105"/>
            <a:ext cx="388025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1480" y="5751105"/>
            <a:ext cx="388025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66572" y="5751105"/>
            <a:ext cx="388025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16200000">
            <a:off x="1425308" y="4445246"/>
            <a:ext cx="212918" cy="1773155"/>
          </a:xfrm>
          <a:prstGeom prst="rightBrace">
            <a:avLst>
              <a:gd name="adj1" fmla="val 8333"/>
              <a:gd name="adj2" fmla="val 505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3427" y="4819939"/>
            <a:ext cx="1591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versengési időrés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3681664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07256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32848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58439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84031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09623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35215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60806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81664" y="5381773"/>
            <a:ext cx="1894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/>
              <a:t>0.   1.   2.   3.   4.   5.    6.   7.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5518729" y="5751105"/>
            <a:ext cx="388025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33821" y="5751105"/>
            <a:ext cx="388025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5.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 rot="16200000">
            <a:off x="4493362" y="4445246"/>
            <a:ext cx="212918" cy="1773155"/>
          </a:xfrm>
          <a:prstGeom prst="rightBrace">
            <a:avLst>
              <a:gd name="adj1" fmla="val 8333"/>
              <a:gd name="adj2" fmla="val 505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991480" y="4844001"/>
            <a:ext cx="1591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versengési időrés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6362448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588040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13632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39224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64815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490407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15999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941591" y="5751105"/>
            <a:ext cx="225592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62448" y="5381773"/>
            <a:ext cx="1894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/>
              <a:t>0.   1.   2.   3.   4.   5.    6.   7.</a:t>
            </a:r>
            <a:endParaRPr lang="en-US" sz="1100" b="1" dirty="0"/>
          </a:p>
        </p:txBody>
      </p:sp>
      <p:sp>
        <p:nvSpPr>
          <p:cNvPr id="40" name="Rectangle 39"/>
          <p:cNvSpPr/>
          <p:nvPr/>
        </p:nvSpPr>
        <p:spPr>
          <a:xfrm>
            <a:off x="8199513" y="5751105"/>
            <a:ext cx="388025" cy="409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ight Brace 41"/>
          <p:cNvSpPr/>
          <p:nvPr/>
        </p:nvSpPr>
        <p:spPr>
          <a:xfrm rot="16200000">
            <a:off x="7174146" y="4445246"/>
            <a:ext cx="212918" cy="1773155"/>
          </a:xfrm>
          <a:prstGeom prst="rightBrace">
            <a:avLst>
              <a:gd name="adj1" fmla="val 8333"/>
              <a:gd name="adj2" fmla="val 505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72265" y="4819936"/>
            <a:ext cx="1591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versengési időrés</a:t>
            </a:r>
            <a:endParaRPr lang="en-US" sz="1600" dirty="0"/>
          </a:p>
        </p:txBody>
      </p:sp>
      <p:cxnSp>
        <p:nvCxnSpPr>
          <p:cNvPr id="45" name="Straight Arrow Connector 44"/>
          <p:cNvCxnSpPr>
            <a:stCxn id="13" idx="0"/>
          </p:cNvCxnSpPr>
          <p:nvPr/>
        </p:nvCxnSpPr>
        <p:spPr>
          <a:xfrm flipV="1">
            <a:off x="2630400" y="5125459"/>
            <a:ext cx="433478" cy="62564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0"/>
          </p:cNvCxnSpPr>
          <p:nvPr/>
        </p:nvCxnSpPr>
        <p:spPr>
          <a:xfrm flipV="1">
            <a:off x="3045492" y="5125459"/>
            <a:ext cx="22222" cy="62564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5" idx="0"/>
          </p:cNvCxnSpPr>
          <p:nvPr/>
        </p:nvCxnSpPr>
        <p:spPr>
          <a:xfrm flipH="1" flipV="1">
            <a:off x="3067714" y="5125459"/>
            <a:ext cx="392870" cy="62564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466737" y="4803422"/>
            <a:ext cx="1190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adatkeretek</a:t>
            </a:r>
            <a:endParaRPr lang="en-US" sz="1600" dirty="0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1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 animBg="1"/>
      <p:bldP spid="42" grpId="0" animBg="1"/>
      <p:bldP spid="43" grpId="0"/>
      <p:bldP spid="56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Bináris visszaszámlálás protokoll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2571681"/>
          </a:xfrm>
        </p:spPr>
        <p:txBody>
          <a:bodyPr>
            <a:normAutofit fontScale="92500" lnSpcReduction="10000"/>
          </a:bodyPr>
          <a:lstStyle/>
          <a:p>
            <a:r>
              <a:rPr lang="hu-HU" sz="2000" dirty="0"/>
              <a:t>alapvető bittérkép eljárás hátrány, hogy az állomások számának növekedésével a versengési periódus hossza is nő</a:t>
            </a:r>
          </a:p>
          <a:p>
            <a:pPr marL="0" indent="0">
              <a:buNone/>
            </a:pPr>
            <a:r>
              <a:rPr lang="hu-HU" sz="2000" b="1" cap="small" dirty="0"/>
              <a:t>Működés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Minden állomás azonos hosszú bináris azonosítóval rendelkezik.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A forgalmazni kívánó állomás elkezdi a bináris címét bitenként elküldeni a legnagyobb helyi értékű bittel kezdve. Az azonos pozíciójú bitek logikai </a:t>
            </a:r>
            <a:r>
              <a:rPr lang="hu-HU" sz="2000" i="1" dirty="0"/>
              <a:t>VAGY</a:t>
            </a:r>
            <a:r>
              <a:rPr lang="hu-HU" sz="2000" dirty="0"/>
              <a:t> kapcsolatba lépnek ütközés esetén. Ha az állomás nullát küld, de egyet hall vissza, akkor feladja a küldési szándékát, mert van nála nagyobb azonosítóval rendelkező küldő.</a:t>
            </a:r>
          </a:p>
          <a:p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2611989" y="4477575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cap="small" dirty="0"/>
              <a:t>A </a:t>
            </a:r>
            <a:r>
              <a:rPr lang="hu-HU" sz="1200" b="1" cap="small" dirty="0" err="1"/>
              <a:t>hoszt</a:t>
            </a:r>
            <a:r>
              <a:rPr lang="hu-HU" sz="1200" b="1" cap="small" dirty="0"/>
              <a:t> (0011)</a:t>
            </a:r>
            <a:endParaRPr lang="en-US" sz="1200" b="1" cap="small" dirty="0"/>
          </a:p>
        </p:txBody>
      </p:sp>
      <p:sp>
        <p:nvSpPr>
          <p:cNvPr id="44" name="Rectangle 43"/>
          <p:cNvSpPr/>
          <p:nvPr/>
        </p:nvSpPr>
        <p:spPr>
          <a:xfrm>
            <a:off x="2611988" y="4850554"/>
            <a:ext cx="1133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="1" cap="small" dirty="0"/>
              <a:t>B </a:t>
            </a:r>
            <a:r>
              <a:rPr lang="hu-HU" sz="1200" b="1" cap="small" dirty="0" err="1"/>
              <a:t>hoszt</a:t>
            </a:r>
            <a:r>
              <a:rPr lang="hu-HU" sz="1200" b="1" cap="small" dirty="0"/>
              <a:t> (0110)</a:t>
            </a:r>
            <a:endParaRPr lang="en-US" sz="1200" b="1" cap="small" dirty="0"/>
          </a:p>
        </p:txBody>
      </p:sp>
      <p:sp>
        <p:nvSpPr>
          <p:cNvPr id="49" name="TextBox 48"/>
          <p:cNvSpPr txBox="1"/>
          <p:nvPr/>
        </p:nvSpPr>
        <p:spPr>
          <a:xfrm>
            <a:off x="2611989" y="5230095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cap="small" dirty="0"/>
              <a:t>C </a:t>
            </a:r>
            <a:r>
              <a:rPr lang="hu-HU" sz="1200" b="1" cap="small" dirty="0" err="1"/>
              <a:t>hoszt</a:t>
            </a:r>
            <a:r>
              <a:rPr lang="hu-HU" sz="1200" b="1" cap="small" dirty="0"/>
              <a:t> (1010)</a:t>
            </a:r>
            <a:endParaRPr lang="en-US" sz="1200" b="1" cap="small" dirty="0"/>
          </a:p>
        </p:txBody>
      </p:sp>
      <p:sp>
        <p:nvSpPr>
          <p:cNvPr id="51" name="TextBox 50"/>
          <p:cNvSpPr txBox="1"/>
          <p:nvPr/>
        </p:nvSpPr>
        <p:spPr>
          <a:xfrm>
            <a:off x="2611989" y="5606721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cap="small" dirty="0"/>
              <a:t>D </a:t>
            </a:r>
            <a:r>
              <a:rPr lang="hu-HU" sz="1200" b="1" cap="small" dirty="0" err="1"/>
              <a:t>hoszt</a:t>
            </a:r>
            <a:r>
              <a:rPr lang="hu-HU" sz="1200" b="1" cap="small" dirty="0"/>
              <a:t> (1011)</a:t>
            </a:r>
            <a:endParaRPr lang="en-US" sz="1200" b="1" cap="small" dirty="0"/>
          </a:p>
        </p:txBody>
      </p:sp>
      <p:sp>
        <p:nvSpPr>
          <p:cNvPr id="46" name="TextBox 45"/>
          <p:cNvSpPr txBox="1"/>
          <p:nvPr/>
        </p:nvSpPr>
        <p:spPr>
          <a:xfrm>
            <a:off x="3853114" y="4465833"/>
            <a:ext cx="269626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</a:pPr>
            <a:r>
              <a:rPr lang="hu-HU" sz="1200" dirty="0"/>
              <a:t>0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0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1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1</a:t>
            </a:r>
          </a:p>
          <a:p>
            <a:pPr>
              <a:spcAft>
                <a:spcPts val="800"/>
              </a:spcAft>
            </a:pPr>
            <a:r>
              <a:rPr lang="hu-HU" sz="1200" b="1" dirty="0">
                <a:solidFill>
                  <a:srgbClr val="FF0000"/>
                </a:solidFill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64033" y="4465832"/>
            <a:ext cx="303288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</a:pPr>
            <a:r>
              <a:rPr lang="hu-HU" sz="1200" dirty="0"/>
              <a:t>– 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–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0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0</a:t>
            </a:r>
          </a:p>
          <a:p>
            <a:pPr>
              <a:spcAft>
                <a:spcPts val="800"/>
              </a:spcAft>
            </a:pPr>
            <a:r>
              <a:rPr lang="hu-HU" sz="1200" b="1" dirty="0">
                <a:solidFill>
                  <a:srgbClr val="FF0000"/>
                </a:solidFill>
              </a:rPr>
              <a:t>0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74952" y="4465831"/>
            <a:ext cx="303288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</a:pPr>
            <a:r>
              <a:rPr lang="hu-HU" sz="1200" dirty="0"/>
              <a:t>– 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–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1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1</a:t>
            </a:r>
          </a:p>
          <a:p>
            <a:pPr>
              <a:spcAft>
                <a:spcPts val="800"/>
              </a:spcAft>
            </a:pPr>
            <a:r>
              <a:rPr lang="hu-HU" sz="1200" b="1" dirty="0">
                <a:solidFill>
                  <a:srgbClr val="FF0000"/>
                </a:solidFill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85871" y="4465830"/>
            <a:ext cx="269626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</a:pPr>
            <a:r>
              <a:rPr lang="hu-HU" sz="1200" dirty="0"/>
              <a:t>–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–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0</a:t>
            </a:r>
          </a:p>
          <a:p>
            <a:pPr>
              <a:spcAft>
                <a:spcPts val="800"/>
              </a:spcAft>
            </a:pPr>
            <a:r>
              <a:rPr lang="hu-HU" sz="1200" dirty="0"/>
              <a:t>1</a:t>
            </a:r>
          </a:p>
          <a:p>
            <a:pPr>
              <a:spcAft>
                <a:spcPts val="800"/>
              </a:spcAft>
            </a:pPr>
            <a:r>
              <a:rPr lang="hu-HU" sz="1200" b="1" dirty="0">
                <a:solidFill>
                  <a:srgbClr val="FF0000"/>
                </a:solidFill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135263" y="5606721"/>
            <a:ext cx="168742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 kerete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Bináris visszaszámlálás protokoll 2/</a:t>
            </a:r>
            <a:r>
              <a:rPr lang="hu-HU" dirty="0" err="1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2211916"/>
          </a:xfrm>
        </p:spPr>
        <p:txBody>
          <a:bodyPr>
            <a:normAutofit/>
          </a:bodyPr>
          <a:lstStyle/>
          <a:p>
            <a:r>
              <a:rPr lang="hu-HU" sz="2000" b="1" dirty="0"/>
              <a:t>Következmény: </a:t>
            </a:r>
            <a:r>
              <a:rPr lang="hu-HU" sz="2000" dirty="0"/>
              <a:t>a magasabb címmel rendelkező állomásoknak a prioritásuk is magasabb az alacsonyabb című állomásokénál</a:t>
            </a:r>
          </a:p>
          <a:p>
            <a:pPr marL="0" indent="0">
              <a:buNone/>
            </a:pPr>
            <a:r>
              <a:rPr lang="hu-HU" sz="2000" b="1" cap="small" dirty="0" err="1"/>
              <a:t>Mok</a:t>
            </a:r>
            <a:r>
              <a:rPr lang="hu-HU" sz="2000" b="1" cap="small" dirty="0"/>
              <a:t> és </a:t>
            </a:r>
            <a:r>
              <a:rPr lang="hu-HU" sz="2000" b="1" cap="small" dirty="0" err="1"/>
              <a:t>Ward</a:t>
            </a:r>
            <a:r>
              <a:rPr lang="hu-HU" sz="2000" b="1" cap="small" dirty="0"/>
              <a:t> módosítása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Virtuális állomás címek használata.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Minden sikeres átvitel után ciklikusan permutáljuk az állomások címét.  </a:t>
            </a:r>
          </a:p>
          <a:p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920237" y="4600295"/>
          <a:ext cx="50116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4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31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6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20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8580" marR="6858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</a:t>
                      </a:r>
                      <a:endParaRPr lang="en-US" sz="12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C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D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E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F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G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H</a:t>
                      </a:r>
                      <a:endParaRPr lang="en-US" sz="12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Kezdeti állapot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100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010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111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101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001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000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011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110</a:t>
                      </a:r>
                      <a:endParaRPr lang="en-US" sz="12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D küldése</a:t>
                      </a:r>
                      <a:r>
                        <a:rPr lang="hu-HU" sz="1200" baseline="0" dirty="0">
                          <a:solidFill>
                            <a:schemeClr val="tx1"/>
                          </a:solidFill>
                        </a:rPr>
                        <a:t> után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101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011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111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000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010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001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100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110</a:t>
                      </a:r>
                      <a:endParaRPr lang="en-US" sz="12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A küldése után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000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100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111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001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011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010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101</a:t>
                      </a:r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110</a:t>
                      </a:r>
                      <a:endParaRPr lang="en-US" sz="12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7090117" y="4951828"/>
            <a:ext cx="0" cy="1153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79565" y="5343937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Idő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0237" y="5343937"/>
            <a:ext cx="50720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0789" y="5713269"/>
            <a:ext cx="50720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3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Korlátozott versenyes protokollok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5835" y="1523005"/>
                <a:ext cx="8473631" cy="4526931"/>
              </a:xfrm>
            </p:spPr>
            <p:txBody>
              <a:bodyPr>
                <a:normAutofit/>
              </a:bodyPr>
              <a:lstStyle/>
              <a:p>
                <a:r>
                  <a:rPr lang="hu-HU" sz="1800" b="1" dirty="0"/>
                  <a:t>Cél:</a:t>
                </a:r>
                <a:r>
                  <a:rPr lang="hu-HU" sz="1800" dirty="0"/>
                  <a:t> Ötvözni a versenyhelyzetes és ütközésmentes protokollok jó tulajdonságait. 	</a:t>
                </a:r>
              </a:p>
              <a:p>
                <a:r>
                  <a:rPr lang="hu-HU" sz="1800" b="1" dirty="0"/>
                  <a:t>korlátozott versenyes protokoll </a:t>
                </a:r>
                <a:r>
                  <a:rPr lang="hu-HU" sz="1800" dirty="0"/>
                  <a:t>– Olyan protokoll, amely kis terhelés esetén versenyhelyzetes technikát használ a kis késleltetés érdekében, illetve nagy terhelés mellett ütközésmentes technikát alkalmaz a csatorna jó kihasználása érdekében.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hu-HU" sz="1800" b="1" cap="small" dirty="0"/>
                  <a:t>Szimmetrikus protokollok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Adott résben </a:t>
                </a:r>
                <a:r>
                  <a:rPr lang="hu-HU" sz="1800" i="1" dirty="0"/>
                  <a:t>k</a:t>
                </a:r>
                <a:r>
                  <a:rPr lang="hu-HU" sz="1800" dirty="0"/>
                  <a:t> állomás verseng, minden állomás </a:t>
                </a:r>
                <a:r>
                  <a:rPr lang="hu-HU" sz="1800" i="1" dirty="0"/>
                  <a:t>p</a:t>
                </a:r>
                <a:r>
                  <a:rPr lang="hu-HU" sz="1800" dirty="0"/>
                  <a:t> valószínűséggel adhat. A csatorna megszerzésének valószínűsége: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𝑘𝑝</m:t>
                    </m:r>
                    <m:sSup>
                      <m:sSup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hu-HU" sz="18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hu-HU" sz="18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hu-HU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800" b="0" i="0" smtClean="0">
                              <a:latin typeface="Cambria Math" panose="02040503050406030204" pitchFamily="18" charset="0"/>
                            </a:rPr>
                            <m:t>siker</m:t>
                          </m:r>
                          <m:r>
                            <a:rPr lang="hu-HU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hu-HU" sz="1800" b="0" i="0" smtClean="0">
                              <a:latin typeface="Cambria Math" panose="02040503050406030204" pitchFamily="18" charset="0"/>
                            </a:rPr>
                            <m:t>optim</m:t>
                          </m:r>
                          <m:r>
                            <a:rPr lang="hu-HU" sz="1800" b="0" i="0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hu-HU" sz="1800" b="0" i="0" smtClean="0">
                              <a:latin typeface="Cambria Math" panose="02040503050406030204" pitchFamily="18" charset="0"/>
                            </a:rPr>
                            <m:t>lis</m:t>
                          </m:r>
                          <m:r>
                            <a:rPr lang="hu-HU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u-HU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hu-HU" sz="1800" b="0" i="0" smtClean="0">
                              <a:latin typeface="Cambria Math" panose="02040503050406030204" pitchFamily="18" charset="0"/>
                            </a:rPr>
                            <m:t>mellett</m:t>
                          </m:r>
                        </m:e>
                      </m:d>
                      <m:r>
                        <a:rPr lang="hu-HU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u-HU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hu-HU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hu-HU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hu-HU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hu-HU" sz="1800" dirty="0"/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Azaz a csatorna megszerzésének esélyeit a versenyhelyzetek számának csökkentésével érhetjük el.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835" y="1523005"/>
                <a:ext cx="8473631" cy="4526931"/>
              </a:xfrm>
              <a:blipFill rotWithShape="1">
                <a:blip r:embed="rId2"/>
                <a:stretch>
                  <a:fillRect l="-647" t="-674" r="-100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28" y="4592538"/>
            <a:ext cx="3445343" cy="21451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5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Adaptív fabejárási protokoll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1417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dirty="0"/>
              <a:t>Történeti háttér</a:t>
            </a:r>
            <a:r>
              <a:rPr lang="hu-HU" sz="2000" dirty="0"/>
              <a:t> 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1943 – </a:t>
            </a:r>
            <a:r>
              <a:rPr lang="hu-HU" sz="2000" dirty="0" err="1"/>
              <a:t>Dorfman</a:t>
            </a:r>
            <a:r>
              <a:rPr lang="hu-HU" sz="2000" dirty="0"/>
              <a:t> a katonák szifiliszes fertőzöttségét vizsgálta.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1979 – </a:t>
            </a:r>
            <a:r>
              <a:rPr lang="hu-HU" sz="2000" dirty="0" err="1"/>
              <a:t>Capetanakis</a:t>
            </a:r>
            <a:r>
              <a:rPr lang="hu-HU" sz="2000" dirty="0"/>
              <a:t> bináris fa reprezentáció az algoritmus számítógépes változatával.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83080" y="5401992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       B         C         D        E         F          G        H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201262" y="4156806"/>
            <a:ext cx="665911" cy="506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867173" y="4156806"/>
            <a:ext cx="712543" cy="506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290081" y="4663438"/>
            <a:ext cx="284871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574953" y="4663438"/>
            <a:ext cx="367519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28270" y="4656404"/>
            <a:ext cx="284871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913142" y="4656404"/>
            <a:ext cx="367519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036065" y="4663438"/>
            <a:ext cx="284871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320936" y="4663438"/>
            <a:ext cx="367519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13280" y="4663438"/>
            <a:ext cx="284871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198151" y="4663438"/>
            <a:ext cx="367520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913141" y="4149772"/>
            <a:ext cx="647627" cy="513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5560769" y="4149772"/>
            <a:ext cx="760167" cy="513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867173" y="3427826"/>
            <a:ext cx="1316207" cy="728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4183380" y="3427826"/>
            <a:ext cx="1377389" cy="721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80799" y="31474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752867" y="38416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560768" y="3780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03148" y="44066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4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09445" y="43436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73043" y="43436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6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67145" y="43610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</a:t>
            </a:r>
            <a:endParaRPr lang="en-US" dirty="0"/>
          </a:p>
        </p:txBody>
      </p:sp>
      <p:sp>
        <p:nvSpPr>
          <p:cNvPr id="39" name="Left Brace 38"/>
          <p:cNvSpPr/>
          <p:nvPr/>
        </p:nvSpPr>
        <p:spPr>
          <a:xfrm rot="16200000">
            <a:off x="4134296" y="3408683"/>
            <a:ext cx="340014" cy="491747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900267" y="5976982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állomások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47532" y="3610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0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32905" y="42203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0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03747" y="499302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0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07811" y="4906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0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17256" y="42605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0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33033" y="49298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0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36064" y="49259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0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62867" y="362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43462" y="49417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91587" y="49239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53613" y="4236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19772" y="49785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20597" y="42742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</a:rPr>
              <a:t>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2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  <p:bldP spid="40" grpId="0"/>
      <p:bldP spid="5" grpId="0"/>
      <p:bldP spid="29" grpId="0"/>
      <p:bldP spid="31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Adaptív fabejárási protokoll 2/</a:t>
            </a:r>
            <a:r>
              <a:rPr lang="hu-HU" dirty="0" err="1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dirty="0"/>
              <a:t>Működés</a:t>
            </a:r>
          </a:p>
          <a:p>
            <a:pPr>
              <a:spcBef>
                <a:spcPts val="0"/>
              </a:spcBef>
            </a:pPr>
            <a:r>
              <a:rPr lang="hu-HU" sz="2000" i="1" dirty="0"/>
              <a:t>0</a:t>
            </a:r>
            <a:r>
              <a:rPr lang="hu-HU" sz="2000" dirty="0"/>
              <a:t>-adik időrésben mindenki küldhet.</a:t>
            </a:r>
          </a:p>
          <a:p>
            <a:pPr lvl="1"/>
            <a:r>
              <a:rPr lang="hu-HU" sz="2000" dirty="0"/>
              <a:t>Ha ütközés történik, akkor megkezdődik a fa </a:t>
            </a:r>
            <a:r>
              <a:rPr lang="hu-HU" sz="2000" i="1" dirty="0"/>
              <a:t>mélységi bejárása</a:t>
            </a:r>
            <a:r>
              <a:rPr lang="hu-HU" sz="2000" dirty="0"/>
              <a:t>.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A rések a fa egyes csomópontjaihoz vannak rendelve.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Ütközéskor rekurzívan az adott csomópont bal illetve jobb gyerekcsomópontjánál folytatódik a keresés.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Ha egy bitrés kihasználatlan marad, vagy pontosan egy állomás küld, akkor a szóban forgó csomópont keresése befejeződik. </a:t>
            </a:r>
          </a:p>
          <a:p>
            <a:pPr marL="0" indent="0">
              <a:buNone/>
            </a:pPr>
            <a:r>
              <a:rPr lang="hu-HU" sz="2000" b="1" dirty="0"/>
              <a:t>Következmény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Minél nagyobb a terhelés, annál mélyebben érdemes kezdeni a keresést.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73"/>
          <p:cNvSpPr/>
          <p:nvPr/>
        </p:nvSpPr>
        <p:spPr>
          <a:xfrm>
            <a:off x="3758063" y="3334711"/>
            <a:ext cx="541479" cy="4642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3.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Adaptív fabejárás példa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38887" y="3172068"/>
            <a:ext cx="665911" cy="506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04798" y="3172068"/>
            <a:ext cx="712543" cy="506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627706" y="3678700"/>
            <a:ext cx="284871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912577" y="3678700"/>
            <a:ext cx="367519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65895" y="3671666"/>
            <a:ext cx="284871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250766" y="3671666"/>
            <a:ext cx="367519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373689" y="3678700"/>
            <a:ext cx="284871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6658560" y="3678700"/>
            <a:ext cx="367519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250905" y="3678700"/>
            <a:ext cx="284871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35775" y="3678700"/>
            <a:ext cx="367520" cy="78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50766" y="3165034"/>
            <a:ext cx="647627" cy="513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898393" y="3165034"/>
            <a:ext cx="760167" cy="513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204798" y="2443088"/>
            <a:ext cx="1316207" cy="728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521004" y="2443088"/>
            <a:ext cx="1377389" cy="721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45499" y="4786586"/>
            <a:ext cx="166978" cy="601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112477" y="4694254"/>
            <a:ext cx="448592" cy="693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112477" y="4694254"/>
            <a:ext cx="1167619" cy="693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3112477" y="4694252"/>
            <a:ext cx="2462102" cy="693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3112477" y="4694252"/>
            <a:ext cx="3166000" cy="693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466891" y="5387926"/>
            <a:ext cx="16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Küldő állomások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4280480" y="2090057"/>
            <a:ext cx="541479" cy="4642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0.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Lightning Bolt 68"/>
          <p:cNvSpPr/>
          <p:nvPr/>
        </p:nvSpPr>
        <p:spPr>
          <a:xfrm>
            <a:off x="4223073" y="2158610"/>
            <a:ext cx="240910" cy="464234"/>
          </a:xfrm>
          <a:prstGeom prst="lightningBol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906562" y="2845190"/>
            <a:ext cx="541479" cy="4642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1.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Lightning Bolt 70"/>
          <p:cNvSpPr/>
          <p:nvPr/>
        </p:nvSpPr>
        <p:spPr>
          <a:xfrm>
            <a:off x="2843433" y="2913796"/>
            <a:ext cx="240910" cy="464234"/>
          </a:xfrm>
          <a:prstGeom prst="lightningBol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Lightning Bolt 71"/>
          <p:cNvSpPr/>
          <p:nvPr/>
        </p:nvSpPr>
        <p:spPr>
          <a:xfrm>
            <a:off x="3692758" y="3350589"/>
            <a:ext cx="240910" cy="464234"/>
          </a:xfrm>
          <a:prstGeom prst="lightningBol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163742" y="3334711"/>
            <a:ext cx="541479" cy="4642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2.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240413" y="4160920"/>
            <a:ext cx="541479" cy="4642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4.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163870" y="4164576"/>
            <a:ext cx="541479" cy="4642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5.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5722384" y="2840584"/>
            <a:ext cx="541479" cy="4642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6.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4853046" y="3391704"/>
            <a:ext cx="541479" cy="4642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7.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484600" y="3356533"/>
            <a:ext cx="541479" cy="4642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8.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Lightning Bolt 79"/>
          <p:cNvSpPr/>
          <p:nvPr/>
        </p:nvSpPr>
        <p:spPr>
          <a:xfrm>
            <a:off x="5669040" y="2898381"/>
            <a:ext cx="240910" cy="464234"/>
          </a:xfrm>
          <a:prstGeom prst="lightningBol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256</a:t>
            </a:fld>
            <a:endParaRPr lang="en-US"/>
          </a:p>
        </p:txBody>
      </p:sp>
      <p:sp>
        <p:nvSpPr>
          <p:cNvPr id="38" name="TextBox 3"/>
          <p:cNvSpPr txBox="1"/>
          <p:nvPr/>
        </p:nvSpPr>
        <p:spPr>
          <a:xfrm>
            <a:off x="2084211" y="4374431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       B         C         D        E         F          G       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5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Az adatkapcsolati réteg „legtetején”…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452884" y="1600200"/>
            <a:ext cx="5538716" cy="5105400"/>
          </a:xfrm>
        </p:spPr>
        <p:txBody>
          <a:bodyPr/>
          <a:lstStyle/>
          <a:p>
            <a:r>
              <a:rPr lang="en-US" dirty="0"/>
              <a:t>Bridging</a:t>
            </a:r>
            <a:r>
              <a:rPr lang="hu-HU" dirty="0"/>
              <a:t>, avagy hidak</a:t>
            </a:r>
            <a:endParaRPr lang="en-US" dirty="0"/>
          </a:p>
          <a:p>
            <a:pPr lvl="1"/>
            <a:r>
              <a:rPr lang="hu-HU" dirty="0"/>
              <a:t>Hogyan kapcsoljunk össze LAN-okat</a:t>
            </a:r>
            <a:r>
              <a:rPr lang="en-US" dirty="0"/>
              <a:t>?</a:t>
            </a:r>
          </a:p>
          <a:p>
            <a:r>
              <a:rPr lang="hu-HU" dirty="0"/>
              <a:t>Funkciók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Keretek forgalomirányítása a LAN-ok között</a:t>
            </a:r>
            <a:endParaRPr lang="en-US" dirty="0"/>
          </a:p>
          <a:p>
            <a:r>
              <a:rPr lang="hu-HU" dirty="0"/>
              <a:t>Kihívások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Plug-and-play, </a:t>
            </a:r>
            <a:r>
              <a:rPr lang="hu-HU" dirty="0"/>
              <a:t>önmagát konfiguráló</a:t>
            </a:r>
          </a:p>
          <a:p>
            <a:pPr lvl="1"/>
            <a:r>
              <a:rPr lang="hu-HU" dirty="0"/>
              <a:t>Esetleges hurkok feloldása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0798" y="2238270"/>
            <a:ext cx="2242663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0536" y="2813758"/>
            <a:ext cx="2242654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0667" y="3386935"/>
            <a:ext cx="2242654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0667" y="3960112"/>
            <a:ext cx="2242654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70667" y="4533289"/>
            <a:ext cx="2242654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70667" y="5111023"/>
            <a:ext cx="2242654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70798" y="5684200"/>
            <a:ext cx="2242654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2647665" y="1869744"/>
            <a:ext cx="559559" cy="4653886"/>
          </a:xfrm>
          <a:prstGeom prst="leftBrace">
            <a:avLst>
              <a:gd name="adj1" fmla="val 8333"/>
              <a:gd name="adj2" fmla="val 69478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0206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3"/>
          <p:cNvSpPr txBox="1">
            <a:spLocks/>
          </p:cNvSpPr>
          <p:nvPr/>
        </p:nvSpPr>
        <p:spPr>
          <a:xfrm>
            <a:off x="-1" y="4700947"/>
            <a:ext cx="7149540" cy="21585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Pro: </a:t>
            </a:r>
            <a:r>
              <a:rPr lang="hu-HU" sz="2800" dirty="0"/>
              <a:t>Egyszerű</a:t>
            </a:r>
            <a:endParaRPr lang="en-US" sz="2800" dirty="0"/>
          </a:p>
          <a:p>
            <a:pPr lvl="1"/>
            <a:r>
              <a:rPr lang="hu-HU" sz="2400" dirty="0"/>
              <a:t>Olcsó és buta hardver</a:t>
            </a:r>
            <a:endParaRPr lang="en-US" sz="2400" dirty="0"/>
          </a:p>
          <a:p>
            <a:r>
              <a:rPr lang="hu-HU" sz="2800" dirty="0"/>
              <a:t>Kontra</a:t>
            </a:r>
            <a:r>
              <a:rPr lang="en-US" sz="2800" dirty="0"/>
              <a:t>: </a:t>
            </a:r>
            <a:r>
              <a:rPr lang="hu-HU" sz="2800" dirty="0"/>
              <a:t>Nem skálázható</a:t>
            </a:r>
            <a:endParaRPr lang="en-US" sz="2800" dirty="0"/>
          </a:p>
          <a:p>
            <a:pPr lvl="1"/>
            <a:r>
              <a:rPr lang="hu-HU" sz="2400" dirty="0"/>
              <a:t>Több állomás</a:t>
            </a:r>
            <a:r>
              <a:rPr lang="en-US" sz="2400" dirty="0"/>
              <a:t> = </a:t>
            </a:r>
            <a:r>
              <a:rPr lang="hu-HU" sz="2400" dirty="0"/>
              <a:t>több ütközés</a:t>
            </a:r>
            <a:r>
              <a:rPr lang="en-US" sz="2400" dirty="0"/>
              <a:t> = </a:t>
            </a:r>
            <a:r>
              <a:rPr lang="hu-HU" sz="2400" dirty="0"/>
              <a:t>káosz</a:t>
            </a:r>
            <a:endParaRPr lang="en-US" sz="2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123566" y="3343695"/>
            <a:ext cx="620461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Visszatekintés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531960"/>
            <a:ext cx="8839200" cy="638033"/>
          </a:xfrm>
        </p:spPr>
        <p:txBody>
          <a:bodyPr>
            <a:normAutofit/>
          </a:bodyPr>
          <a:lstStyle/>
          <a:p>
            <a:r>
              <a:rPr lang="hu-HU" dirty="0"/>
              <a:t>Az</a:t>
            </a:r>
            <a:r>
              <a:rPr lang="en-US" dirty="0"/>
              <a:t> Ethernet</a:t>
            </a:r>
            <a:r>
              <a:rPr lang="hu-HU" dirty="0"/>
              <a:t> eredetileg adatszóró technológia volt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90994" y="3214894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478414" y="2227995"/>
            <a:ext cx="813748" cy="1197587"/>
            <a:chOff x="769390" y="2282588"/>
            <a:chExt cx="813748" cy="1197587"/>
          </a:xfrm>
        </p:grpSpPr>
        <p:sp>
          <p:nvSpPr>
            <p:cNvPr id="16" name="Up Arrow Callout 15"/>
            <p:cNvSpPr/>
            <p:nvPr/>
          </p:nvSpPr>
          <p:spPr>
            <a:xfrm>
              <a:off x="972401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90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2986490" y="2227995"/>
            <a:ext cx="813748" cy="1197586"/>
            <a:chOff x="2354807" y="2282588"/>
            <a:chExt cx="813748" cy="1197586"/>
          </a:xfrm>
        </p:grpSpPr>
        <p:sp>
          <p:nvSpPr>
            <p:cNvPr id="14" name="Up Arrow Callout 13"/>
            <p:cNvSpPr/>
            <p:nvPr/>
          </p:nvSpPr>
          <p:spPr>
            <a:xfrm>
              <a:off x="2557818" y="2998497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807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4494566" y="2227995"/>
            <a:ext cx="813748" cy="1197587"/>
            <a:chOff x="3967518" y="2282588"/>
            <a:chExt cx="813748" cy="1197587"/>
          </a:xfrm>
        </p:grpSpPr>
        <p:sp>
          <p:nvSpPr>
            <p:cNvPr id="12" name="Up Arrow Callout 11"/>
            <p:cNvSpPr/>
            <p:nvPr/>
          </p:nvSpPr>
          <p:spPr>
            <a:xfrm>
              <a:off x="4170529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518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002643" y="2227995"/>
            <a:ext cx="813748" cy="1197587"/>
            <a:chOff x="5662115" y="2282588"/>
            <a:chExt cx="813748" cy="1197587"/>
          </a:xfrm>
        </p:grpSpPr>
        <p:sp>
          <p:nvSpPr>
            <p:cNvPr id="15" name="Up Arrow Callout 14"/>
            <p:cNvSpPr/>
            <p:nvPr/>
          </p:nvSpPr>
          <p:spPr>
            <a:xfrm>
              <a:off x="5870528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115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5" name="Picture 3" descr="C:\Users\t0ph3r\Documents\CS 4700\assets\20620842-260x260-0-0_Ctg%2B7%2Bft%2BCoaxial%2BEthernet%2B10Base%2B2%2BCable%2B0318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3" r="13790"/>
          <a:stretch/>
        </p:blipFill>
        <p:spPr bwMode="auto">
          <a:xfrm>
            <a:off x="7863840" y="2012710"/>
            <a:ext cx="1280160" cy="192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71771" y="3848667"/>
            <a:ext cx="1908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Tee Connector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2261494"/>
            <a:ext cx="1474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Terminator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55875" y="2723159"/>
            <a:ext cx="163920" cy="44993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926231" y="3489276"/>
            <a:ext cx="0" cy="45037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652456" y="4950619"/>
            <a:ext cx="1817429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359305" y="4950619"/>
            <a:ext cx="1110580" cy="882054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59305" y="4317518"/>
            <a:ext cx="1110580" cy="633101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69" y="4430180"/>
            <a:ext cx="882054" cy="8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307" y="5229596"/>
            <a:ext cx="882054" cy="8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57" y="3924245"/>
            <a:ext cx="882054" cy="8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225078" y="4658231"/>
            <a:ext cx="1309616" cy="58477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Hub</a:t>
            </a:r>
          </a:p>
        </p:txBody>
      </p:sp>
      <p:sp>
        <p:nvSpPr>
          <p:cNvPr id="73" name="TextBox 72"/>
          <p:cNvSpPr txBox="1"/>
          <p:nvPr/>
        </p:nvSpPr>
        <p:spPr>
          <a:xfrm rot="16200000">
            <a:off x="6764303" y="3023608"/>
            <a:ext cx="1524230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Repeater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71786" y="3173098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66376" y="3173097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97965E-6 L -0.42535 -0.0004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99537E-6 L 0.27309 -0.0004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1" grpId="0" animBg="1"/>
      <p:bldP spid="30" grpId="0" animBg="1"/>
      <p:bldP spid="30" grpId="1" animBg="1"/>
      <p:bldP spid="34" grpId="0" animBg="1"/>
      <p:bldP spid="34" grpId="1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LAN-ok összekapcsolása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9568" y="4166327"/>
            <a:ext cx="9050030" cy="2607513"/>
          </a:xfrm>
        </p:spPr>
        <p:txBody>
          <a:bodyPr>
            <a:normAutofit fontScale="77500" lnSpcReduction="20000"/>
          </a:bodyPr>
          <a:lstStyle/>
          <a:p>
            <a:r>
              <a:rPr lang="hu-HU" dirty="0"/>
              <a:t>A </a:t>
            </a:r>
            <a:r>
              <a:rPr lang="hu-HU" dirty="0" err="1"/>
              <a:t>bridge-ek</a:t>
            </a:r>
            <a:r>
              <a:rPr lang="hu-HU" dirty="0"/>
              <a:t> lekorlátozzák az ütközési </a:t>
            </a:r>
            <a:br>
              <a:rPr lang="hu-HU" dirty="0"/>
            </a:br>
            <a:r>
              <a:rPr lang="hu-HU" dirty="0"/>
              <a:t>tartományok méretét</a:t>
            </a:r>
            <a:endParaRPr lang="en-US" dirty="0"/>
          </a:p>
          <a:p>
            <a:pPr lvl="1"/>
            <a:r>
              <a:rPr lang="hu-HU" dirty="0"/>
              <a:t>Jelentősen növelik a skálázhatóságot</a:t>
            </a:r>
            <a:endParaRPr lang="en-US" dirty="0"/>
          </a:p>
          <a:p>
            <a:pPr lvl="1"/>
            <a:r>
              <a:rPr lang="hu-HU" dirty="0"/>
              <a:t>Kérdés</a:t>
            </a:r>
            <a:r>
              <a:rPr lang="en-US" dirty="0"/>
              <a:t>: </a:t>
            </a:r>
            <a:r>
              <a:rPr lang="hu-HU" dirty="0"/>
              <a:t>lehetne-e az egész Internet egy </a:t>
            </a:r>
            <a:r>
              <a:rPr lang="hu-HU" dirty="0" err="1"/>
              <a:t>bridge-ekkel</a:t>
            </a:r>
            <a:r>
              <a:rPr lang="hu-HU" dirty="0"/>
              <a:t> összekötött tartomány</a:t>
            </a:r>
            <a:r>
              <a:rPr lang="en-US" dirty="0"/>
              <a:t>?</a:t>
            </a:r>
          </a:p>
          <a:p>
            <a:r>
              <a:rPr lang="hu-HU" dirty="0"/>
              <a:t>Hátrány</a:t>
            </a:r>
            <a:r>
              <a:rPr lang="en-US" dirty="0"/>
              <a:t>: </a:t>
            </a:r>
            <a:r>
              <a:rPr lang="hu-HU" dirty="0"/>
              <a:t>a </a:t>
            </a:r>
            <a:r>
              <a:rPr lang="en-US" dirty="0"/>
              <a:t>bridge</a:t>
            </a:r>
            <a:r>
              <a:rPr lang="hu-HU" dirty="0" err="1"/>
              <a:t>-ek</a:t>
            </a:r>
            <a:r>
              <a:rPr lang="hu-HU" dirty="0"/>
              <a:t> sokkal komplexebb eszközök a </a:t>
            </a:r>
            <a:r>
              <a:rPr lang="hu-HU" dirty="0" err="1"/>
              <a:t>hub-oknál</a:t>
            </a:r>
            <a:endParaRPr lang="en-US" dirty="0"/>
          </a:p>
          <a:p>
            <a:pPr lvl="1"/>
            <a:r>
              <a:rPr lang="hu-HU" dirty="0"/>
              <a:t>Fizikai réteg VS Adatkapcsolati réteg</a:t>
            </a:r>
            <a:endParaRPr lang="en-US" dirty="0"/>
          </a:p>
          <a:p>
            <a:pPr lvl="1"/>
            <a:r>
              <a:rPr lang="hu-HU" dirty="0"/>
              <a:t>Memória pufferek, csomag feldolgozó hardver és </a:t>
            </a:r>
            <a:r>
              <a:rPr lang="hu-HU" dirty="0" err="1"/>
              <a:t>routing</a:t>
            </a:r>
            <a:r>
              <a:rPr lang="hu-HU" dirty="0"/>
              <a:t> (útválasztó) táblák szükségesek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97823" y="2563324"/>
            <a:ext cx="400390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0221" y="2434523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2415" y="1607987"/>
            <a:ext cx="704783" cy="1037224"/>
            <a:chOff x="769390" y="2282588"/>
            <a:chExt cx="813748" cy="1197587"/>
          </a:xfrm>
        </p:grpSpPr>
        <p:sp>
          <p:nvSpPr>
            <p:cNvPr id="8" name="Up Arrow Callout 7"/>
            <p:cNvSpPr/>
            <p:nvPr/>
          </p:nvSpPr>
          <p:spPr>
            <a:xfrm>
              <a:off x="972401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90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590671" y="1607986"/>
            <a:ext cx="704783" cy="1037223"/>
            <a:chOff x="2354807" y="2282588"/>
            <a:chExt cx="813748" cy="1197586"/>
          </a:xfrm>
        </p:grpSpPr>
        <p:sp>
          <p:nvSpPr>
            <p:cNvPr id="11" name="Up Arrow Callout 10"/>
            <p:cNvSpPr/>
            <p:nvPr/>
          </p:nvSpPr>
          <p:spPr>
            <a:xfrm>
              <a:off x="2557818" y="2998497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807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2601631" y="1607987"/>
            <a:ext cx="704783" cy="1037224"/>
            <a:chOff x="3967518" y="2282588"/>
            <a:chExt cx="813748" cy="1197587"/>
          </a:xfrm>
        </p:grpSpPr>
        <p:sp>
          <p:nvSpPr>
            <p:cNvPr id="14" name="Up Arrow Callout 13"/>
            <p:cNvSpPr/>
            <p:nvPr/>
          </p:nvSpPr>
          <p:spPr>
            <a:xfrm>
              <a:off x="4170529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518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639888" y="1607987"/>
            <a:ext cx="704783" cy="1037224"/>
            <a:chOff x="5662115" y="2282588"/>
            <a:chExt cx="813748" cy="1197587"/>
          </a:xfrm>
        </p:grpSpPr>
        <p:sp>
          <p:nvSpPr>
            <p:cNvPr id="17" name="Up Arrow Callout 16"/>
            <p:cNvSpPr/>
            <p:nvPr/>
          </p:nvSpPr>
          <p:spPr>
            <a:xfrm>
              <a:off x="5870528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115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Straight Connector 24"/>
          <p:cNvCxnSpPr/>
          <p:nvPr/>
        </p:nvCxnSpPr>
        <p:spPr>
          <a:xfrm>
            <a:off x="497823" y="3815222"/>
            <a:ext cx="400390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0221" y="3686421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52415" y="2859885"/>
            <a:ext cx="704783" cy="1037224"/>
            <a:chOff x="769390" y="2282588"/>
            <a:chExt cx="813748" cy="1197587"/>
          </a:xfrm>
        </p:grpSpPr>
        <p:sp>
          <p:nvSpPr>
            <p:cNvPr id="28" name="Up Arrow Callout 27"/>
            <p:cNvSpPr/>
            <p:nvPr/>
          </p:nvSpPr>
          <p:spPr>
            <a:xfrm>
              <a:off x="972401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90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1590671" y="2859884"/>
            <a:ext cx="704783" cy="1037223"/>
            <a:chOff x="2354807" y="2282588"/>
            <a:chExt cx="813748" cy="1197586"/>
          </a:xfrm>
        </p:grpSpPr>
        <p:sp>
          <p:nvSpPr>
            <p:cNvPr id="31" name="Up Arrow Callout 30"/>
            <p:cNvSpPr/>
            <p:nvPr/>
          </p:nvSpPr>
          <p:spPr>
            <a:xfrm>
              <a:off x="2557818" y="2998497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807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601631" y="2859885"/>
            <a:ext cx="704783" cy="1037224"/>
            <a:chOff x="3967518" y="2282588"/>
            <a:chExt cx="813748" cy="1197587"/>
          </a:xfrm>
        </p:grpSpPr>
        <p:sp>
          <p:nvSpPr>
            <p:cNvPr id="34" name="Up Arrow Callout 33"/>
            <p:cNvSpPr/>
            <p:nvPr/>
          </p:nvSpPr>
          <p:spPr>
            <a:xfrm>
              <a:off x="4170529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518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3639888" y="2859885"/>
            <a:ext cx="704783" cy="1037224"/>
            <a:chOff x="5662115" y="2282588"/>
            <a:chExt cx="813748" cy="1197587"/>
          </a:xfrm>
        </p:grpSpPr>
        <p:sp>
          <p:nvSpPr>
            <p:cNvPr id="37" name="Up Arrow Callout 36"/>
            <p:cNvSpPr/>
            <p:nvPr/>
          </p:nvSpPr>
          <p:spPr>
            <a:xfrm>
              <a:off x="5870528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115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Straight Connector 39"/>
          <p:cNvCxnSpPr/>
          <p:nvPr/>
        </p:nvCxnSpPr>
        <p:spPr>
          <a:xfrm>
            <a:off x="7431075" y="3733334"/>
            <a:ext cx="1057836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78610" y="3727259"/>
            <a:ext cx="860175" cy="741657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110" y="3439214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519" y="4143821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55"/>
          <p:cNvCxnSpPr/>
          <p:nvPr/>
        </p:nvCxnSpPr>
        <p:spPr>
          <a:xfrm flipV="1">
            <a:off x="7519920" y="2924051"/>
            <a:ext cx="818864" cy="774487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518" y="2598956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/>
          <p:cNvCxnSpPr/>
          <p:nvPr/>
        </p:nvCxnSpPr>
        <p:spPr>
          <a:xfrm flipV="1">
            <a:off x="6464098" y="1837546"/>
            <a:ext cx="0" cy="973203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624894" y="2028762"/>
            <a:ext cx="886739" cy="775912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06" y="1606908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503" y="1606908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Connector 62"/>
          <p:cNvCxnSpPr/>
          <p:nvPr/>
        </p:nvCxnSpPr>
        <p:spPr>
          <a:xfrm flipV="1">
            <a:off x="6552943" y="2001466"/>
            <a:ext cx="818864" cy="774487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447" y="1606908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Elbow Connector 69"/>
          <p:cNvCxnSpPr>
            <a:stCxn id="24" idx="3"/>
          </p:cNvCxnSpPr>
          <p:nvPr/>
        </p:nvCxnSpPr>
        <p:spPr>
          <a:xfrm>
            <a:off x="4736874" y="2563324"/>
            <a:ext cx="888020" cy="916834"/>
          </a:xfrm>
          <a:prstGeom prst="bentConnector2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9" idx="3"/>
          </p:cNvCxnSpPr>
          <p:nvPr/>
        </p:nvCxnSpPr>
        <p:spPr>
          <a:xfrm flipV="1">
            <a:off x="4736874" y="3658853"/>
            <a:ext cx="541377" cy="156369"/>
          </a:xfrm>
          <a:prstGeom prst="bentConnector3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46" idx="1"/>
          </p:cNvCxnSpPr>
          <p:nvPr/>
        </p:nvCxnSpPr>
        <p:spPr>
          <a:xfrm rot="10800000">
            <a:off x="6366947" y="3713612"/>
            <a:ext cx="679673" cy="1"/>
          </a:xfrm>
          <a:prstGeom prst="bentConnector3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65" idx="2"/>
            <a:endCxn id="1026" idx="0"/>
          </p:cNvCxnSpPr>
          <p:nvPr/>
        </p:nvCxnSpPr>
        <p:spPr>
          <a:xfrm rot="5400000">
            <a:off x="5960540" y="2915792"/>
            <a:ext cx="397493" cy="609627"/>
          </a:xfrm>
          <a:prstGeom prst="bentConnector3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01" y="3419352"/>
            <a:ext cx="1396942" cy="5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6079642" y="2560194"/>
            <a:ext cx="76891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Hub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46619" y="3482779"/>
            <a:ext cx="76891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Hub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79272" y="2434523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79272" y="3686421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113834" y="1565494"/>
            <a:ext cx="4771883" cy="122410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6962375" y="2517838"/>
            <a:ext cx="2112730" cy="239900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113834" y="2799864"/>
            <a:ext cx="4771883" cy="122410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5077160" y="1538198"/>
            <a:ext cx="2683780" cy="164678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7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ARPANET történeti ábra 3/3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58" y="2281862"/>
            <a:ext cx="5212003" cy="375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" y="1830411"/>
            <a:ext cx="202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1972 szeptember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7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  <a:r>
              <a:rPr lang="hu-HU" dirty="0" err="1"/>
              <a:t>-ek</a:t>
            </a:r>
            <a:r>
              <a:rPr lang="hu-HU" dirty="0"/>
              <a:t> (magyarul: hidak)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3993776"/>
          </a:xfrm>
        </p:spPr>
        <p:txBody>
          <a:bodyPr>
            <a:normAutofit/>
          </a:bodyPr>
          <a:lstStyle/>
          <a:p>
            <a:r>
              <a:rPr lang="hu-HU" dirty="0"/>
              <a:t>Az</a:t>
            </a:r>
            <a:r>
              <a:rPr lang="en-US" dirty="0"/>
              <a:t> Ethernet switch</a:t>
            </a:r>
            <a:r>
              <a:rPr lang="hu-HU" dirty="0"/>
              <a:t> eredeti formája</a:t>
            </a:r>
            <a:endParaRPr lang="en-US" dirty="0"/>
          </a:p>
          <a:p>
            <a:r>
              <a:rPr lang="hu-HU" dirty="0"/>
              <a:t>Több</a:t>
            </a:r>
            <a:r>
              <a:rPr lang="en-US" dirty="0"/>
              <a:t> IEEE 802 LAN</a:t>
            </a:r>
            <a:r>
              <a:rPr lang="hu-HU" dirty="0" err="1"/>
              <a:t>-t</a:t>
            </a:r>
            <a:r>
              <a:rPr lang="hu-HU" dirty="0"/>
              <a:t> kapcsol össze a 2. rétegben</a:t>
            </a:r>
            <a:endParaRPr lang="en-US" dirty="0"/>
          </a:p>
          <a:p>
            <a:r>
              <a:rPr lang="hu-HU" dirty="0"/>
              <a:t>Célok</a:t>
            </a:r>
            <a:endParaRPr lang="en-US" dirty="0"/>
          </a:p>
          <a:p>
            <a:pPr lvl="1"/>
            <a:r>
              <a:rPr lang="hu-HU" dirty="0"/>
              <a:t>Ütközési tartományok számának csökkentése</a:t>
            </a:r>
            <a:endParaRPr lang="en-US" dirty="0"/>
          </a:p>
          <a:p>
            <a:pPr lvl="1"/>
            <a:r>
              <a:rPr lang="hu-HU" dirty="0"/>
              <a:t>Teljes átlátszóság</a:t>
            </a:r>
            <a:endParaRPr lang="en-US" dirty="0"/>
          </a:p>
          <a:p>
            <a:pPr lvl="2"/>
            <a:r>
              <a:rPr lang="en-US" dirty="0"/>
              <a:t>“Plug-and-play,” </a:t>
            </a:r>
            <a:r>
              <a:rPr lang="hu-HU" dirty="0"/>
              <a:t>önmagát konfiguráló</a:t>
            </a:r>
            <a:endParaRPr lang="en-US" dirty="0"/>
          </a:p>
          <a:p>
            <a:pPr lvl="2"/>
            <a:r>
              <a:rPr lang="hu-HU" dirty="0"/>
              <a:t>Nem szükségesek </a:t>
            </a:r>
            <a:r>
              <a:rPr lang="hu-HU" dirty="0" err="1"/>
              <a:t>hw</a:t>
            </a:r>
            <a:r>
              <a:rPr lang="hu-HU" dirty="0"/>
              <a:t> és </a:t>
            </a:r>
            <a:r>
              <a:rPr lang="hu-HU" dirty="0" err="1"/>
              <a:t>sw</a:t>
            </a:r>
            <a:r>
              <a:rPr lang="hu-HU" dirty="0"/>
              <a:t> változtatások a </a:t>
            </a:r>
            <a:r>
              <a:rPr lang="hu-HU" dirty="0" err="1"/>
              <a:t>hosztokon</a:t>
            </a:r>
            <a:r>
              <a:rPr lang="hu-HU" dirty="0"/>
              <a:t>/</a:t>
            </a:r>
            <a:r>
              <a:rPr lang="hu-HU" dirty="0" err="1"/>
              <a:t>hub-okon</a:t>
            </a:r>
            <a:endParaRPr lang="en-US" dirty="0"/>
          </a:p>
          <a:p>
            <a:pPr lvl="2"/>
            <a:r>
              <a:rPr lang="hu-HU" dirty="0"/>
              <a:t>Nem lehet hatással meglévő</a:t>
            </a:r>
            <a:r>
              <a:rPr lang="en-US" dirty="0"/>
              <a:t> LAN op</a:t>
            </a:r>
            <a:r>
              <a:rPr lang="hu-HU" dirty="0" err="1"/>
              <a:t>erációkra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97822" y="6483180"/>
            <a:ext cx="400390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0220" y="6354379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414" y="5527843"/>
            <a:ext cx="704783" cy="1037224"/>
            <a:chOff x="769390" y="2282588"/>
            <a:chExt cx="813748" cy="1197587"/>
          </a:xfrm>
        </p:grpSpPr>
        <p:sp>
          <p:nvSpPr>
            <p:cNvPr id="9" name="Up Arrow Callout 8"/>
            <p:cNvSpPr/>
            <p:nvPr/>
          </p:nvSpPr>
          <p:spPr>
            <a:xfrm>
              <a:off x="972401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90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1590670" y="5527842"/>
            <a:ext cx="704783" cy="1037223"/>
            <a:chOff x="2354807" y="2282588"/>
            <a:chExt cx="813748" cy="1197586"/>
          </a:xfrm>
        </p:grpSpPr>
        <p:sp>
          <p:nvSpPr>
            <p:cNvPr id="12" name="Up Arrow Callout 11"/>
            <p:cNvSpPr/>
            <p:nvPr/>
          </p:nvSpPr>
          <p:spPr>
            <a:xfrm>
              <a:off x="2557818" y="2998497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807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2601630" y="5527843"/>
            <a:ext cx="704783" cy="1037224"/>
            <a:chOff x="3967518" y="2282588"/>
            <a:chExt cx="813748" cy="1197587"/>
          </a:xfrm>
        </p:grpSpPr>
        <p:sp>
          <p:nvSpPr>
            <p:cNvPr id="15" name="Up Arrow Callout 14"/>
            <p:cNvSpPr/>
            <p:nvPr/>
          </p:nvSpPr>
          <p:spPr>
            <a:xfrm>
              <a:off x="4170529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518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639887" y="5527843"/>
            <a:ext cx="704783" cy="1037224"/>
            <a:chOff x="5662115" y="2282588"/>
            <a:chExt cx="813748" cy="1197587"/>
          </a:xfrm>
        </p:grpSpPr>
        <p:sp>
          <p:nvSpPr>
            <p:cNvPr id="18" name="Up Arrow Callout 17"/>
            <p:cNvSpPr/>
            <p:nvPr/>
          </p:nvSpPr>
          <p:spPr>
            <a:xfrm>
              <a:off x="5870528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115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Straight Connector 19"/>
          <p:cNvCxnSpPr/>
          <p:nvPr/>
        </p:nvCxnSpPr>
        <p:spPr>
          <a:xfrm>
            <a:off x="7431074" y="6401292"/>
            <a:ext cx="1057836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78609" y="5402238"/>
            <a:ext cx="0" cy="992979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109" y="6107172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68" y="5141850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V="1">
            <a:off x="7519919" y="5592009"/>
            <a:ext cx="818864" cy="774487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517" y="5266914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33" idx="3"/>
          </p:cNvCxnSpPr>
          <p:nvPr/>
        </p:nvCxnSpPr>
        <p:spPr>
          <a:xfrm flipV="1">
            <a:off x="4736873" y="6326811"/>
            <a:ext cx="541377" cy="156369"/>
          </a:xfrm>
          <a:prstGeom prst="bentConnector3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32" idx="1"/>
          </p:cNvCxnSpPr>
          <p:nvPr/>
        </p:nvCxnSpPr>
        <p:spPr>
          <a:xfrm rot="10800000">
            <a:off x="6366946" y="6381570"/>
            <a:ext cx="679673" cy="1"/>
          </a:xfrm>
          <a:prstGeom prst="bentConnector3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00" y="6087310"/>
            <a:ext cx="1396942" cy="5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046618" y="6150737"/>
            <a:ext cx="76891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Hub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79271" y="6354379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29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  <a:r>
              <a:rPr lang="hu-HU" dirty="0" err="1"/>
              <a:t>-ek</a:t>
            </a:r>
            <a:r>
              <a:rPr lang="hu-HU" dirty="0"/>
              <a:t> (magyarul: hidak)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3993776"/>
          </a:xfrm>
        </p:spPr>
        <p:txBody>
          <a:bodyPr>
            <a:normAutofit/>
          </a:bodyPr>
          <a:lstStyle/>
          <a:p>
            <a:r>
              <a:rPr lang="hu-HU" dirty="0"/>
              <a:t>Az</a:t>
            </a:r>
            <a:r>
              <a:rPr lang="en-US" dirty="0"/>
              <a:t> Ethernet switch</a:t>
            </a:r>
            <a:r>
              <a:rPr lang="hu-HU" dirty="0"/>
              <a:t> eredeti formája</a:t>
            </a:r>
            <a:endParaRPr lang="en-US" dirty="0"/>
          </a:p>
          <a:p>
            <a:r>
              <a:rPr lang="hu-HU" dirty="0"/>
              <a:t>Több</a:t>
            </a:r>
            <a:r>
              <a:rPr lang="en-US" dirty="0"/>
              <a:t> IEEE 802 LAN</a:t>
            </a:r>
            <a:r>
              <a:rPr lang="hu-HU" dirty="0" err="1"/>
              <a:t>-t</a:t>
            </a:r>
            <a:r>
              <a:rPr lang="hu-HU" dirty="0"/>
              <a:t> kapcsol össze a 2. rétegben</a:t>
            </a:r>
            <a:endParaRPr lang="en-US" dirty="0"/>
          </a:p>
          <a:p>
            <a:r>
              <a:rPr lang="hu-HU" dirty="0"/>
              <a:t>Célok</a:t>
            </a:r>
            <a:endParaRPr lang="en-US" dirty="0"/>
          </a:p>
          <a:p>
            <a:pPr lvl="1"/>
            <a:r>
              <a:rPr lang="hu-HU" dirty="0"/>
              <a:t>Ütközési tartományok számának csökkentése</a:t>
            </a:r>
            <a:endParaRPr lang="en-US" dirty="0"/>
          </a:p>
          <a:p>
            <a:pPr lvl="1"/>
            <a:r>
              <a:rPr lang="hu-HU" dirty="0"/>
              <a:t>Teljes átlátszóság</a:t>
            </a:r>
            <a:endParaRPr lang="en-US" dirty="0"/>
          </a:p>
          <a:p>
            <a:pPr lvl="2"/>
            <a:r>
              <a:rPr lang="en-US" dirty="0"/>
              <a:t>“Plug-and-play,” </a:t>
            </a:r>
            <a:r>
              <a:rPr lang="hu-HU" dirty="0"/>
              <a:t>önmagát konfiguráló</a:t>
            </a:r>
            <a:endParaRPr lang="en-US" dirty="0"/>
          </a:p>
          <a:p>
            <a:pPr lvl="2"/>
            <a:r>
              <a:rPr lang="hu-HU" dirty="0"/>
              <a:t>Nem szükségesek </a:t>
            </a:r>
            <a:r>
              <a:rPr lang="hu-HU" dirty="0" err="1"/>
              <a:t>hw</a:t>
            </a:r>
            <a:r>
              <a:rPr lang="hu-HU" dirty="0"/>
              <a:t> és </a:t>
            </a:r>
            <a:r>
              <a:rPr lang="hu-HU" dirty="0" err="1"/>
              <a:t>sw</a:t>
            </a:r>
            <a:r>
              <a:rPr lang="hu-HU" dirty="0"/>
              <a:t> változtatások a </a:t>
            </a:r>
            <a:r>
              <a:rPr lang="hu-HU" dirty="0" err="1"/>
              <a:t>hosztokon</a:t>
            </a:r>
            <a:r>
              <a:rPr lang="hu-HU" dirty="0"/>
              <a:t>/</a:t>
            </a:r>
            <a:r>
              <a:rPr lang="hu-HU" dirty="0" err="1"/>
              <a:t>hub-okon</a:t>
            </a:r>
            <a:endParaRPr lang="en-US" dirty="0"/>
          </a:p>
          <a:p>
            <a:pPr lvl="2"/>
            <a:r>
              <a:rPr lang="hu-HU" dirty="0"/>
              <a:t>Nem lehet hatással meglévő</a:t>
            </a:r>
            <a:r>
              <a:rPr lang="en-US" dirty="0"/>
              <a:t> LAN op</a:t>
            </a:r>
            <a:r>
              <a:rPr lang="hu-HU" dirty="0" err="1"/>
              <a:t>erációkra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97822" y="6483180"/>
            <a:ext cx="400390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0220" y="6354379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414" y="5527843"/>
            <a:ext cx="704783" cy="1037224"/>
            <a:chOff x="769390" y="2282588"/>
            <a:chExt cx="813748" cy="1197587"/>
          </a:xfrm>
        </p:grpSpPr>
        <p:sp>
          <p:nvSpPr>
            <p:cNvPr id="9" name="Up Arrow Callout 8"/>
            <p:cNvSpPr/>
            <p:nvPr/>
          </p:nvSpPr>
          <p:spPr>
            <a:xfrm>
              <a:off x="972401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90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1590670" y="5527842"/>
            <a:ext cx="704783" cy="1037223"/>
            <a:chOff x="2354807" y="2282588"/>
            <a:chExt cx="813748" cy="1197586"/>
          </a:xfrm>
        </p:grpSpPr>
        <p:sp>
          <p:nvSpPr>
            <p:cNvPr id="12" name="Up Arrow Callout 11"/>
            <p:cNvSpPr/>
            <p:nvPr/>
          </p:nvSpPr>
          <p:spPr>
            <a:xfrm>
              <a:off x="2557818" y="2998497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807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2601630" y="5527843"/>
            <a:ext cx="704783" cy="1037224"/>
            <a:chOff x="3967518" y="2282588"/>
            <a:chExt cx="813748" cy="1197587"/>
          </a:xfrm>
        </p:grpSpPr>
        <p:sp>
          <p:nvSpPr>
            <p:cNvPr id="15" name="Up Arrow Callout 14"/>
            <p:cNvSpPr/>
            <p:nvPr/>
          </p:nvSpPr>
          <p:spPr>
            <a:xfrm>
              <a:off x="4170529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518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639887" y="5527843"/>
            <a:ext cx="704783" cy="1037224"/>
            <a:chOff x="5662115" y="2282588"/>
            <a:chExt cx="813748" cy="1197587"/>
          </a:xfrm>
        </p:grpSpPr>
        <p:sp>
          <p:nvSpPr>
            <p:cNvPr id="18" name="Up Arrow Callout 17"/>
            <p:cNvSpPr/>
            <p:nvPr/>
          </p:nvSpPr>
          <p:spPr>
            <a:xfrm>
              <a:off x="5870528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115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Straight Connector 19"/>
          <p:cNvCxnSpPr/>
          <p:nvPr/>
        </p:nvCxnSpPr>
        <p:spPr>
          <a:xfrm>
            <a:off x="7431074" y="6401292"/>
            <a:ext cx="1057836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78609" y="5402238"/>
            <a:ext cx="0" cy="992979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109" y="6107172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68" y="5141850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V="1">
            <a:off x="7519919" y="5592009"/>
            <a:ext cx="818864" cy="774487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517" y="5266914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33" idx="3"/>
          </p:cNvCxnSpPr>
          <p:nvPr/>
        </p:nvCxnSpPr>
        <p:spPr>
          <a:xfrm flipV="1">
            <a:off x="4736873" y="6326811"/>
            <a:ext cx="541377" cy="156369"/>
          </a:xfrm>
          <a:prstGeom prst="bentConnector3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32" idx="1"/>
          </p:cNvCxnSpPr>
          <p:nvPr/>
        </p:nvCxnSpPr>
        <p:spPr>
          <a:xfrm rot="10800000">
            <a:off x="6366946" y="6381570"/>
            <a:ext cx="679673" cy="1"/>
          </a:xfrm>
          <a:prstGeom prst="bentConnector3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00" y="6087310"/>
            <a:ext cx="1396942" cy="5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046618" y="6150737"/>
            <a:ext cx="76891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Hub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79271" y="6354379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6"/>
          <p:cNvSpPr/>
          <p:nvPr/>
        </p:nvSpPr>
        <p:spPr>
          <a:xfrm>
            <a:off x="497000" y="2377660"/>
            <a:ext cx="8440755" cy="2192533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598529" y="2575832"/>
            <a:ext cx="8292970" cy="19585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514350">
              <a:buClr>
                <a:schemeClr val="bg1"/>
              </a:buClr>
              <a:buFont typeface="+mj-lt"/>
              <a:buAutoNum type="arabicPeriod"/>
            </a:pPr>
            <a:r>
              <a:rPr lang="hu-HU" sz="3200" dirty="0">
                <a:solidFill>
                  <a:schemeClr val="bg1"/>
                </a:solidFill>
              </a:rPr>
              <a:t>Keretek továbbítása</a:t>
            </a:r>
            <a:endParaRPr lang="en-US" sz="3200" dirty="0">
              <a:solidFill>
                <a:schemeClr val="bg1"/>
              </a:solidFill>
            </a:endParaRPr>
          </a:p>
          <a:p>
            <a:pPr marL="6286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(MAC) </a:t>
            </a:r>
            <a:r>
              <a:rPr lang="hu-HU" sz="3200" dirty="0">
                <a:solidFill>
                  <a:schemeClr val="bg1"/>
                </a:solidFill>
              </a:rPr>
              <a:t>címek tanulása</a:t>
            </a:r>
            <a:endParaRPr lang="en-US" sz="3200" dirty="0">
              <a:solidFill>
                <a:schemeClr val="bg1"/>
              </a:solidFill>
            </a:endParaRPr>
          </a:p>
          <a:p>
            <a:pPr marL="628650" indent="-514350">
              <a:buClr>
                <a:schemeClr val="bg1"/>
              </a:buClr>
              <a:buFont typeface="+mj-lt"/>
              <a:buAutoNum type="arabicPeriod"/>
            </a:pPr>
            <a:r>
              <a:rPr lang="hu-HU" sz="3200" dirty="0">
                <a:solidFill>
                  <a:schemeClr val="bg1"/>
                </a:solidFill>
              </a:rPr>
              <a:t>Feszítőfa (</a:t>
            </a:r>
            <a:r>
              <a:rPr lang="en-US" sz="3200" dirty="0">
                <a:solidFill>
                  <a:schemeClr val="bg1"/>
                </a:solidFill>
              </a:rPr>
              <a:t>Spanning Tree</a:t>
            </a:r>
            <a:r>
              <a:rPr lang="hu-HU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Algorit</a:t>
            </a:r>
            <a:r>
              <a:rPr lang="hu-HU" sz="3200" dirty="0" err="1">
                <a:solidFill>
                  <a:schemeClr val="bg1"/>
                </a:solidFill>
              </a:rPr>
              <a:t>mus</a:t>
            </a:r>
            <a:r>
              <a:rPr lang="hu-H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hu-HU" sz="3200" dirty="0">
                <a:solidFill>
                  <a:schemeClr val="bg1"/>
                </a:solidFill>
              </a:rPr>
              <a:t>a hurkok kezelésére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044335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0ph3r\Documents\CS 4700\assets\8-port-switch-rea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b="25548"/>
          <a:stretch/>
        </p:blipFill>
        <p:spPr bwMode="auto">
          <a:xfrm>
            <a:off x="326751" y="4364024"/>
            <a:ext cx="8592913" cy="226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070851" y="3764586"/>
          <a:ext cx="450924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8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00:00:00:00:00:DD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0" dirty="0"/>
                        <a:t> </a:t>
                      </a:r>
                      <a:r>
                        <a:rPr lang="hu-HU" baseline="0" dirty="0"/>
                        <a:t>perc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Keret Továbbító Táblák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Minden </a:t>
            </a:r>
            <a:r>
              <a:rPr lang="hu-HU" sz="2400" dirty="0" err="1"/>
              <a:t>bridge</a:t>
            </a:r>
            <a:r>
              <a:rPr lang="hu-HU" sz="2400" dirty="0"/>
              <a:t> karbantart egy</a:t>
            </a:r>
            <a:r>
              <a:rPr lang="en-US" sz="2400" dirty="0"/>
              <a:t> </a:t>
            </a:r>
            <a:r>
              <a:rPr lang="hu-HU" sz="2400" dirty="0">
                <a:solidFill>
                  <a:schemeClr val="accent1"/>
                </a:solidFill>
              </a:rPr>
              <a:t>továbbító táblát (f</a:t>
            </a:r>
            <a:r>
              <a:rPr lang="en-US" sz="2400" dirty="0" err="1">
                <a:solidFill>
                  <a:schemeClr val="accent1"/>
                </a:solidFill>
              </a:rPr>
              <a:t>orwarding</a:t>
            </a:r>
            <a:r>
              <a:rPr lang="en-US" sz="2400" dirty="0">
                <a:solidFill>
                  <a:schemeClr val="accent1"/>
                </a:solidFill>
              </a:rPr>
              <a:t> table</a:t>
            </a:r>
            <a:r>
              <a:rPr lang="hu-HU" sz="2400" dirty="0">
                <a:solidFill>
                  <a:schemeClr val="accent1"/>
                </a:solidFill>
              </a:rPr>
              <a:t>)</a:t>
            </a:r>
            <a:endParaRPr lang="en-US" sz="24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70847" y="2266577"/>
          <a:ext cx="45092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 </a:t>
                      </a:r>
                      <a:r>
                        <a:rPr lang="hu-HU" dirty="0"/>
                        <a:t>Cím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00:00:00:00:00:AA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hu-HU" dirty="0"/>
                        <a:t>perc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00:00:00:00:00:BB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r>
                        <a:rPr lang="hu-HU" dirty="0"/>
                        <a:t>perc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00:00:00:00:00:CC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  <a:r>
                        <a:rPr lang="hu-HU" dirty="0"/>
                        <a:t>mp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/>
          <p:nvPr/>
        </p:nvCxnSpPr>
        <p:spPr>
          <a:xfrm rot="16200000" flipH="1">
            <a:off x="5665693" y="3532095"/>
            <a:ext cx="2241182" cy="806826"/>
          </a:xfrm>
          <a:prstGeom prst="bentConnector3">
            <a:avLst>
              <a:gd name="adj1" fmla="val 0"/>
            </a:avLst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5535706" y="4011707"/>
            <a:ext cx="1891557" cy="197226"/>
          </a:xfrm>
          <a:prstGeom prst="bentConnector3">
            <a:avLst>
              <a:gd name="adj1" fmla="val -237"/>
            </a:avLst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5400000">
            <a:off x="5459509" y="4132735"/>
            <a:ext cx="1506072" cy="340656"/>
          </a:xfrm>
          <a:prstGeom prst="bentConnector3">
            <a:avLst>
              <a:gd name="adj1" fmla="val 50000"/>
            </a:avLst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6200000" flipH="1">
            <a:off x="6136342" y="4173075"/>
            <a:ext cx="1120596" cy="645456"/>
          </a:xfrm>
          <a:prstGeom prst="bentConnector3">
            <a:avLst>
              <a:gd name="adj1" fmla="val -400"/>
            </a:avLst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Címek tanulása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3072468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hu-HU" dirty="0"/>
              <a:t>Kézi beállítás is lehetséges, de</a:t>
            </a:r>
            <a:r>
              <a:rPr lang="en-US" dirty="0"/>
              <a:t>…</a:t>
            </a:r>
          </a:p>
          <a:p>
            <a:pPr lvl="1"/>
            <a:r>
              <a:rPr lang="hu-HU" dirty="0"/>
              <a:t>Időigényes</a:t>
            </a:r>
          </a:p>
          <a:p>
            <a:pPr lvl="1"/>
            <a:r>
              <a:rPr lang="hu-HU" dirty="0"/>
              <a:t>Potenciális hiba forrás</a:t>
            </a:r>
            <a:endParaRPr lang="en-US" dirty="0"/>
          </a:p>
          <a:p>
            <a:pPr lvl="1"/>
            <a:r>
              <a:rPr lang="hu-HU" dirty="0"/>
              <a:t>Nem alkalmazkodik a változásokhoz</a:t>
            </a:r>
            <a:r>
              <a:rPr lang="en-US" dirty="0"/>
              <a:t> (</a:t>
            </a:r>
            <a:r>
              <a:rPr lang="hu-HU" dirty="0"/>
              <a:t>új </a:t>
            </a:r>
            <a:r>
              <a:rPr lang="hu-HU" dirty="0" err="1"/>
              <a:t>hosztok</a:t>
            </a:r>
            <a:r>
              <a:rPr lang="hu-HU" dirty="0"/>
              <a:t> léphetnek be és régiek hagyhatják el a hálózatot</a:t>
            </a:r>
            <a:r>
              <a:rPr lang="en-US" dirty="0"/>
              <a:t>)</a:t>
            </a:r>
          </a:p>
          <a:p>
            <a:r>
              <a:rPr lang="hu-HU" dirty="0"/>
              <a:t>Ehelyett: tanuljuk meg a címeket</a:t>
            </a:r>
            <a:endParaRPr lang="en-US" dirty="0"/>
          </a:p>
          <a:p>
            <a:pPr lvl="1"/>
            <a:r>
              <a:rPr lang="hu-HU" dirty="0"/>
              <a:t>Tekintsük a</a:t>
            </a:r>
            <a:r>
              <a:rPr lang="en-US" dirty="0"/>
              <a:t> </a:t>
            </a:r>
            <a:r>
              <a:rPr lang="hu-HU" dirty="0">
                <a:solidFill>
                  <a:schemeClr val="accent1"/>
                </a:solidFill>
              </a:rPr>
              <a:t>forrás címeit</a:t>
            </a:r>
            <a:r>
              <a:rPr lang="en-US" dirty="0"/>
              <a:t> </a:t>
            </a:r>
            <a:r>
              <a:rPr lang="hu-HU" dirty="0"/>
              <a:t>a különböző portokon beérkező kereteknek --- képezzünk ebből egy táblázatot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1491" y="6629719"/>
            <a:ext cx="969963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4223" y="6500918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29613" y="5674382"/>
            <a:ext cx="704783" cy="1037224"/>
            <a:chOff x="5662115" y="2282588"/>
            <a:chExt cx="813748" cy="1197587"/>
          </a:xfrm>
        </p:grpSpPr>
        <p:sp>
          <p:nvSpPr>
            <p:cNvPr id="8" name="Up Arrow Callout 7"/>
            <p:cNvSpPr/>
            <p:nvPr/>
          </p:nvSpPr>
          <p:spPr>
            <a:xfrm>
              <a:off x="5870528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115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Connector 9"/>
          <p:cNvCxnSpPr/>
          <p:nvPr/>
        </p:nvCxnSpPr>
        <p:spPr>
          <a:xfrm>
            <a:off x="4078187" y="6544983"/>
            <a:ext cx="1057836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19" y="6063126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Elbow Connector 11"/>
          <p:cNvCxnSpPr>
            <a:stCxn id="16" idx="3"/>
          </p:cNvCxnSpPr>
          <p:nvPr/>
        </p:nvCxnSpPr>
        <p:spPr>
          <a:xfrm flipV="1">
            <a:off x="1526599" y="6473350"/>
            <a:ext cx="541377" cy="156369"/>
          </a:xfrm>
          <a:prstGeom prst="bentConnector3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5" idx="1"/>
          </p:cNvCxnSpPr>
          <p:nvPr/>
        </p:nvCxnSpPr>
        <p:spPr>
          <a:xfrm rot="10800000">
            <a:off x="3014059" y="6525261"/>
            <a:ext cx="679673" cy="1"/>
          </a:xfrm>
          <a:prstGeom prst="bentConnector3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26" y="6233849"/>
            <a:ext cx="1396942" cy="5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93731" y="6294428"/>
            <a:ext cx="76891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Hub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8997" y="6500918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1" y="529666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00:00:00:00:00:AA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1317" y="630048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00:00:00:00:00:BB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04413" y="592509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50279" y="592509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2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4078191" y="5488962"/>
          <a:ext cx="450924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8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00:00:00:00:00:BB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0 minutes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078187" y="4737573"/>
          <a:ext cx="45092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 </a:t>
                      </a:r>
                      <a:r>
                        <a:rPr lang="hu-HU" dirty="0"/>
                        <a:t>cím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00:00:00:00:00:AA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651546" y="6414899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86916" y="6357345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 Arrow 25"/>
          <p:cNvSpPr/>
          <p:nvPr/>
        </p:nvSpPr>
        <p:spPr>
          <a:xfrm>
            <a:off x="2604632" y="4639111"/>
            <a:ext cx="1396917" cy="1535185"/>
          </a:xfrm>
          <a:prstGeom prst="bentArrow">
            <a:avLst>
              <a:gd name="adj1" fmla="val 1899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flipH="1">
            <a:off x="6309037" y="3431219"/>
            <a:ext cx="3035933" cy="954107"/>
            <a:chOff x="545369" y="4977544"/>
            <a:chExt cx="5181605" cy="1429637"/>
          </a:xfrm>
        </p:grpSpPr>
        <p:sp>
          <p:nvSpPr>
            <p:cNvPr id="28" name="Rectangular Callout 27"/>
            <p:cNvSpPr/>
            <p:nvPr/>
          </p:nvSpPr>
          <p:spPr>
            <a:xfrm>
              <a:off x="545369" y="4977544"/>
              <a:ext cx="5181602" cy="1384995"/>
            </a:xfrm>
            <a:prstGeom prst="wedgeRectCallout">
              <a:avLst>
                <a:gd name="adj1" fmla="val -9229"/>
                <a:gd name="adj2" fmla="val 139651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5372" y="4977544"/>
              <a:ext cx="5181602" cy="1429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Töröljük a régi bejegyzéseket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2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16 L 0.18264 0.0025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09345E-6 L -0.22795 -0.00093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Címek tanulása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3072468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hu-HU" dirty="0"/>
              <a:t>Kézi beállítás is lehetséges, de</a:t>
            </a:r>
            <a:r>
              <a:rPr lang="en-US" dirty="0"/>
              <a:t>…</a:t>
            </a:r>
          </a:p>
          <a:p>
            <a:pPr lvl="1"/>
            <a:r>
              <a:rPr lang="hu-HU" dirty="0"/>
              <a:t>Időigényes</a:t>
            </a:r>
          </a:p>
          <a:p>
            <a:pPr lvl="1"/>
            <a:r>
              <a:rPr lang="hu-HU" dirty="0"/>
              <a:t>Potenciális hiba forrás</a:t>
            </a:r>
            <a:endParaRPr lang="en-US" dirty="0"/>
          </a:p>
          <a:p>
            <a:pPr lvl="1"/>
            <a:r>
              <a:rPr lang="hu-HU" dirty="0"/>
              <a:t>Nem alkalmazkodik a változásokhoz</a:t>
            </a:r>
            <a:r>
              <a:rPr lang="en-US" dirty="0"/>
              <a:t> (</a:t>
            </a:r>
            <a:r>
              <a:rPr lang="hu-HU" dirty="0"/>
              <a:t>új </a:t>
            </a:r>
            <a:r>
              <a:rPr lang="hu-HU" dirty="0" err="1"/>
              <a:t>hosztok</a:t>
            </a:r>
            <a:r>
              <a:rPr lang="hu-HU" dirty="0"/>
              <a:t> léphetnek be és régiek hagyhatják el a hálózatot</a:t>
            </a:r>
            <a:r>
              <a:rPr lang="en-US" dirty="0"/>
              <a:t>)</a:t>
            </a:r>
          </a:p>
          <a:p>
            <a:r>
              <a:rPr lang="hu-HU" dirty="0"/>
              <a:t>Ehelyett: tanuljuk meg a címeket</a:t>
            </a:r>
            <a:endParaRPr lang="en-US" dirty="0"/>
          </a:p>
          <a:p>
            <a:pPr lvl="1"/>
            <a:r>
              <a:rPr lang="hu-HU" dirty="0"/>
              <a:t>Tekintsük a</a:t>
            </a:r>
            <a:r>
              <a:rPr lang="en-US" dirty="0"/>
              <a:t> </a:t>
            </a:r>
            <a:r>
              <a:rPr lang="hu-HU" dirty="0">
                <a:solidFill>
                  <a:schemeClr val="accent1"/>
                </a:solidFill>
              </a:rPr>
              <a:t>forrás címeit</a:t>
            </a:r>
            <a:r>
              <a:rPr lang="en-US" dirty="0"/>
              <a:t> </a:t>
            </a:r>
            <a:r>
              <a:rPr lang="hu-HU" dirty="0"/>
              <a:t>a különböző portokon beérkező kereteknek --- képezzünk ebből egy táblázatot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1491" y="6629719"/>
            <a:ext cx="969963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4223" y="6500918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29613" y="5674382"/>
            <a:ext cx="704783" cy="1037224"/>
            <a:chOff x="5662115" y="2282588"/>
            <a:chExt cx="813748" cy="1197587"/>
          </a:xfrm>
        </p:grpSpPr>
        <p:sp>
          <p:nvSpPr>
            <p:cNvPr id="8" name="Up Arrow Callout 7"/>
            <p:cNvSpPr/>
            <p:nvPr/>
          </p:nvSpPr>
          <p:spPr>
            <a:xfrm>
              <a:off x="5870528" y="2998498"/>
              <a:ext cx="489613" cy="481677"/>
            </a:xfrm>
            <a:prstGeom prst="upArrowCallout">
              <a:avLst>
                <a:gd name="adj1" fmla="val 50000"/>
                <a:gd name="adj2" fmla="val 19783"/>
                <a:gd name="adj3" fmla="val 0"/>
                <a:gd name="adj4" fmla="val 391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115" y="2282588"/>
              <a:ext cx="813748" cy="81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Connector 9"/>
          <p:cNvCxnSpPr/>
          <p:nvPr/>
        </p:nvCxnSpPr>
        <p:spPr>
          <a:xfrm>
            <a:off x="4078187" y="6544983"/>
            <a:ext cx="1057836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19" y="6063126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Elbow Connector 11"/>
          <p:cNvCxnSpPr>
            <a:stCxn id="16" idx="3"/>
          </p:cNvCxnSpPr>
          <p:nvPr/>
        </p:nvCxnSpPr>
        <p:spPr>
          <a:xfrm flipV="1">
            <a:off x="1526599" y="6473350"/>
            <a:ext cx="541377" cy="156369"/>
          </a:xfrm>
          <a:prstGeom prst="bentConnector3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5" idx="1"/>
          </p:cNvCxnSpPr>
          <p:nvPr/>
        </p:nvCxnSpPr>
        <p:spPr>
          <a:xfrm rot="10800000">
            <a:off x="3014059" y="6525261"/>
            <a:ext cx="679673" cy="1"/>
          </a:xfrm>
          <a:prstGeom prst="bentConnector3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26" y="6233849"/>
            <a:ext cx="1396942" cy="5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93731" y="6294428"/>
            <a:ext cx="76891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Hub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8997" y="6500918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1" y="529666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00:00:00:00:00:AA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1317" y="630048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00:00:00:00:00:BB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04413" y="592509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50279" y="592509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2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4078191" y="5488962"/>
          <a:ext cx="450924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8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00:00:00:00:00:BB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0 minutes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078187" y="4737573"/>
          <a:ext cx="45092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 </a:t>
                      </a:r>
                      <a:r>
                        <a:rPr lang="hu-HU" dirty="0"/>
                        <a:t>cím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00:00:00:00:00:AA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651546" y="6414899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86916" y="6357345"/>
            <a:ext cx="341194" cy="3411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 Arrow 25"/>
          <p:cNvSpPr/>
          <p:nvPr/>
        </p:nvSpPr>
        <p:spPr>
          <a:xfrm>
            <a:off x="2604632" y="4639111"/>
            <a:ext cx="1396917" cy="1535185"/>
          </a:xfrm>
          <a:prstGeom prst="bentArrow">
            <a:avLst>
              <a:gd name="adj1" fmla="val 1899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8466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Hurkok problémája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399" y="1600200"/>
            <a:ext cx="4857751" cy="5014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&lt;</a:t>
            </a:r>
            <a:r>
              <a:rPr lang="en-US" dirty="0" err="1"/>
              <a:t>Src</a:t>
            </a:r>
            <a:r>
              <a:rPr lang="en-US" dirty="0"/>
              <a:t>=AA, </a:t>
            </a:r>
            <a:r>
              <a:rPr lang="en-US" dirty="0" err="1"/>
              <a:t>Dest</a:t>
            </a:r>
            <a:r>
              <a:rPr lang="en-US" dirty="0"/>
              <a:t>=DD&gt;</a:t>
            </a:r>
          </a:p>
          <a:p>
            <a:r>
              <a:rPr lang="hu-HU" dirty="0"/>
              <a:t>Ez megy a végtelenségig</a:t>
            </a:r>
            <a:endParaRPr lang="en-US" dirty="0"/>
          </a:p>
          <a:p>
            <a:pPr lvl="1"/>
            <a:r>
              <a:rPr lang="hu-HU" dirty="0"/>
              <a:t>Hogyan állítható meg?</a:t>
            </a:r>
            <a:endParaRPr lang="en-US" dirty="0"/>
          </a:p>
          <a:p>
            <a:r>
              <a:rPr lang="hu-HU" dirty="0"/>
              <a:t>Távolítsuk el a hurkokat a topológiából</a:t>
            </a:r>
            <a:endParaRPr lang="en-US" dirty="0"/>
          </a:p>
          <a:p>
            <a:pPr lvl="1"/>
            <a:r>
              <a:rPr lang="hu-HU" dirty="0"/>
              <a:t>A kábelek kihúzása nélkül</a:t>
            </a:r>
            <a:endParaRPr lang="en-US" dirty="0"/>
          </a:p>
          <a:p>
            <a:r>
              <a:rPr lang="en-US" dirty="0"/>
              <a:t>802.1</a:t>
            </a:r>
            <a:r>
              <a:rPr lang="hu-HU" dirty="0"/>
              <a:t> (LAN)</a:t>
            </a:r>
            <a:r>
              <a:rPr lang="en-US" dirty="0"/>
              <a:t> </a:t>
            </a:r>
            <a:r>
              <a:rPr lang="hu-HU" dirty="0"/>
              <a:t>definiál egy algoritmust </a:t>
            </a:r>
            <a:r>
              <a:rPr lang="hu-HU" dirty="0">
                <a:solidFill>
                  <a:schemeClr val="accent1"/>
                </a:solidFill>
              </a:rPr>
              <a:t>feszítőfa </a:t>
            </a:r>
            <a:r>
              <a:rPr lang="en-US" dirty="0"/>
              <a:t>f</a:t>
            </a:r>
            <a:r>
              <a:rPr lang="hu-HU" dirty="0"/>
              <a:t>építéséhez és karbantartásához, mely mentén lehetséges a keretek továbbítása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5" name="Elbow Connector 4"/>
          <p:cNvCxnSpPr>
            <a:stCxn id="14" idx="3"/>
            <a:endCxn id="6" idx="2"/>
          </p:cNvCxnSpPr>
          <p:nvPr/>
        </p:nvCxnSpPr>
        <p:spPr>
          <a:xfrm flipV="1">
            <a:off x="6988464" y="4360220"/>
            <a:ext cx="680483" cy="907007"/>
          </a:xfrm>
          <a:prstGeom prst="bentConnector2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5" y="3991511"/>
            <a:ext cx="875683" cy="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6731917" y="5251134"/>
            <a:ext cx="256547" cy="775912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055" y="5759083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6178243" y="5251134"/>
            <a:ext cx="272079" cy="689912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852" y="5759083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44846" y="64303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4355" y="43396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1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773226" y="2217343"/>
            <a:ext cx="285528" cy="875843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380" y="1864952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6260859" y="2353556"/>
            <a:ext cx="230771" cy="73963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77" y="1864952"/>
            <a:ext cx="704783" cy="7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260859" y="2878446"/>
            <a:ext cx="76891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Hub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8" name="Elbow Connector 27"/>
          <p:cNvCxnSpPr>
            <a:stCxn id="14" idx="1"/>
            <a:endCxn id="29" idx="2"/>
          </p:cNvCxnSpPr>
          <p:nvPr/>
        </p:nvCxnSpPr>
        <p:spPr>
          <a:xfrm rot="10800000">
            <a:off x="5601669" y="4360221"/>
            <a:ext cx="617882" cy="907007"/>
          </a:xfrm>
          <a:prstGeom prst="bentConnector2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27" y="3991511"/>
            <a:ext cx="875683" cy="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567429" y="43396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19551" y="5036394"/>
            <a:ext cx="76891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Hub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5" name="Elbow Connector 34"/>
          <p:cNvCxnSpPr>
            <a:stCxn id="29" idx="0"/>
            <a:endCxn id="25" idx="1"/>
          </p:cNvCxnSpPr>
          <p:nvPr/>
        </p:nvCxnSpPr>
        <p:spPr>
          <a:xfrm rot="5400000" flipH="1" flipV="1">
            <a:off x="5490148" y="3220800"/>
            <a:ext cx="882232" cy="659190"/>
          </a:xfrm>
          <a:prstGeom prst="bentConnector2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578347" y="367026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2</a:t>
            </a:r>
          </a:p>
        </p:txBody>
      </p:sp>
      <p:cxnSp>
        <p:nvCxnSpPr>
          <p:cNvPr id="37" name="Elbow Connector 36"/>
          <p:cNvCxnSpPr>
            <a:stCxn id="6" idx="0"/>
            <a:endCxn id="25" idx="3"/>
          </p:cNvCxnSpPr>
          <p:nvPr/>
        </p:nvCxnSpPr>
        <p:spPr>
          <a:xfrm rot="16200000" flipV="1">
            <a:off x="6908244" y="3230807"/>
            <a:ext cx="882232" cy="639175"/>
          </a:xfrm>
          <a:prstGeom prst="bentConnector2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15990" y="367026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2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4189339" y="4017537"/>
          <a:ext cx="91576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8165511" y="3968852"/>
          <a:ext cx="91576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771224" y="64303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4846" y="14956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71224" y="14956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DD</a:t>
            </a:r>
          </a:p>
        </p:txBody>
      </p:sp>
      <p:sp>
        <p:nvSpPr>
          <p:cNvPr id="56" name="Right Arrow 55"/>
          <p:cNvSpPr/>
          <p:nvPr/>
        </p:nvSpPr>
        <p:spPr>
          <a:xfrm rot="18000000">
            <a:off x="6081111" y="5441950"/>
            <a:ext cx="446872" cy="39428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ent Arrow 56"/>
          <p:cNvSpPr/>
          <p:nvPr/>
        </p:nvSpPr>
        <p:spPr>
          <a:xfrm rot="16200000">
            <a:off x="5261738" y="4450370"/>
            <a:ext cx="964710" cy="8683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Bent Arrow 57"/>
          <p:cNvSpPr/>
          <p:nvPr/>
        </p:nvSpPr>
        <p:spPr>
          <a:xfrm rot="16200000" flipV="1">
            <a:off x="6993645" y="4450178"/>
            <a:ext cx="964710" cy="89146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Right Arrow 58"/>
          <p:cNvSpPr/>
          <p:nvPr/>
        </p:nvSpPr>
        <p:spPr>
          <a:xfrm rot="5400000">
            <a:off x="6019212" y="2325482"/>
            <a:ext cx="872464" cy="240787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urved Right Arrow 59"/>
          <p:cNvSpPr/>
          <p:nvPr/>
        </p:nvSpPr>
        <p:spPr>
          <a:xfrm rot="5400000" flipV="1">
            <a:off x="6489208" y="2348070"/>
            <a:ext cx="872464" cy="23626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/>
          </p:nvPr>
        </p:nvGraphicFramePr>
        <p:xfrm>
          <a:off x="4189339" y="4025926"/>
          <a:ext cx="915765" cy="3708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60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8165511" y="3977241"/>
          <a:ext cx="915765" cy="3708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60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Curved Right Arrow 62"/>
          <p:cNvSpPr/>
          <p:nvPr/>
        </p:nvSpPr>
        <p:spPr>
          <a:xfrm rot="5400000" flipH="1">
            <a:off x="5951616" y="3625953"/>
            <a:ext cx="874681" cy="240787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Curved Right Arrow 63"/>
          <p:cNvSpPr/>
          <p:nvPr/>
        </p:nvSpPr>
        <p:spPr>
          <a:xfrm rot="5400000" flipH="1" flipV="1">
            <a:off x="6421613" y="3648542"/>
            <a:ext cx="874682" cy="23626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4189339" y="4031210"/>
          <a:ext cx="91576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8165511" y="3982525"/>
          <a:ext cx="91576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92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 animBg="1"/>
      <p:bldP spid="63" grpId="0" animBg="1"/>
      <p:bldP spid="6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Feszítőfa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2095500"/>
          </a:xfrm>
        </p:spPr>
        <p:txBody>
          <a:bodyPr>
            <a:normAutofit/>
          </a:bodyPr>
          <a:lstStyle/>
          <a:p>
            <a:r>
              <a:rPr lang="hu-HU" dirty="0"/>
              <a:t>Egy gráf éleinek részhalmaza, melyre teljesül:</a:t>
            </a:r>
            <a:endParaRPr lang="en-US" dirty="0"/>
          </a:p>
          <a:p>
            <a:pPr lvl="1"/>
            <a:r>
              <a:rPr lang="hu-HU" dirty="0"/>
              <a:t>Lefed minden csomópontot</a:t>
            </a:r>
            <a:endParaRPr lang="en-US" dirty="0"/>
          </a:p>
          <a:p>
            <a:pPr lvl="1"/>
            <a:r>
              <a:rPr lang="hu-HU" dirty="0">
                <a:solidFill>
                  <a:schemeClr val="accent1"/>
                </a:solidFill>
              </a:rPr>
              <a:t>Nem tartalmaz köröket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Továbbá a struktúra egy fa-gráf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71475" y="3881437"/>
            <a:ext cx="4953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371475" y="5233987"/>
            <a:ext cx="4953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2409825" y="3881437"/>
            <a:ext cx="4953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2409825" y="4995862"/>
            <a:ext cx="4953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2409825" y="6110287"/>
            <a:ext cx="4953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Oval 9"/>
          <p:cNvSpPr/>
          <p:nvPr/>
        </p:nvSpPr>
        <p:spPr>
          <a:xfrm>
            <a:off x="4324350" y="3881437"/>
            <a:ext cx="4953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4324350" y="6110287"/>
            <a:ext cx="4953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3" name="Straight Connector 12"/>
          <p:cNvCxnSpPr>
            <a:stCxn id="5" idx="6"/>
            <a:endCxn id="7" idx="2"/>
          </p:cNvCxnSpPr>
          <p:nvPr/>
        </p:nvCxnSpPr>
        <p:spPr>
          <a:xfrm>
            <a:off x="866775" y="4129087"/>
            <a:ext cx="15430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6"/>
            <a:endCxn id="10" idx="2"/>
          </p:cNvCxnSpPr>
          <p:nvPr/>
        </p:nvCxnSpPr>
        <p:spPr>
          <a:xfrm>
            <a:off x="2905125" y="4129087"/>
            <a:ext cx="14192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6"/>
            <a:endCxn id="10" idx="3"/>
          </p:cNvCxnSpPr>
          <p:nvPr/>
        </p:nvCxnSpPr>
        <p:spPr>
          <a:xfrm flipV="1">
            <a:off x="2905125" y="4304202"/>
            <a:ext cx="1491760" cy="9393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4"/>
            <a:endCxn id="8" idx="0"/>
          </p:cNvCxnSpPr>
          <p:nvPr/>
        </p:nvCxnSpPr>
        <p:spPr>
          <a:xfrm>
            <a:off x="2657475" y="4376737"/>
            <a:ext cx="0" cy="6191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4"/>
            <a:endCxn id="9" idx="0"/>
          </p:cNvCxnSpPr>
          <p:nvPr/>
        </p:nvCxnSpPr>
        <p:spPr>
          <a:xfrm>
            <a:off x="2657475" y="5491162"/>
            <a:ext cx="0" cy="6191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4"/>
            <a:endCxn id="11" idx="0"/>
          </p:cNvCxnSpPr>
          <p:nvPr/>
        </p:nvCxnSpPr>
        <p:spPr>
          <a:xfrm>
            <a:off x="4572000" y="4376737"/>
            <a:ext cx="0" cy="17335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11" idx="2"/>
          </p:cNvCxnSpPr>
          <p:nvPr/>
        </p:nvCxnSpPr>
        <p:spPr>
          <a:xfrm>
            <a:off x="2905125" y="6357937"/>
            <a:ext cx="14192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4"/>
            <a:endCxn id="6" idx="0"/>
          </p:cNvCxnSpPr>
          <p:nvPr/>
        </p:nvCxnSpPr>
        <p:spPr>
          <a:xfrm>
            <a:off x="619125" y="4376737"/>
            <a:ext cx="0" cy="8572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6"/>
            <a:endCxn id="8" idx="2"/>
          </p:cNvCxnSpPr>
          <p:nvPr/>
        </p:nvCxnSpPr>
        <p:spPr>
          <a:xfrm flipV="1">
            <a:off x="866775" y="5243512"/>
            <a:ext cx="1543050" cy="2381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5"/>
            <a:endCxn id="9" idx="2"/>
          </p:cNvCxnSpPr>
          <p:nvPr/>
        </p:nvCxnSpPr>
        <p:spPr>
          <a:xfrm>
            <a:off x="794240" y="5656752"/>
            <a:ext cx="1615585" cy="7011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6"/>
            <a:endCxn id="10" idx="2"/>
          </p:cNvCxnSpPr>
          <p:nvPr/>
        </p:nvCxnSpPr>
        <p:spPr>
          <a:xfrm>
            <a:off x="2905125" y="4129087"/>
            <a:ext cx="1419225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0"/>
          </p:cNvCxnSpPr>
          <p:nvPr/>
        </p:nvCxnSpPr>
        <p:spPr>
          <a:xfrm>
            <a:off x="2657475" y="4376737"/>
            <a:ext cx="0" cy="61912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4"/>
            <a:endCxn id="9" idx="0"/>
          </p:cNvCxnSpPr>
          <p:nvPr/>
        </p:nvCxnSpPr>
        <p:spPr>
          <a:xfrm>
            <a:off x="2657475" y="5491162"/>
            <a:ext cx="0" cy="61912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4"/>
            <a:endCxn id="11" idx="0"/>
          </p:cNvCxnSpPr>
          <p:nvPr/>
        </p:nvCxnSpPr>
        <p:spPr>
          <a:xfrm>
            <a:off x="4572000" y="4376737"/>
            <a:ext cx="0" cy="17335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" idx="4"/>
            <a:endCxn id="6" idx="0"/>
          </p:cNvCxnSpPr>
          <p:nvPr/>
        </p:nvCxnSpPr>
        <p:spPr>
          <a:xfrm>
            <a:off x="619125" y="4376737"/>
            <a:ext cx="0" cy="8572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6"/>
            <a:endCxn id="8" idx="2"/>
          </p:cNvCxnSpPr>
          <p:nvPr/>
        </p:nvCxnSpPr>
        <p:spPr>
          <a:xfrm flipV="1">
            <a:off x="866775" y="5243512"/>
            <a:ext cx="1543050" cy="23812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71475" y="3881437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4" name="Oval 53"/>
          <p:cNvSpPr/>
          <p:nvPr/>
        </p:nvSpPr>
        <p:spPr>
          <a:xfrm>
            <a:off x="371475" y="5233987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5" name="Oval 54"/>
          <p:cNvSpPr/>
          <p:nvPr/>
        </p:nvSpPr>
        <p:spPr>
          <a:xfrm>
            <a:off x="2409825" y="3881437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Oval 55"/>
          <p:cNvSpPr/>
          <p:nvPr/>
        </p:nvSpPr>
        <p:spPr>
          <a:xfrm>
            <a:off x="2409825" y="4995862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2409825" y="6110287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Oval 57"/>
          <p:cNvSpPr/>
          <p:nvPr/>
        </p:nvSpPr>
        <p:spPr>
          <a:xfrm>
            <a:off x="4324350" y="3881437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9" name="Oval 58"/>
          <p:cNvSpPr/>
          <p:nvPr/>
        </p:nvSpPr>
        <p:spPr>
          <a:xfrm>
            <a:off x="4324350" y="6110287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60" name="Oval 59"/>
          <p:cNvSpPr/>
          <p:nvPr/>
        </p:nvSpPr>
        <p:spPr>
          <a:xfrm>
            <a:off x="7352565" y="2861163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61" name="Straight Connector 60"/>
          <p:cNvCxnSpPr>
            <a:stCxn id="69" idx="4"/>
            <a:endCxn id="71" idx="0"/>
          </p:cNvCxnSpPr>
          <p:nvPr/>
        </p:nvCxnSpPr>
        <p:spPr>
          <a:xfrm>
            <a:off x="8647965" y="4470888"/>
            <a:ext cx="0" cy="48760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69" idx="0"/>
            <a:endCxn id="60" idx="5"/>
          </p:cNvCxnSpPr>
          <p:nvPr/>
        </p:nvCxnSpPr>
        <p:spPr>
          <a:xfrm flipH="1" flipV="1">
            <a:off x="7775330" y="3283928"/>
            <a:ext cx="872635" cy="69166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0" idx="4"/>
          </p:cNvCxnSpPr>
          <p:nvPr/>
        </p:nvCxnSpPr>
        <p:spPr>
          <a:xfrm>
            <a:off x="7600215" y="3356463"/>
            <a:ext cx="0" cy="61912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71" idx="4"/>
            <a:endCxn id="72" idx="0"/>
          </p:cNvCxnSpPr>
          <p:nvPr/>
        </p:nvCxnSpPr>
        <p:spPr>
          <a:xfrm>
            <a:off x="8647965" y="5453796"/>
            <a:ext cx="0" cy="58871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7" idx="4"/>
            <a:endCxn id="68" idx="4"/>
          </p:cNvCxnSpPr>
          <p:nvPr/>
        </p:nvCxnSpPr>
        <p:spPr>
          <a:xfrm flipV="1">
            <a:off x="6581040" y="4470888"/>
            <a:ext cx="0" cy="119062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8" idx="0"/>
            <a:endCxn id="60" idx="3"/>
          </p:cNvCxnSpPr>
          <p:nvPr/>
        </p:nvCxnSpPr>
        <p:spPr>
          <a:xfrm flipV="1">
            <a:off x="6581040" y="3283928"/>
            <a:ext cx="844060" cy="69166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333390" y="5166213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8" name="Oval 67"/>
          <p:cNvSpPr/>
          <p:nvPr/>
        </p:nvSpPr>
        <p:spPr>
          <a:xfrm>
            <a:off x="6333390" y="3975588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9" name="Oval 68"/>
          <p:cNvSpPr/>
          <p:nvPr/>
        </p:nvSpPr>
        <p:spPr>
          <a:xfrm>
            <a:off x="8400315" y="3975588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0" name="Oval 69"/>
          <p:cNvSpPr/>
          <p:nvPr/>
        </p:nvSpPr>
        <p:spPr>
          <a:xfrm>
            <a:off x="7352565" y="3975588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1" name="Oval 70"/>
          <p:cNvSpPr/>
          <p:nvPr/>
        </p:nvSpPr>
        <p:spPr>
          <a:xfrm>
            <a:off x="8400315" y="4958496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2" name="Oval 71"/>
          <p:cNvSpPr/>
          <p:nvPr/>
        </p:nvSpPr>
        <p:spPr>
          <a:xfrm>
            <a:off x="8400315" y="6042514"/>
            <a:ext cx="495300" cy="495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92" name="Striped Right Arrow 91"/>
          <p:cNvSpPr/>
          <p:nvPr/>
        </p:nvSpPr>
        <p:spPr>
          <a:xfrm>
            <a:off x="4991100" y="4376737"/>
            <a:ext cx="1167910" cy="99536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1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92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en-US" dirty="0"/>
              <a:t>802.1 </a:t>
            </a:r>
            <a:r>
              <a:rPr lang="hu-HU" dirty="0"/>
              <a:t>feszítőfa algoritmusa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dirty="0"/>
              <a:t>Az egyik </a:t>
            </a:r>
            <a:r>
              <a:rPr lang="hu-HU" dirty="0" err="1"/>
              <a:t>bride-et</a:t>
            </a:r>
            <a:r>
              <a:rPr lang="hu-HU" dirty="0"/>
              <a:t> megválasztjuk a fa gyökerének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Minden </a:t>
            </a:r>
            <a:r>
              <a:rPr lang="hu-HU" dirty="0" err="1"/>
              <a:t>bridge</a:t>
            </a:r>
            <a:r>
              <a:rPr lang="hu-HU" dirty="0"/>
              <a:t> megkeresi a legrövidebb utat a gyökérhez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Ezen utak unióját véve megkapjuk a feszítőfát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hu-HU" dirty="0"/>
              <a:t>A fa építése során a </a:t>
            </a:r>
            <a:r>
              <a:rPr lang="hu-HU" dirty="0" err="1"/>
              <a:t>bridge-ek</a:t>
            </a:r>
            <a:r>
              <a:rPr lang="hu-HU" dirty="0"/>
              <a:t> egymás között konfigurációs üzeneteket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en-US" dirty="0"/>
              <a:t>Configuration Bridge Protocol Data Units</a:t>
            </a:r>
            <a:r>
              <a:rPr lang="hu-HU" dirty="0"/>
              <a:t> [</a:t>
            </a:r>
            <a:r>
              <a:rPr lang="en-US" dirty="0">
                <a:solidFill>
                  <a:schemeClr val="accent1"/>
                </a:solidFill>
              </a:rPr>
              <a:t>BPDU</a:t>
            </a:r>
            <a:r>
              <a:rPr lang="en-US" dirty="0"/>
              <a:t>s</a:t>
            </a:r>
            <a:r>
              <a:rPr lang="hu-HU" dirty="0"/>
              <a:t>]</a:t>
            </a:r>
            <a:r>
              <a:rPr lang="en-US" dirty="0"/>
              <a:t>) </a:t>
            </a:r>
            <a:r>
              <a:rPr lang="hu-HU" dirty="0"/>
              <a:t>cserélnek</a:t>
            </a:r>
            <a:endParaRPr lang="en-US" dirty="0"/>
          </a:p>
          <a:p>
            <a:pPr lvl="1"/>
            <a:r>
              <a:rPr lang="hu-HU" dirty="0"/>
              <a:t>A gyökér elem megválasztásához</a:t>
            </a:r>
            <a:endParaRPr lang="en-US" dirty="0"/>
          </a:p>
          <a:p>
            <a:pPr lvl="1"/>
            <a:r>
              <a:rPr lang="hu-HU" dirty="0"/>
              <a:t>A legrövidebb utak meghatározásához</a:t>
            </a:r>
            <a:endParaRPr lang="en-US" dirty="0"/>
          </a:p>
          <a:p>
            <a:pPr lvl="1"/>
            <a:r>
              <a:rPr lang="hu-HU" dirty="0"/>
              <a:t>A gyökérhez legközelebbi szomszéd (</a:t>
            </a:r>
            <a:r>
              <a:rPr lang="hu-HU" dirty="0" err="1"/>
              <a:t>next</a:t>
            </a:r>
            <a:r>
              <a:rPr lang="hu-HU" dirty="0"/>
              <a:t> </a:t>
            </a:r>
            <a:r>
              <a:rPr lang="hu-HU" dirty="0" err="1"/>
              <a:t>hop</a:t>
            </a:r>
            <a:r>
              <a:rPr lang="hu-HU" dirty="0"/>
              <a:t>) állomás és a hozzá tartozó port azonosításához</a:t>
            </a:r>
            <a:endParaRPr lang="en-US" dirty="0"/>
          </a:p>
          <a:p>
            <a:pPr lvl="1"/>
            <a:r>
              <a:rPr lang="hu-HU" dirty="0"/>
              <a:t>A feszítőfához tartozó portok kiválasztása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6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Gyökér meghatározása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83327"/>
            <a:ext cx="8839200" cy="5022273"/>
          </a:xfrm>
        </p:spPr>
        <p:txBody>
          <a:bodyPr>
            <a:normAutofit/>
          </a:bodyPr>
          <a:lstStyle/>
          <a:p>
            <a:r>
              <a:rPr lang="hu-HU" sz="2800" dirty="0"/>
              <a:t>Kezdetben minden állomás feltételezi magáról, hogy gyökér</a:t>
            </a:r>
            <a:endParaRPr lang="en-US" sz="2800" dirty="0"/>
          </a:p>
          <a:p>
            <a:r>
              <a:rPr lang="en-US" sz="2800" dirty="0"/>
              <a:t>Bridge</a:t>
            </a:r>
            <a:r>
              <a:rPr lang="hu-HU" sz="2800" dirty="0" err="1"/>
              <a:t>-ek</a:t>
            </a:r>
            <a:r>
              <a:rPr lang="en-US" sz="2800" dirty="0"/>
              <a:t> </a:t>
            </a:r>
            <a:r>
              <a:rPr lang="hu-HU" sz="2800" dirty="0"/>
              <a:t>minden irányba szétküldik a </a:t>
            </a:r>
            <a:r>
              <a:rPr lang="en-US" sz="2800" dirty="0"/>
              <a:t>BPDU</a:t>
            </a:r>
            <a:r>
              <a:rPr lang="hu-HU" sz="2800" dirty="0"/>
              <a:t> üzeneteiket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hu-HU" sz="2800" dirty="0"/>
              <a:t>A fogadott</a:t>
            </a:r>
            <a:r>
              <a:rPr lang="en-US" sz="2800" dirty="0"/>
              <a:t> BPDU</a:t>
            </a:r>
            <a:r>
              <a:rPr lang="hu-HU" sz="2800" dirty="0"/>
              <a:t> üzenet alapján, minden </a:t>
            </a:r>
            <a:r>
              <a:rPr lang="hu-HU" sz="2800" dirty="0" err="1"/>
              <a:t>switch</a:t>
            </a:r>
            <a:r>
              <a:rPr lang="hu-HU" sz="2800" dirty="0"/>
              <a:t> választ</a:t>
            </a:r>
            <a:r>
              <a:rPr lang="en-US" sz="2800" dirty="0"/>
              <a:t>:</a:t>
            </a:r>
          </a:p>
          <a:p>
            <a:pPr lvl="1"/>
            <a:r>
              <a:rPr lang="hu-HU" sz="2400" dirty="0"/>
              <a:t>Egy új gyökér elemet</a:t>
            </a:r>
            <a:r>
              <a:rPr lang="en-US" sz="2400" dirty="0"/>
              <a:t> (</a:t>
            </a:r>
            <a:r>
              <a:rPr lang="hu-HU" sz="2400" dirty="0"/>
              <a:t>legkisebb ismert Gyökér</a:t>
            </a:r>
            <a:r>
              <a:rPr lang="en-US" sz="2400" dirty="0"/>
              <a:t> ID</a:t>
            </a:r>
            <a:r>
              <a:rPr lang="hu-HU" sz="2400" dirty="0"/>
              <a:t> alapján</a:t>
            </a:r>
            <a:r>
              <a:rPr lang="en-US" sz="2400" dirty="0"/>
              <a:t>)</a:t>
            </a:r>
          </a:p>
          <a:p>
            <a:pPr lvl="1"/>
            <a:r>
              <a:rPr lang="hu-HU" sz="2400" dirty="0"/>
              <a:t>Egy új gyökér </a:t>
            </a:r>
            <a:r>
              <a:rPr lang="hu-HU" sz="2400" dirty="0" err="1"/>
              <a:t>portot</a:t>
            </a:r>
            <a:r>
              <a:rPr lang="en-US" sz="2400" dirty="0"/>
              <a:t> (</a:t>
            </a:r>
            <a:r>
              <a:rPr lang="hu-HU" sz="2400" dirty="0"/>
              <a:t>melyik interfész megy a gyökér irányába</a:t>
            </a:r>
            <a:r>
              <a:rPr lang="en-US" sz="2400" dirty="0"/>
              <a:t>)</a:t>
            </a:r>
          </a:p>
          <a:p>
            <a:pPr lvl="1"/>
            <a:r>
              <a:rPr lang="hu-HU" sz="2400" dirty="0"/>
              <a:t>Egy új kijelölt </a:t>
            </a:r>
            <a:r>
              <a:rPr lang="hu-HU" sz="2400" dirty="0" err="1"/>
              <a:t>bridge-et</a:t>
            </a:r>
            <a:r>
              <a:rPr lang="en-US" sz="2400" dirty="0"/>
              <a:t> (</a:t>
            </a:r>
            <a:r>
              <a:rPr lang="hu-HU" sz="2400" dirty="0"/>
              <a:t>a következő állomás a gyökérhez vezető úton</a:t>
            </a:r>
            <a:r>
              <a:rPr lang="en-US" sz="2400" dirty="0"/>
              <a:t>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82955" y="3071423"/>
            <a:ext cx="5626375" cy="400110"/>
            <a:chOff x="457396" y="1885296"/>
            <a:chExt cx="5626375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1938564" y="1885296"/>
              <a:ext cx="1337481" cy="40011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>
                  <a:solidFill>
                    <a:schemeClr val="bg1"/>
                  </a:solidFill>
                </a:rPr>
                <a:t>Gyökér </a:t>
              </a:r>
              <a:r>
                <a:rPr lang="en-US" sz="200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76045" y="1885296"/>
              <a:ext cx="2807726" cy="400110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>
                  <a:solidFill>
                    <a:schemeClr val="bg1"/>
                  </a:solidFill>
                </a:rPr>
                <a:t>Út költség a gyökérhez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396" y="1885296"/>
              <a:ext cx="1471063" cy="40011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Bridge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24801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Feszítőfa építése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269</a:t>
            </a:fld>
            <a:endParaRPr lang="en-US" dirty="0"/>
          </a:p>
        </p:txBody>
      </p:sp>
      <p:cxnSp>
        <p:nvCxnSpPr>
          <p:cNvPr id="13" name="Straight Connector 12"/>
          <p:cNvCxnSpPr>
            <a:stCxn id="5" idx="2"/>
            <a:endCxn id="6" idx="0"/>
          </p:cNvCxnSpPr>
          <p:nvPr/>
        </p:nvCxnSpPr>
        <p:spPr>
          <a:xfrm>
            <a:off x="1981188" y="2975455"/>
            <a:ext cx="0" cy="121546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3"/>
            <a:endCxn id="7" idx="1"/>
          </p:cNvCxnSpPr>
          <p:nvPr/>
        </p:nvCxnSpPr>
        <p:spPr>
          <a:xfrm>
            <a:off x="2419029" y="2791101"/>
            <a:ext cx="185453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  <a:endCxn id="8" idx="1"/>
          </p:cNvCxnSpPr>
          <p:nvPr/>
        </p:nvCxnSpPr>
        <p:spPr>
          <a:xfrm flipV="1">
            <a:off x="5149245" y="2791100"/>
            <a:ext cx="1749758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9" idx="3"/>
          </p:cNvCxnSpPr>
          <p:nvPr/>
        </p:nvCxnSpPr>
        <p:spPr>
          <a:xfrm rot="5400000">
            <a:off x="5543134" y="2581565"/>
            <a:ext cx="1399822" cy="2187601"/>
          </a:xfrm>
          <a:prstGeom prst="bentConnector2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1" idx="0"/>
          </p:cNvCxnSpPr>
          <p:nvPr/>
        </p:nvCxnSpPr>
        <p:spPr>
          <a:xfrm rot="16200000" flipH="1">
            <a:off x="4405145" y="4943037"/>
            <a:ext cx="1793187" cy="895779"/>
          </a:xfrm>
          <a:prstGeom prst="bentConnector3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0" idx="0"/>
          </p:cNvCxnSpPr>
          <p:nvPr/>
        </p:nvCxnSpPr>
        <p:spPr>
          <a:xfrm rot="5400000" flipH="1" flipV="1">
            <a:off x="3122972" y="4911189"/>
            <a:ext cx="1793189" cy="959476"/>
          </a:xfrm>
          <a:prstGeom prst="bentConnector3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3"/>
            <a:endCxn id="11" idx="1"/>
          </p:cNvCxnSpPr>
          <p:nvPr/>
        </p:nvCxnSpPr>
        <p:spPr>
          <a:xfrm>
            <a:off x="3977669" y="6471876"/>
            <a:ext cx="133411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3"/>
            <a:endCxn id="9" idx="1"/>
          </p:cNvCxnSpPr>
          <p:nvPr/>
        </p:nvCxnSpPr>
        <p:spPr>
          <a:xfrm>
            <a:off x="2419029" y="4375276"/>
            <a:ext cx="185453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2" idx="1"/>
          </p:cNvCxnSpPr>
          <p:nvPr/>
        </p:nvCxnSpPr>
        <p:spPr>
          <a:xfrm>
            <a:off x="403934" y="2473554"/>
            <a:ext cx="485527" cy="31754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2" idx="1"/>
          </p:cNvCxnSpPr>
          <p:nvPr/>
        </p:nvCxnSpPr>
        <p:spPr>
          <a:xfrm flipV="1">
            <a:off x="403934" y="2791099"/>
            <a:ext cx="485527" cy="31315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8" y="2832467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8" y="2201768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/>
          <p:cNvCxnSpPr>
            <a:stCxn id="32" idx="3"/>
            <a:endCxn id="5" idx="1"/>
          </p:cNvCxnSpPr>
          <p:nvPr/>
        </p:nvCxnSpPr>
        <p:spPr>
          <a:xfrm>
            <a:off x="1147063" y="2791099"/>
            <a:ext cx="396283" cy="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44" idx="1"/>
          </p:cNvCxnSpPr>
          <p:nvPr/>
        </p:nvCxnSpPr>
        <p:spPr>
          <a:xfrm>
            <a:off x="403934" y="4135419"/>
            <a:ext cx="485527" cy="31754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4" idx="1"/>
          </p:cNvCxnSpPr>
          <p:nvPr/>
        </p:nvCxnSpPr>
        <p:spPr>
          <a:xfrm flipV="1">
            <a:off x="403934" y="4452964"/>
            <a:ext cx="485527" cy="31315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8" y="4494332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8" y="3863633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/>
          <p:cNvCxnSpPr>
            <a:stCxn id="44" idx="3"/>
          </p:cNvCxnSpPr>
          <p:nvPr/>
        </p:nvCxnSpPr>
        <p:spPr>
          <a:xfrm>
            <a:off x="1147063" y="4452964"/>
            <a:ext cx="49978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52" idx="1"/>
          </p:cNvCxnSpPr>
          <p:nvPr/>
        </p:nvCxnSpPr>
        <p:spPr>
          <a:xfrm>
            <a:off x="2002369" y="6015734"/>
            <a:ext cx="0" cy="52430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52" idx="1"/>
          </p:cNvCxnSpPr>
          <p:nvPr/>
        </p:nvCxnSpPr>
        <p:spPr>
          <a:xfrm flipV="1">
            <a:off x="1516842" y="6540039"/>
            <a:ext cx="485527" cy="4136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56" y="6268252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67" y="5743948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/>
          <p:cNvCxnSpPr>
            <a:stCxn id="52" idx="3"/>
          </p:cNvCxnSpPr>
          <p:nvPr/>
        </p:nvCxnSpPr>
        <p:spPr>
          <a:xfrm flipV="1">
            <a:off x="2259971" y="6540038"/>
            <a:ext cx="1086324" cy="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722460" y="6507870"/>
            <a:ext cx="485527" cy="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722459" y="6017984"/>
            <a:ext cx="122907" cy="48988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27384" y="6510067"/>
            <a:ext cx="49978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309676" y="2793116"/>
            <a:ext cx="485527" cy="31754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8309675" y="2479961"/>
            <a:ext cx="485527" cy="31315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894" y="2866652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894" y="2235953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Connector 64"/>
          <p:cNvCxnSpPr/>
          <p:nvPr/>
        </p:nvCxnSpPr>
        <p:spPr>
          <a:xfrm>
            <a:off x="7614600" y="2795312"/>
            <a:ext cx="49978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70" idx="0"/>
          </p:cNvCxnSpPr>
          <p:nvPr/>
        </p:nvCxnSpPr>
        <p:spPr>
          <a:xfrm>
            <a:off x="4273562" y="1851884"/>
            <a:ext cx="451484" cy="16958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0" idx="0"/>
          </p:cNvCxnSpPr>
          <p:nvPr/>
        </p:nvCxnSpPr>
        <p:spPr>
          <a:xfrm flipV="1">
            <a:off x="4725046" y="1836810"/>
            <a:ext cx="424198" cy="1846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43" y="1565024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727" y="1565024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/>
          <p:cNvCxnSpPr>
            <a:endCxn id="70" idx="2"/>
          </p:cNvCxnSpPr>
          <p:nvPr/>
        </p:nvCxnSpPr>
        <p:spPr>
          <a:xfrm flipV="1">
            <a:off x="4725046" y="2279074"/>
            <a:ext cx="0" cy="35457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46" y="2606746"/>
            <a:ext cx="875683" cy="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46" y="4190921"/>
            <a:ext cx="875683" cy="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62" y="2606746"/>
            <a:ext cx="875683" cy="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003" y="2606745"/>
            <a:ext cx="875683" cy="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61" y="4190921"/>
            <a:ext cx="875683" cy="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86" y="6287521"/>
            <a:ext cx="875683" cy="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86" y="6287521"/>
            <a:ext cx="875683" cy="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889461" y="2662298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89461" y="4324163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002369" y="6411238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03" y="6236084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580" y="5746198"/>
            <a:ext cx="543573" cy="5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6464858" y="6381266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052074" y="2666511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96245" y="2021472"/>
            <a:ext cx="257602" cy="257602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67071" y="2145080"/>
            <a:ext cx="95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0: 0/0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242083" y="2167655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12: 12/0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368315" y="2101211"/>
            <a:ext cx="95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3: 3/0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6747" y="3729256"/>
            <a:ext cx="1297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27: 27/0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37625" y="3682956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41: 41/0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553471" y="580126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9: 9/0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363699" y="5793381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68: 68/0</a:t>
            </a:r>
          </a:p>
        </p:txBody>
      </p:sp>
      <p:cxnSp>
        <p:nvCxnSpPr>
          <p:cNvPr id="29" name="Straight Arrow Connector 28"/>
          <p:cNvCxnSpPr>
            <a:stCxn id="7" idx="1"/>
            <a:endCxn id="5" idx="3"/>
          </p:cNvCxnSpPr>
          <p:nvPr/>
        </p:nvCxnSpPr>
        <p:spPr>
          <a:xfrm flipH="1">
            <a:off x="2419029" y="2791101"/>
            <a:ext cx="1854533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" idx="0"/>
            <a:endCxn id="5" idx="2"/>
          </p:cNvCxnSpPr>
          <p:nvPr/>
        </p:nvCxnSpPr>
        <p:spPr>
          <a:xfrm flipV="1">
            <a:off x="1981188" y="2975455"/>
            <a:ext cx="0" cy="121546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01243" y="3682956"/>
            <a:ext cx="112562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27: 0/1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327843" y="2167654"/>
            <a:ext cx="112562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12: 0/1</a:t>
            </a:r>
          </a:p>
        </p:txBody>
      </p:sp>
      <p:cxnSp>
        <p:nvCxnSpPr>
          <p:cNvPr id="47" name="Elbow Connector 46"/>
          <p:cNvCxnSpPr>
            <a:stCxn id="9" idx="3"/>
            <a:endCxn id="8" idx="2"/>
          </p:cNvCxnSpPr>
          <p:nvPr/>
        </p:nvCxnSpPr>
        <p:spPr>
          <a:xfrm flipV="1">
            <a:off x="5149244" y="2975454"/>
            <a:ext cx="2187601" cy="1399822"/>
          </a:xfrm>
          <a:prstGeom prst="bentConnector2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710746" y="3673754"/>
            <a:ext cx="112562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41: 3/1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438727" y="5764992"/>
            <a:ext cx="112562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68: 9/1</a:t>
            </a:r>
          </a:p>
        </p:txBody>
      </p:sp>
      <p:cxnSp>
        <p:nvCxnSpPr>
          <p:cNvPr id="89" name="Straight Arrow Connector 88"/>
          <p:cNvCxnSpPr>
            <a:stCxn id="11" idx="1"/>
            <a:endCxn id="10" idx="3"/>
          </p:cNvCxnSpPr>
          <p:nvPr/>
        </p:nvCxnSpPr>
        <p:spPr>
          <a:xfrm flipH="1">
            <a:off x="3977669" y="6471876"/>
            <a:ext cx="133411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710745" y="3682955"/>
            <a:ext cx="1125629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41: 0/2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368312" y="2099794"/>
            <a:ext cx="954108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3: 0/2</a:t>
            </a:r>
          </a:p>
        </p:txBody>
      </p:sp>
      <p:cxnSp>
        <p:nvCxnSpPr>
          <p:cNvPr id="94" name="Straight Arrow Connector 93"/>
          <p:cNvCxnSpPr>
            <a:stCxn id="9" idx="1"/>
            <a:endCxn id="6" idx="3"/>
          </p:cNvCxnSpPr>
          <p:nvPr/>
        </p:nvCxnSpPr>
        <p:spPr>
          <a:xfrm flipH="1">
            <a:off x="2419029" y="4375276"/>
            <a:ext cx="18545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" idx="1"/>
            <a:endCxn id="7" idx="3"/>
          </p:cNvCxnSpPr>
          <p:nvPr/>
        </p:nvCxnSpPr>
        <p:spPr>
          <a:xfrm flipH="1">
            <a:off x="5149245" y="2791100"/>
            <a:ext cx="1749758" cy="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436855" y="5764991"/>
            <a:ext cx="1125629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68: 3/2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527674" y="5793380"/>
            <a:ext cx="954108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9: 3/2</a:t>
            </a:r>
          </a:p>
        </p:txBody>
      </p:sp>
      <p:cxnSp>
        <p:nvCxnSpPr>
          <p:cNvPr id="103" name="Elbow Connector 102"/>
          <p:cNvCxnSpPr>
            <a:stCxn id="10" idx="0"/>
          </p:cNvCxnSpPr>
          <p:nvPr/>
        </p:nvCxnSpPr>
        <p:spPr>
          <a:xfrm rot="5400000" flipH="1" flipV="1">
            <a:off x="3155621" y="4943838"/>
            <a:ext cx="1727891" cy="959477"/>
          </a:xfrm>
          <a:prstGeom prst="bentConnector3">
            <a:avLst>
              <a:gd name="adj1" fmla="val 52010"/>
            </a:avLst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11" idx="0"/>
          </p:cNvCxnSpPr>
          <p:nvPr/>
        </p:nvCxnSpPr>
        <p:spPr>
          <a:xfrm rot="16200000" flipV="1">
            <a:off x="4437794" y="4975686"/>
            <a:ext cx="1727891" cy="895779"/>
          </a:xfrm>
          <a:prstGeom prst="bentConnector3">
            <a:avLst>
              <a:gd name="adj1" fmla="val 52009"/>
            </a:avLst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436490" y="5769543"/>
            <a:ext cx="1125629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68: 0/3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7106" y="5795531"/>
            <a:ext cx="954108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9: 0/3</a:t>
            </a:r>
          </a:p>
        </p:txBody>
      </p:sp>
      <p:sp>
        <p:nvSpPr>
          <p:cNvPr id="114" name="Multiply 113"/>
          <p:cNvSpPr/>
          <p:nvPr/>
        </p:nvSpPr>
        <p:spPr>
          <a:xfrm>
            <a:off x="4398045" y="6244763"/>
            <a:ext cx="559257" cy="530608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ultiply 114"/>
          <p:cNvSpPr/>
          <p:nvPr/>
        </p:nvSpPr>
        <p:spPr>
          <a:xfrm>
            <a:off x="7055343" y="4109973"/>
            <a:ext cx="559257" cy="530608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9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92" grpId="0" animBg="1"/>
      <p:bldP spid="93" grpId="0" animBg="1"/>
      <p:bldP spid="100" grpId="0" animBg="1"/>
      <p:bldP spid="10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Robert Kahn koncepciója – </a:t>
            </a:r>
            <a:br>
              <a:rPr lang="hu-HU" dirty="0"/>
            </a:br>
            <a:r>
              <a:rPr lang="hu-HU" dirty="0"/>
              <a:t>						DARPA 1972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501278"/>
          </a:xfrm>
        </p:spPr>
        <p:txBody>
          <a:bodyPr>
            <a:normAutofit fontScale="92500" lnSpcReduction="10000"/>
          </a:bodyPr>
          <a:lstStyle/>
          <a:p>
            <a:r>
              <a:rPr lang="hu-HU" sz="2000" dirty="0"/>
              <a:t>Minden (lokális) hálózat autonóm</a:t>
            </a:r>
          </a:p>
          <a:p>
            <a:pPr lvl="1"/>
            <a:r>
              <a:rPr lang="hu-HU" sz="2000" dirty="0"/>
              <a:t>önállóan dolgozik</a:t>
            </a:r>
          </a:p>
          <a:p>
            <a:pPr lvl="1"/>
            <a:r>
              <a:rPr lang="hu-HU" sz="2000" dirty="0"/>
              <a:t>nem kell elkülönítve konfigurálni a </a:t>
            </a:r>
            <a:r>
              <a:rPr lang="hu-HU" sz="2000" dirty="0" err="1"/>
              <a:t>WAN-hoz</a:t>
            </a:r>
            <a:endParaRPr lang="hu-HU" sz="2000" dirty="0"/>
          </a:p>
          <a:p>
            <a:r>
              <a:rPr lang="hu-HU" sz="2000" dirty="0"/>
              <a:t>Kommunikáció a „legjobb szándék” (angolul </a:t>
            </a:r>
            <a:r>
              <a:rPr lang="hu-HU" sz="2000" i="1" dirty="0" err="1"/>
              <a:t>best</a:t>
            </a:r>
            <a:r>
              <a:rPr lang="hu-HU" sz="2000" i="1" dirty="0"/>
              <a:t> </a:t>
            </a:r>
            <a:r>
              <a:rPr lang="hu-HU" sz="2000" i="1" dirty="0" err="1"/>
              <a:t>effort</a:t>
            </a:r>
            <a:r>
              <a:rPr lang="hu-HU" sz="2000" dirty="0"/>
              <a:t>) elv szerint</a:t>
            </a:r>
          </a:p>
          <a:p>
            <a:pPr lvl="1"/>
            <a:r>
              <a:rPr lang="hu-HU" sz="2000" dirty="0"/>
              <a:t>ha egy csomag nem éri el a célt, akkor törlődik</a:t>
            </a:r>
          </a:p>
          <a:p>
            <a:pPr lvl="1"/>
            <a:r>
              <a:rPr lang="hu-HU" sz="2000" dirty="0"/>
              <a:t>az alkalmazás újraküldi ilyen esetekben</a:t>
            </a:r>
          </a:p>
          <a:p>
            <a:r>
              <a:rPr lang="hu-HU" sz="2000" i="1" dirty="0"/>
              <a:t>„Black </a:t>
            </a:r>
            <a:r>
              <a:rPr lang="hu-HU" sz="2000" i="1" dirty="0" err="1"/>
              <a:t>box</a:t>
            </a:r>
            <a:r>
              <a:rPr lang="hu-HU" sz="2000" i="1" dirty="0"/>
              <a:t>”</a:t>
            </a:r>
            <a:r>
              <a:rPr lang="hu-HU" sz="2000" dirty="0"/>
              <a:t> megközelítés a kapcsolatokhoz</a:t>
            </a:r>
          </a:p>
          <a:p>
            <a:pPr lvl="1"/>
            <a:r>
              <a:rPr lang="hu-HU" sz="2000" dirty="0"/>
              <a:t>a </a:t>
            </a:r>
            <a:r>
              <a:rPr lang="hu-HU" sz="2000" i="1" dirty="0"/>
              <a:t>Black </a:t>
            </a:r>
            <a:r>
              <a:rPr lang="hu-HU" sz="2000" i="1" dirty="0" err="1"/>
              <a:t>Box</a:t>
            </a:r>
            <a:r>
              <a:rPr lang="hu-HU" sz="2000" dirty="0" err="1"/>
              <a:t>-okat</a:t>
            </a:r>
            <a:r>
              <a:rPr lang="hu-HU" sz="2000" dirty="0"/>
              <a:t> később </a:t>
            </a:r>
            <a:r>
              <a:rPr lang="hu-HU" sz="2000" i="1" dirty="0" err="1"/>
              <a:t>Gateway</a:t>
            </a:r>
            <a:r>
              <a:rPr lang="hu-HU" sz="2000" dirty="0" err="1"/>
              <a:t>-eknek</a:t>
            </a:r>
            <a:r>
              <a:rPr lang="hu-HU" sz="2000" dirty="0"/>
              <a:t> és </a:t>
            </a:r>
            <a:r>
              <a:rPr lang="hu-HU" sz="2000" i="1" dirty="0" err="1"/>
              <a:t>Router</a:t>
            </a:r>
            <a:r>
              <a:rPr lang="hu-HU" sz="2000" dirty="0" err="1"/>
              <a:t>-eknek</a:t>
            </a:r>
            <a:r>
              <a:rPr lang="hu-HU" sz="2000" dirty="0"/>
              <a:t> keresztelték át</a:t>
            </a:r>
          </a:p>
          <a:p>
            <a:pPr lvl="1"/>
            <a:r>
              <a:rPr lang="hu-HU" sz="2000" dirty="0"/>
              <a:t>csomaginformációk nem kerülnek megőrzésre</a:t>
            </a:r>
          </a:p>
          <a:p>
            <a:pPr lvl="1"/>
            <a:r>
              <a:rPr lang="hu-HU" sz="2000" dirty="0"/>
              <a:t>nincs folyam-felügyelet</a:t>
            </a:r>
          </a:p>
          <a:p>
            <a:r>
              <a:rPr lang="hu-HU" sz="2000" dirty="0"/>
              <a:t>Nincs globális felügyelet</a:t>
            </a:r>
          </a:p>
          <a:p>
            <a:pPr marL="0" indent="0" algn="r">
              <a:buNone/>
            </a:pPr>
            <a:r>
              <a:rPr lang="hu-HU" sz="2000" b="1" dirty="0"/>
              <a:t>Ezek az internet alapelvei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0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Bridge-ek</a:t>
            </a:r>
            <a:r>
              <a:rPr lang="hu-HU" dirty="0"/>
              <a:t> </a:t>
            </a:r>
            <a:r>
              <a:rPr lang="en-US" dirty="0"/>
              <a:t>vs. Switch</a:t>
            </a:r>
            <a:r>
              <a:rPr lang="hu-HU" dirty="0" err="1"/>
              <a:t>-ek</a:t>
            </a:r>
            <a:br>
              <a:rPr lang="hu-HU" dirty="0"/>
            </a:br>
            <a:r>
              <a:rPr lang="hu-HU" dirty="0"/>
              <a:t>Hidak vs. Kapcsolók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A </a:t>
            </a:r>
            <a:r>
              <a:rPr lang="hu-HU" dirty="0" err="1"/>
              <a:t>bridge-ek</a:t>
            </a:r>
            <a:r>
              <a:rPr lang="hu-HU" dirty="0"/>
              <a:t> lehetővé teszik hogy növeljük a</a:t>
            </a:r>
            <a:r>
              <a:rPr lang="en-US" dirty="0"/>
              <a:t> LAN</a:t>
            </a:r>
            <a:r>
              <a:rPr lang="hu-HU" dirty="0" err="1"/>
              <a:t>-ok</a:t>
            </a:r>
            <a:r>
              <a:rPr lang="hu-HU" dirty="0"/>
              <a:t> kapacitását</a:t>
            </a:r>
            <a:endParaRPr lang="en-US" dirty="0"/>
          </a:p>
          <a:p>
            <a:pPr lvl="1"/>
            <a:r>
              <a:rPr lang="hu-HU" dirty="0"/>
              <a:t>Csökkentik a sikeres átvitelhez szükséges elküldendő csomagok számát</a:t>
            </a:r>
          </a:p>
          <a:p>
            <a:pPr lvl="1"/>
            <a:r>
              <a:rPr lang="hu-HU" dirty="0"/>
              <a:t>Kezeli a hurkokat</a:t>
            </a:r>
            <a:endParaRPr lang="en-US" dirty="0"/>
          </a:p>
          <a:p>
            <a:r>
              <a:rPr lang="hu-HU" dirty="0"/>
              <a:t>A s</a:t>
            </a:r>
            <a:r>
              <a:rPr lang="en-US" dirty="0"/>
              <a:t>witch</a:t>
            </a:r>
            <a:r>
              <a:rPr lang="hu-HU" dirty="0" err="1"/>
              <a:t>-ek</a:t>
            </a:r>
            <a:r>
              <a:rPr lang="hu-HU" dirty="0"/>
              <a:t> a </a:t>
            </a:r>
            <a:r>
              <a:rPr lang="hu-HU" dirty="0" err="1"/>
              <a:t>bridge-ek</a:t>
            </a:r>
            <a:r>
              <a:rPr lang="hu-HU" dirty="0"/>
              <a:t> speciális esetei</a:t>
            </a:r>
            <a:endParaRPr lang="en-US" dirty="0"/>
          </a:p>
          <a:p>
            <a:pPr lvl="1"/>
            <a:r>
              <a:rPr lang="hu-HU" dirty="0"/>
              <a:t>Minden port egyetlen egy </a:t>
            </a:r>
            <a:r>
              <a:rPr lang="hu-HU" dirty="0" err="1"/>
              <a:t>hoszthoz</a:t>
            </a:r>
            <a:r>
              <a:rPr lang="hu-HU" dirty="0"/>
              <a:t> kapcsolódik</a:t>
            </a:r>
            <a:endParaRPr lang="en-US" dirty="0"/>
          </a:p>
          <a:p>
            <a:pPr lvl="2"/>
            <a:r>
              <a:rPr lang="hu-HU" dirty="0"/>
              <a:t>Lehet egy kliens terminál</a:t>
            </a:r>
            <a:endParaRPr lang="en-US" dirty="0"/>
          </a:p>
          <a:p>
            <a:pPr lvl="2"/>
            <a:r>
              <a:rPr lang="hu-HU" dirty="0"/>
              <a:t>vagy akár egy másik </a:t>
            </a:r>
            <a:r>
              <a:rPr lang="hu-HU" dirty="0" err="1"/>
              <a:t>switch</a:t>
            </a:r>
            <a:endParaRPr lang="en-US" dirty="0"/>
          </a:p>
          <a:p>
            <a:pPr lvl="1"/>
            <a:r>
              <a:rPr lang="hu-HU" dirty="0" err="1"/>
              <a:t>Full-duplex</a:t>
            </a:r>
            <a:r>
              <a:rPr lang="hu-HU" dirty="0"/>
              <a:t> </a:t>
            </a:r>
            <a:r>
              <a:rPr lang="hu-HU" dirty="0" err="1"/>
              <a:t>link-ek</a:t>
            </a:r>
            <a:endParaRPr lang="en-US" dirty="0"/>
          </a:p>
          <a:p>
            <a:pPr lvl="1"/>
            <a:r>
              <a:rPr lang="hu-HU" dirty="0"/>
              <a:t>Egyszerűsített hardver: nincs szükség CSMA/CD-re</a:t>
            </a:r>
            <a:r>
              <a:rPr lang="en-US" dirty="0"/>
              <a:t>!</a:t>
            </a:r>
          </a:p>
          <a:p>
            <a:pPr lvl="1"/>
            <a:r>
              <a:rPr lang="hu-HU" dirty="0"/>
              <a:t>Különböző sebességű/rátájú portok is lehetségesek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Kapcsoljuk össze az</a:t>
            </a:r>
            <a:r>
              <a:rPr lang="en-US" dirty="0"/>
              <a:t> Internet</a:t>
            </a:r>
            <a:r>
              <a:rPr lang="hu-HU" dirty="0"/>
              <a:t>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1375" y="1600200"/>
            <a:ext cx="8991600" cy="5105400"/>
          </a:xfrm>
        </p:spPr>
        <p:txBody>
          <a:bodyPr/>
          <a:lstStyle/>
          <a:p>
            <a:r>
              <a:rPr lang="hu-HU" dirty="0" err="1"/>
              <a:t>Switch-ek</a:t>
            </a:r>
            <a:r>
              <a:rPr lang="hu-HU" dirty="0"/>
              <a:t> képességei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MAC cím alapú útvonalválasztás a hálózatban</a:t>
            </a:r>
            <a:endParaRPr lang="en-US" dirty="0"/>
          </a:p>
          <a:p>
            <a:pPr lvl="1"/>
            <a:r>
              <a:rPr lang="hu-HU" dirty="0"/>
              <a:t>Automatikusan megtanulja az utakat egy új állomáshoz</a:t>
            </a:r>
            <a:endParaRPr lang="en-US" dirty="0"/>
          </a:p>
          <a:p>
            <a:pPr lvl="1"/>
            <a:r>
              <a:rPr lang="hu-HU" dirty="0"/>
              <a:t>Feloldja a hurkokat</a:t>
            </a:r>
            <a:endParaRPr lang="en-US" dirty="0"/>
          </a:p>
          <a:p>
            <a:r>
              <a:rPr lang="hu-HU" dirty="0"/>
              <a:t>Lehetne a teljes internet egy ily módon összekötött tartomány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endParaRPr lang="en-US" sz="4000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/>
                </a:solidFill>
              </a:rPr>
              <a:t>N</a:t>
            </a:r>
            <a:r>
              <a:rPr lang="hu-HU" sz="4000" dirty="0">
                <a:solidFill>
                  <a:schemeClr val="accent2"/>
                </a:solidFill>
              </a:rPr>
              <a:t>EM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Korlátok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Nem hatékony</a:t>
            </a:r>
            <a:endParaRPr lang="en-US" dirty="0"/>
          </a:p>
          <a:p>
            <a:pPr lvl="1"/>
            <a:r>
              <a:rPr lang="hu-HU" dirty="0"/>
              <a:t>Elárasztás ismeretlen állomások megtalálásához</a:t>
            </a:r>
            <a:endParaRPr lang="en-US" dirty="0"/>
          </a:p>
          <a:p>
            <a:r>
              <a:rPr lang="hu-HU" dirty="0"/>
              <a:t>Gyenge teljesítmény</a:t>
            </a:r>
            <a:endParaRPr lang="en-US" dirty="0"/>
          </a:p>
          <a:p>
            <a:pPr lvl="1"/>
            <a:r>
              <a:rPr lang="hu-HU" dirty="0"/>
              <a:t>A feszítőfa nem foglalkozik a terhelés elosztással</a:t>
            </a:r>
            <a:endParaRPr lang="en-US" dirty="0"/>
          </a:p>
          <a:p>
            <a:pPr lvl="1"/>
            <a:r>
              <a:rPr lang="en-US" dirty="0"/>
              <a:t>Hot spots</a:t>
            </a:r>
          </a:p>
          <a:p>
            <a:r>
              <a:rPr lang="hu-HU" dirty="0"/>
              <a:t>Nagyon gyenge skálázhatóság</a:t>
            </a:r>
            <a:endParaRPr lang="en-US" dirty="0"/>
          </a:p>
          <a:p>
            <a:pPr lvl="1"/>
            <a:r>
              <a:rPr lang="hu-HU" dirty="0"/>
              <a:t>Minden </a:t>
            </a:r>
            <a:r>
              <a:rPr lang="hu-HU" dirty="0" err="1"/>
              <a:t>switch-nek</a:t>
            </a:r>
            <a:r>
              <a:rPr lang="hu-HU" dirty="0"/>
              <a:t> az Internet összes MAC címét ismerni kellene a továbbító táblájában</a:t>
            </a:r>
            <a:r>
              <a:rPr lang="en-US" dirty="0"/>
              <a:t>!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hu-HU" dirty="0"/>
              <a:t>Az </a:t>
            </a:r>
            <a:r>
              <a:rPr lang="en-US" dirty="0"/>
              <a:t>IP </a:t>
            </a:r>
            <a:r>
              <a:rPr lang="hu-HU" dirty="0"/>
              <a:t>fogja ezt a problémát megoldani…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775" y="4039439"/>
            <a:ext cx="8671498" cy="14469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Csomagtovábbítás</a:t>
            </a:r>
          </a:p>
          <a:p>
            <a:pPr lvl="1"/>
            <a:r>
              <a:rPr lang="hu-HU" dirty="0"/>
              <a:t>Útvonalválasztás</a:t>
            </a:r>
          </a:p>
          <a:p>
            <a:pPr lvl="1"/>
            <a:r>
              <a:rPr lang="hu-HU" dirty="0"/>
              <a:t>Csomag </a:t>
            </a:r>
            <a:r>
              <a:rPr lang="hu-HU" dirty="0" err="1"/>
              <a:t>fragmentálás</a:t>
            </a:r>
            <a:r>
              <a:rPr lang="hu-HU" dirty="0"/>
              <a:t> kezelése</a:t>
            </a:r>
            <a:endParaRPr lang="en-US" dirty="0"/>
          </a:p>
          <a:p>
            <a:pPr lvl="1"/>
            <a:r>
              <a:rPr lang="hu-HU" dirty="0"/>
              <a:t>Csomag ütemezés</a:t>
            </a:r>
            <a:endParaRPr lang="en-US" dirty="0"/>
          </a:p>
          <a:p>
            <a:pPr lvl="1"/>
            <a:r>
              <a:rPr lang="hu-HU" dirty="0"/>
              <a:t>Puffer kezelés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Csomag küldése egy adott végpontnak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Globálisan egyedi címeket definiálása</a:t>
            </a:r>
            <a:endParaRPr lang="en-US" dirty="0"/>
          </a:p>
          <a:p>
            <a:pPr lvl="1"/>
            <a:r>
              <a:rPr lang="hu-HU" dirty="0" err="1"/>
              <a:t>Routing</a:t>
            </a:r>
            <a:r>
              <a:rPr lang="hu-HU" dirty="0"/>
              <a:t> táblák karbantartása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Internet Protocol (IP</a:t>
            </a:r>
            <a:r>
              <a:rPr lang="hu-HU" dirty="0"/>
              <a:t>v4</a:t>
            </a:r>
            <a:r>
              <a:rPr lang="en-US" dirty="0"/>
              <a:t>), IPv6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6068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61833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Forgalomirányító algoritmusok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9865"/>
            <a:ext cx="9144000" cy="4689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200" b="1" cap="small" dirty="0"/>
              <a:t>Definíció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2200" dirty="0"/>
              <a:t>A hálózati réteg szoftverének azon része, amely azért a döntésért felelős, hogy a bejövő csomag melyik kimeneti vonalon kerüljön továbbításra.</a:t>
            </a:r>
          </a:p>
          <a:p>
            <a:r>
              <a:rPr lang="hu-HU" sz="2200" dirty="0"/>
              <a:t>A folyamat két jól-elkülöníthető lépésre bontható fel: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sz="2200" dirty="0"/>
              <a:t>Forgalomirányító táblázatok feltöltése és karbantartása. 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sz="2200" dirty="0"/>
              <a:t>Továbbítás.</a:t>
            </a:r>
          </a:p>
          <a:p>
            <a:pPr marL="0" indent="0">
              <a:buNone/>
            </a:pPr>
            <a:r>
              <a:rPr lang="hu-HU" sz="2200" b="1" cap="small" dirty="0"/>
              <a:t>Elvárások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2200" dirty="0"/>
              <a:t>helyesség, egyszerűség, robosztusság, stabilitás, </a:t>
            </a:r>
            <a:r>
              <a:rPr lang="hu-HU" sz="2200" dirty="0">
                <a:solidFill>
                  <a:srgbClr val="C00000"/>
                </a:solidFill>
              </a:rPr>
              <a:t>igazságosság</a:t>
            </a:r>
            <a:r>
              <a:rPr lang="hu-HU" sz="2200" dirty="0"/>
              <a:t>, </a:t>
            </a:r>
            <a:r>
              <a:rPr lang="hu-HU" sz="2200" dirty="0" err="1">
                <a:solidFill>
                  <a:srgbClr val="C00000"/>
                </a:solidFill>
              </a:rPr>
              <a:t>optimalitás</a:t>
            </a:r>
            <a:r>
              <a:rPr lang="hu-HU" sz="2200" dirty="0"/>
              <a:t> és hatékonyság</a:t>
            </a:r>
          </a:p>
          <a:p>
            <a:pPr marL="0" indent="0">
              <a:buNone/>
            </a:pPr>
            <a:r>
              <a:rPr lang="hu-HU" sz="2200" b="1" cap="small" dirty="0"/>
              <a:t>Algoritmus osztályok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hu-HU" sz="2200" dirty="0"/>
              <a:t>Adaptív algoritmusok </a:t>
            </a:r>
          </a:p>
          <a:p>
            <a:pPr lvl="2">
              <a:spcBef>
                <a:spcPts val="0"/>
              </a:spcBef>
            </a:pPr>
            <a:r>
              <a:rPr lang="hu-HU" sz="2200" dirty="0"/>
              <a:t>A topológia és rendszerint a forgalom is befolyásolhatja a döntést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200" dirty="0"/>
              <a:t>Nem-adaptív algoritmusok</a:t>
            </a:r>
          </a:p>
          <a:p>
            <a:pPr lvl="2"/>
            <a:r>
              <a:rPr lang="hu-HU" sz="2200" dirty="0"/>
              <a:t>offline meghatározás, betöltés a </a:t>
            </a:r>
            <a:r>
              <a:rPr lang="hu-HU" sz="2200" dirty="0" err="1"/>
              <a:t>router-ekbe</a:t>
            </a:r>
            <a:r>
              <a:rPr lang="hu-HU" sz="2200" dirty="0"/>
              <a:t> induláskor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274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4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Forgalomirányító algoritmusok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b="1" cap="small" dirty="0"/>
              <a:t>Különbségek az egyes adaptív algoritmusokban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Honnan kapják az információt? </a:t>
            </a:r>
          </a:p>
          <a:p>
            <a:pPr lvl="2"/>
            <a:r>
              <a:rPr lang="hu-HU" sz="2400" dirty="0"/>
              <a:t>szomszédok, helyileg, minden </a:t>
            </a:r>
            <a:r>
              <a:rPr lang="hu-HU" sz="2400" dirty="0" err="1"/>
              <a:t>router-től</a:t>
            </a:r>
            <a:endParaRPr lang="hu-HU" sz="2400" dirty="0"/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Mikor változtatják az útvonalakat? </a:t>
            </a:r>
          </a:p>
          <a:p>
            <a:pPr lvl="2"/>
            <a:r>
              <a:rPr lang="hu-HU" sz="2400" dirty="0"/>
              <a:t>meghatározott másodpercenként, terhelés változásra, topológia változásra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Milyen mértékeket használnak az optimalizáláshoz?</a:t>
            </a:r>
          </a:p>
          <a:p>
            <a:pPr lvl="2"/>
            <a:r>
              <a:rPr lang="hu-HU" sz="2400" dirty="0"/>
              <a:t>távolság, ugrások (</a:t>
            </a:r>
            <a:r>
              <a:rPr lang="hu-HU" sz="2400" i="1" dirty="0" err="1"/>
              <a:t>hops</a:t>
            </a:r>
            <a:r>
              <a:rPr lang="hu-HU" sz="2400" dirty="0"/>
              <a:t>) száma, becsült késleltetés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275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Optimalitási</a:t>
            </a:r>
            <a:r>
              <a:rPr lang="hu-HU" dirty="0"/>
              <a:t> elv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0346"/>
            <a:ext cx="7886700" cy="184721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hu-HU" sz="2000" dirty="0"/>
              <a:t>Ha </a:t>
            </a:r>
            <a:r>
              <a:rPr lang="hu-HU" sz="2000" b="1" i="1" dirty="0"/>
              <a:t>J</a:t>
            </a:r>
            <a:r>
              <a:rPr lang="hu-HU" sz="2000" dirty="0"/>
              <a:t> router az </a:t>
            </a:r>
            <a:r>
              <a:rPr lang="hu-HU" sz="2000" b="1" i="1" dirty="0"/>
              <a:t>I</a:t>
            </a:r>
            <a:r>
              <a:rPr lang="hu-HU" sz="2000" dirty="0"/>
              <a:t> </a:t>
            </a:r>
            <a:r>
              <a:rPr lang="hu-HU" sz="2000" dirty="0" err="1"/>
              <a:t>router-től</a:t>
            </a:r>
            <a:r>
              <a:rPr lang="hu-HU" sz="2000" dirty="0"/>
              <a:t> </a:t>
            </a:r>
            <a:r>
              <a:rPr lang="hu-HU" sz="2000" b="1" i="1" dirty="0"/>
              <a:t>K</a:t>
            </a:r>
            <a:r>
              <a:rPr lang="hu-HU" sz="2000" dirty="0"/>
              <a:t> router felé vezető </a:t>
            </a:r>
            <a:r>
              <a:rPr lang="hu-HU" sz="2000" i="1" dirty="0"/>
              <a:t>optimális útvonalon</a:t>
            </a:r>
            <a:r>
              <a:rPr lang="hu-HU" sz="2000" dirty="0"/>
              <a:t> helyezkedik el, akkor a J-től a K-ig vezető útvonal ugyanerre esik.</a:t>
            </a:r>
          </a:p>
          <a:p>
            <a:pPr lvl="1">
              <a:spcBef>
                <a:spcPts val="0"/>
              </a:spcBef>
            </a:pPr>
            <a:r>
              <a:rPr lang="hu-HU" sz="2000" b="1" dirty="0"/>
              <a:t>Következmény</a:t>
            </a:r>
          </a:p>
          <a:p>
            <a:pPr marL="684000" lvl="1" indent="0">
              <a:spcBef>
                <a:spcPts val="0"/>
              </a:spcBef>
              <a:buNone/>
            </a:pPr>
            <a:r>
              <a:rPr lang="hu-HU" sz="2000" dirty="0"/>
              <a:t>Az összes forrásból egy célba tartó optimális utak egy olyan fát alkotnak, melynek a gyökere a cél. Ezt nevezzük </a:t>
            </a:r>
            <a:r>
              <a:rPr lang="hu-HU" sz="2000" b="1" i="1" dirty="0" err="1"/>
              <a:t>nyelőfá</a:t>
            </a:r>
            <a:r>
              <a:rPr lang="hu-HU" sz="2000" dirty="0" err="1"/>
              <a:t>nak</a:t>
            </a:r>
            <a:r>
              <a:rPr lang="hu-HU" sz="2000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2008823" y="4137660"/>
            <a:ext cx="205740" cy="289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J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14650" y="3764280"/>
            <a:ext cx="205740" cy="289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074420" y="4739640"/>
            <a:ext cx="205740" cy="289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08860" y="3505200"/>
            <a:ext cx="194310" cy="259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686050" y="4457700"/>
            <a:ext cx="194310" cy="259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320165" y="4038600"/>
            <a:ext cx="194310" cy="259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B</a:t>
            </a:r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1708785" y="4937760"/>
            <a:ext cx="194310" cy="259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6" idx="2"/>
          </p:cNvCxnSpPr>
          <p:nvPr/>
        </p:nvCxnSpPr>
        <p:spPr>
          <a:xfrm flipH="1" flipV="1">
            <a:off x="2480310" y="3655377"/>
            <a:ext cx="434340" cy="25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</p:cNvCxnSpPr>
          <p:nvPr/>
        </p:nvCxnSpPr>
        <p:spPr>
          <a:xfrm flipH="1">
            <a:off x="2204435" y="3726339"/>
            <a:ext cx="132881" cy="48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6"/>
          </p:cNvCxnSpPr>
          <p:nvPr/>
        </p:nvCxnSpPr>
        <p:spPr>
          <a:xfrm flipH="1" flipV="1">
            <a:off x="1514475" y="4168140"/>
            <a:ext cx="494348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5"/>
            <a:endCxn id="11" idx="1"/>
          </p:cNvCxnSpPr>
          <p:nvPr/>
        </p:nvCxnSpPr>
        <p:spPr>
          <a:xfrm>
            <a:off x="1486019" y="4259739"/>
            <a:ext cx="251222" cy="7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  <a:endCxn id="5" idx="6"/>
          </p:cNvCxnSpPr>
          <p:nvPr/>
        </p:nvCxnSpPr>
        <p:spPr>
          <a:xfrm flipH="1" flipV="1">
            <a:off x="1280160" y="4884420"/>
            <a:ext cx="428625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3886200" y="4038600"/>
            <a:ext cx="1440299" cy="89916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cap="small" dirty="0">
                <a:solidFill>
                  <a:schemeClr val="tx1"/>
                </a:solidFill>
              </a:rPr>
              <a:t>K</a:t>
            </a:r>
            <a:r>
              <a:rPr lang="hu-HU" sz="1600" b="1" cap="small" dirty="0">
                <a:solidFill>
                  <a:schemeClr val="tx1"/>
                </a:solidFill>
              </a:rPr>
              <a:t> </a:t>
            </a:r>
            <a:r>
              <a:rPr lang="hu-HU" sz="1600" b="1" cap="small" dirty="0" err="1">
                <a:solidFill>
                  <a:schemeClr val="tx1"/>
                </a:solidFill>
              </a:rPr>
              <a:t>nyelőfája</a:t>
            </a:r>
            <a:endParaRPr lang="en-US" sz="1600" b="1" cap="small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595110" y="3310890"/>
            <a:ext cx="20574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K</a:t>
            </a:r>
            <a:endParaRPr lang="en-US" b="1" dirty="0"/>
          </a:p>
        </p:txBody>
      </p:sp>
      <p:cxnSp>
        <p:nvCxnSpPr>
          <p:cNvPr id="32" name="Straight Arrow Connector 31"/>
          <p:cNvCxnSpPr>
            <a:stCxn id="9" idx="2"/>
            <a:endCxn id="11" idx="7"/>
          </p:cNvCxnSpPr>
          <p:nvPr/>
        </p:nvCxnSpPr>
        <p:spPr>
          <a:xfrm flipH="1">
            <a:off x="1874640" y="4587241"/>
            <a:ext cx="811411" cy="38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595110" y="3916839"/>
            <a:ext cx="194310" cy="259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263640" y="4412139"/>
            <a:ext cx="194310" cy="259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6955155" y="4412139"/>
            <a:ext cx="194310" cy="259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949434" y="4934109"/>
            <a:ext cx="194310" cy="259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5898119" y="6020118"/>
            <a:ext cx="20574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I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606534" y="5486400"/>
            <a:ext cx="194310" cy="259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37" idx="1"/>
            <a:endCxn id="38" idx="5"/>
          </p:cNvCxnSpPr>
          <p:nvPr/>
        </p:nvCxnSpPr>
        <p:spPr>
          <a:xfrm flipH="1" flipV="1">
            <a:off x="5772389" y="5707539"/>
            <a:ext cx="155860" cy="35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7"/>
            <a:endCxn id="36" idx="3"/>
          </p:cNvCxnSpPr>
          <p:nvPr/>
        </p:nvCxnSpPr>
        <p:spPr>
          <a:xfrm flipV="1">
            <a:off x="5772388" y="5155249"/>
            <a:ext cx="205502" cy="36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7"/>
            <a:endCxn id="34" idx="3"/>
          </p:cNvCxnSpPr>
          <p:nvPr/>
        </p:nvCxnSpPr>
        <p:spPr>
          <a:xfrm flipV="1">
            <a:off x="6115289" y="4633278"/>
            <a:ext cx="176807" cy="33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4" idx="7"/>
            <a:endCxn id="33" idx="3"/>
          </p:cNvCxnSpPr>
          <p:nvPr/>
        </p:nvCxnSpPr>
        <p:spPr>
          <a:xfrm flipV="1">
            <a:off x="6429494" y="4137978"/>
            <a:ext cx="194072" cy="31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3" idx="5"/>
          </p:cNvCxnSpPr>
          <p:nvPr/>
        </p:nvCxnSpPr>
        <p:spPr>
          <a:xfrm flipH="1" flipV="1">
            <a:off x="6760964" y="4137978"/>
            <a:ext cx="222647" cy="31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3" idx="0"/>
            <a:endCxn id="30" idx="4"/>
          </p:cNvCxnSpPr>
          <p:nvPr/>
        </p:nvCxnSpPr>
        <p:spPr>
          <a:xfrm flipV="1">
            <a:off x="6692265" y="3600450"/>
            <a:ext cx="5715" cy="31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276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9" grpId="0" animBg="1"/>
      <p:bldP spid="10" grpId="0" animBg="1"/>
      <p:bldP spid="11" grpId="0" animBg="1"/>
      <p:bldP spid="28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Legrövidebb út alapú forgalomirányítás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12913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hu-HU" sz="2000" b="1" cap="small" dirty="0"/>
                  <a:t>Alhálózat reprezentációja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hu-HU" sz="2000" dirty="0"/>
                  <a:t>Az alhálózat tekinthető egy gráfnak, amelyben minden router egy csomópontnak és minden él egy kommunikációs vonalnak (link) felel meg. Az éleken értelmezünk egy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hu-HU" sz="2000" dirty="0"/>
                  <a:t> nem-negatív súlyfüggvényt, amelyek a legrövidebb utak meghatározásánál használunk.</a:t>
                </a:r>
              </a:p>
              <a:p>
                <a:r>
                  <a:rPr lang="hu-HU" sz="2000" i="1" dirty="0"/>
                  <a:t>G=(V,E)</a:t>
                </a:r>
                <a:r>
                  <a:rPr lang="hu-HU" sz="2000" dirty="0"/>
                  <a:t> gráf reprezentálja az alhálózatot</a:t>
                </a:r>
              </a:p>
              <a:p>
                <a:r>
                  <a:rPr lang="hu-HU" sz="2000" i="1" dirty="0"/>
                  <a:t>P</a:t>
                </a:r>
                <a:r>
                  <a:rPr lang="hu-HU" sz="2000" dirty="0"/>
                  <a:t> útvonal súlya: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hu-HU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129130"/>
              </a:xfrm>
              <a:blipFill rotWithShape="1">
                <a:blip r:embed="rId2"/>
                <a:stretch>
                  <a:fillRect l="-696" t="-2857" b="-3114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2129590" y="4932950"/>
            <a:ext cx="342900" cy="3970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65784" y="4114802"/>
            <a:ext cx="342900" cy="3970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65784" y="5819277"/>
            <a:ext cx="342900" cy="3970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51734" y="4078708"/>
            <a:ext cx="342900" cy="3970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851734" y="5819277"/>
            <a:ext cx="342900" cy="3970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F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748087" y="4932950"/>
            <a:ext cx="342900" cy="3970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D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4" idx="7"/>
            <a:endCxn id="5" idx="3"/>
          </p:cNvCxnSpPr>
          <p:nvPr/>
        </p:nvCxnSpPr>
        <p:spPr>
          <a:xfrm flipV="1">
            <a:off x="2422274" y="4453699"/>
            <a:ext cx="593727" cy="537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5"/>
            <a:endCxn id="6" idx="1"/>
          </p:cNvCxnSpPr>
          <p:nvPr/>
        </p:nvCxnSpPr>
        <p:spPr>
          <a:xfrm>
            <a:off x="2422274" y="5271848"/>
            <a:ext cx="593727" cy="60557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7" idx="2"/>
          </p:cNvCxnSpPr>
          <p:nvPr/>
        </p:nvCxnSpPr>
        <p:spPr>
          <a:xfrm flipV="1">
            <a:off x="3308684" y="4277229"/>
            <a:ext cx="1543050" cy="36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6"/>
            <a:endCxn id="8" idx="2"/>
          </p:cNvCxnSpPr>
          <p:nvPr/>
        </p:nvCxnSpPr>
        <p:spPr>
          <a:xfrm>
            <a:off x="3308684" y="6017798"/>
            <a:ext cx="1543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7"/>
            <a:endCxn id="9" idx="3"/>
          </p:cNvCxnSpPr>
          <p:nvPr/>
        </p:nvCxnSpPr>
        <p:spPr>
          <a:xfrm flipV="1">
            <a:off x="5144419" y="5271848"/>
            <a:ext cx="653885" cy="60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>
          <a:xfrm>
            <a:off x="5144419" y="4417605"/>
            <a:ext cx="653885" cy="57349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5"/>
            <a:endCxn id="8" idx="1"/>
          </p:cNvCxnSpPr>
          <p:nvPr/>
        </p:nvCxnSpPr>
        <p:spPr>
          <a:xfrm>
            <a:off x="3258468" y="4453700"/>
            <a:ext cx="1643483" cy="1423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7"/>
            <a:endCxn id="7" idx="3"/>
          </p:cNvCxnSpPr>
          <p:nvPr/>
        </p:nvCxnSpPr>
        <p:spPr>
          <a:xfrm flipV="1">
            <a:off x="3258468" y="4417606"/>
            <a:ext cx="1643483" cy="145981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5" idx="4"/>
            <a:endCxn id="6" idx="0"/>
          </p:cNvCxnSpPr>
          <p:nvPr/>
        </p:nvCxnSpPr>
        <p:spPr>
          <a:xfrm>
            <a:off x="3137234" y="4511845"/>
            <a:ext cx="0" cy="1307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0"/>
          </p:cNvCxnSpPr>
          <p:nvPr/>
        </p:nvCxnSpPr>
        <p:spPr>
          <a:xfrm>
            <a:off x="5023184" y="4475751"/>
            <a:ext cx="0" cy="1343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1"/>
          </p:cNvCxnSpPr>
          <p:nvPr/>
        </p:nvCxnSpPr>
        <p:spPr>
          <a:xfrm flipH="1">
            <a:off x="5591006" y="4081367"/>
            <a:ext cx="904330" cy="70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95336" y="3896701"/>
            <a:ext cx="257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kommunikációs vonal (link)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5" name="Straight Arrow Connector 44"/>
          <p:cNvCxnSpPr>
            <a:stCxn id="46" idx="0"/>
            <a:endCxn id="4" idx="3"/>
          </p:cNvCxnSpPr>
          <p:nvPr/>
        </p:nvCxnSpPr>
        <p:spPr>
          <a:xfrm flipV="1">
            <a:off x="1377249" y="5271847"/>
            <a:ext cx="802558" cy="42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13111" y="5700612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router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54747" y="44536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986751" y="39540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495673" y="52277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51990" y="5450309"/>
            <a:ext cx="17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0199" y="44984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441590" y="54928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345694" y="42947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968118" y="60739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60" idx="1"/>
            <a:endCxn id="54" idx="3"/>
          </p:cNvCxnSpPr>
          <p:nvPr/>
        </p:nvCxnSpPr>
        <p:spPr>
          <a:xfrm flipH="1" flipV="1">
            <a:off x="5752894" y="5677539"/>
            <a:ext cx="984791" cy="13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37685" y="562513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súly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277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9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6" grpId="0"/>
      <p:bldP spid="60" grpId="0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Távolságvektor alapú forgalomirányítás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Dinamikus algoritmusoknak 2 csoportja van:</a:t>
            </a:r>
          </a:p>
          <a:p>
            <a:pPr lvl="1"/>
            <a:r>
              <a:rPr lang="hu-HU" sz="2000" dirty="0"/>
              <a:t>távolságvektor alapú illetve (</a:t>
            </a:r>
            <a:r>
              <a:rPr lang="hu-HU" sz="2000" dirty="0" err="1"/>
              <a:t>distance</a:t>
            </a:r>
            <a:r>
              <a:rPr lang="hu-HU" sz="2000" dirty="0"/>
              <a:t> </a:t>
            </a:r>
            <a:r>
              <a:rPr lang="hu-HU" sz="2000" dirty="0" err="1"/>
              <a:t>vector</a:t>
            </a:r>
            <a:r>
              <a:rPr lang="hu-HU" sz="2000" dirty="0"/>
              <a:t> </a:t>
            </a:r>
            <a:r>
              <a:rPr lang="hu-HU" sz="2000" dirty="0" err="1"/>
              <a:t>routing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kapcsolatállapot alapú (</a:t>
            </a:r>
            <a:r>
              <a:rPr lang="hu-HU" sz="2000" dirty="0" err="1"/>
              <a:t>link-state</a:t>
            </a:r>
            <a:r>
              <a:rPr lang="hu-HU" sz="2000" dirty="0"/>
              <a:t> </a:t>
            </a:r>
            <a:r>
              <a:rPr lang="hu-HU" sz="2000" dirty="0" err="1"/>
              <a:t>routing</a:t>
            </a:r>
            <a:r>
              <a:rPr lang="hu-HU" sz="2000" dirty="0"/>
              <a:t>)</a:t>
            </a:r>
          </a:p>
          <a:p>
            <a:pPr lvl="1"/>
            <a:endParaRPr lang="hu-HU" sz="2000" dirty="0"/>
          </a:p>
          <a:p>
            <a:pPr lvl="1"/>
            <a:endParaRPr lang="hu-HU" sz="2000" dirty="0"/>
          </a:p>
          <a:p>
            <a:pPr lvl="1"/>
            <a:endParaRPr lang="hu-HU" sz="2000" dirty="0"/>
          </a:p>
          <a:p>
            <a:r>
              <a:rPr lang="hu-HU" sz="2000" b="1" u="sng" dirty="0"/>
              <a:t>Távolságvektor alapú</a:t>
            </a:r>
            <a:r>
              <a:rPr lang="hu-HU" sz="2000" dirty="0"/>
              <a:t>: Minden </a:t>
            </a:r>
            <a:r>
              <a:rPr lang="hu-HU" sz="2000" dirty="0" err="1"/>
              <a:t>router-nek</a:t>
            </a:r>
            <a:r>
              <a:rPr lang="hu-HU" sz="2000" dirty="0"/>
              <a:t> egy táblázatot kell karbantartania, amelyben minden célhoz szerepel a legrövidebb ismert távolság, és annak a vonalnak az azonosítója, amelyiken a célhoz lehet eljutni. A táblázatokat a szomszédoktól származó információk alapján frissítik.</a:t>
            </a:r>
          </a:p>
          <a:p>
            <a:pPr lvl="1"/>
            <a:r>
              <a:rPr lang="hu-HU" sz="2000" dirty="0"/>
              <a:t>Elosztott Bellman-Ford forgalomirányítási algoritmusként is nevezik.</a:t>
            </a:r>
          </a:p>
          <a:p>
            <a:pPr lvl="1"/>
            <a:r>
              <a:rPr lang="hu-HU" sz="2000" dirty="0"/>
              <a:t>ARPANET eredeti forgalomirányító algoritmusa ez volt. RIP (</a:t>
            </a:r>
            <a:r>
              <a:rPr lang="hu-HU" sz="2000" dirty="0" err="1"/>
              <a:t>Routing</a:t>
            </a:r>
            <a:r>
              <a:rPr lang="hu-HU" sz="2000" dirty="0"/>
              <a:t> </a:t>
            </a:r>
            <a:r>
              <a:rPr lang="hu-HU" sz="2000" dirty="0" err="1"/>
              <a:t>Information</a:t>
            </a:r>
            <a:r>
              <a:rPr lang="hu-HU" sz="2000" dirty="0"/>
              <a:t> </a:t>
            </a:r>
            <a:r>
              <a:rPr lang="hu-HU" sz="2000" dirty="0" err="1"/>
              <a:t>Protocol</a:t>
            </a:r>
            <a:r>
              <a:rPr lang="hu-HU" sz="2000" dirty="0"/>
              <a:t>) néven is ezt használták.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278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4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Távolságvektor alapú forgalomirányítás</a:t>
            </a:r>
            <a:br>
              <a:rPr lang="hu-HU" dirty="0"/>
            </a:br>
            <a:r>
              <a:rPr lang="hu-HU" dirty="0"/>
              <a:t>	Elosztott Bellman-Ford algoritmus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cap="small" dirty="0"/>
              <a:t>Környezet és működés</a:t>
            </a:r>
          </a:p>
          <a:p>
            <a:r>
              <a:rPr lang="hu-HU" sz="2000" dirty="0"/>
              <a:t>Minden csomópont csak a közvetlen szomszédjaival kommunikálhat. </a:t>
            </a:r>
          </a:p>
          <a:p>
            <a:r>
              <a:rPr lang="hu-HU" sz="2000" dirty="0"/>
              <a:t>Aszinkron működés.</a:t>
            </a:r>
          </a:p>
          <a:p>
            <a:r>
              <a:rPr lang="hu-HU" sz="2000" dirty="0"/>
              <a:t>Minden állomásnak van saját távolság vektora. Ezt </a:t>
            </a:r>
            <a:r>
              <a:rPr lang="hu-HU" sz="2000" dirty="0" err="1"/>
              <a:t>periodikusan</a:t>
            </a:r>
            <a:r>
              <a:rPr lang="hu-HU" sz="2000" dirty="0"/>
              <a:t> elküldi a direkt szomszédoknak.</a:t>
            </a:r>
          </a:p>
          <a:p>
            <a:r>
              <a:rPr lang="hu-HU" sz="2000" dirty="0"/>
              <a:t>A kapott távolság vektorok alapján minden csomópont új táblázatot állít elő.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279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42347" y="4498465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560122" y="4860251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192915" y="4313250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584569" y="5607273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801262" y="5341850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79933" y="5393838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25" idx="4"/>
            <a:endCxn id="30" idx="0"/>
          </p:cNvCxnSpPr>
          <p:nvPr/>
        </p:nvCxnSpPr>
        <p:spPr>
          <a:xfrm flipH="1">
            <a:off x="746872" y="4925336"/>
            <a:ext cx="62414" cy="468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0" idx="6"/>
            <a:endCxn id="28" idx="2"/>
          </p:cNvCxnSpPr>
          <p:nvPr/>
        </p:nvCxnSpPr>
        <p:spPr>
          <a:xfrm>
            <a:off x="913809" y="5607274"/>
            <a:ext cx="670760" cy="213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8" idx="6"/>
            <a:endCxn id="29" idx="2"/>
          </p:cNvCxnSpPr>
          <p:nvPr/>
        </p:nvCxnSpPr>
        <p:spPr>
          <a:xfrm flipV="1">
            <a:off x="1918446" y="5555286"/>
            <a:ext cx="882817" cy="265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9" idx="1"/>
            <a:endCxn id="27" idx="5"/>
          </p:cNvCxnSpPr>
          <p:nvPr/>
        </p:nvCxnSpPr>
        <p:spPr>
          <a:xfrm flipH="1" flipV="1">
            <a:off x="2477897" y="4677606"/>
            <a:ext cx="372260" cy="726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" idx="0"/>
            <a:endCxn id="26" idx="4"/>
          </p:cNvCxnSpPr>
          <p:nvPr/>
        </p:nvCxnSpPr>
        <p:spPr>
          <a:xfrm flipH="1" flipV="1">
            <a:off x="1727060" y="5287121"/>
            <a:ext cx="24447" cy="32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" idx="6"/>
            <a:endCxn id="26" idx="2"/>
          </p:cNvCxnSpPr>
          <p:nvPr/>
        </p:nvCxnSpPr>
        <p:spPr>
          <a:xfrm>
            <a:off x="976224" y="4711900"/>
            <a:ext cx="583898" cy="361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7"/>
            <a:endCxn id="27" idx="3"/>
          </p:cNvCxnSpPr>
          <p:nvPr/>
        </p:nvCxnSpPr>
        <p:spPr>
          <a:xfrm flipV="1">
            <a:off x="1845104" y="4677607"/>
            <a:ext cx="396706" cy="245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30028" y="56648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23624" y="45534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1142" y="49570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567091" y="5256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933786" y="44799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300182" y="563604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644834" y="48001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graphicFrame>
        <p:nvGraphicFramePr>
          <p:cNvPr id="45" name="Table 7"/>
          <p:cNvGraphicFramePr>
            <a:graphicFrameLocks noGrp="1"/>
          </p:cNvGraphicFramePr>
          <p:nvPr>
            <p:extLst/>
          </p:nvPr>
        </p:nvGraphicFramePr>
        <p:xfrm>
          <a:off x="4267200" y="4313385"/>
          <a:ext cx="1630555" cy="2265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Cél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Ktsg</a:t>
                      </a:r>
                      <a:r>
                        <a:rPr lang="hu-HU" dirty="0"/>
                        <a:t>.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01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TextBox 8"/>
          <p:cNvSpPr txBox="1"/>
          <p:nvPr/>
        </p:nvSpPr>
        <p:spPr>
          <a:xfrm>
            <a:off x="2806141" y="4213029"/>
            <a:ext cx="1533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/>
              <a:t>C állomás </a:t>
            </a:r>
          </a:p>
          <a:p>
            <a:pPr algn="ctr"/>
            <a:r>
              <a:rPr lang="en-US" sz="2400" dirty="0"/>
              <a:t>DV </a:t>
            </a:r>
            <a:r>
              <a:rPr lang="hu-HU" sz="2400" dirty="0"/>
              <a:t>táblája</a:t>
            </a:r>
            <a:endParaRPr lang="en-US" sz="2400" dirty="0"/>
          </a:p>
        </p:txBody>
      </p:sp>
      <p:sp>
        <p:nvSpPr>
          <p:cNvPr id="47" name="Content Placeholder 5"/>
          <p:cNvSpPr txBox="1">
            <a:spLocks/>
          </p:cNvSpPr>
          <p:nvPr/>
        </p:nvSpPr>
        <p:spPr>
          <a:xfrm>
            <a:off x="6004436" y="4090737"/>
            <a:ext cx="2995186" cy="2315217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/>
              <a:t>Nincs bejegyzés </a:t>
            </a:r>
            <a:r>
              <a:rPr lang="en-US" sz="2000" dirty="0"/>
              <a:t>C</a:t>
            </a:r>
            <a:r>
              <a:rPr lang="hu-HU" sz="2000" dirty="0" err="1"/>
              <a:t>-hez</a:t>
            </a:r>
            <a:endParaRPr lang="en-US" sz="2000" dirty="0"/>
          </a:p>
          <a:p>
            <a:r>
              <a:rPr lang="hu-HU" sz="2000" dirty="0"/>
              <a:t>Kezdetben csak a közvetlen szomszédokhoz van </a:t>
            </a:r>
            <a:r>
              <a:rPr lang="hu-HU" sz="2000" dirty="0" err="1"/>
              <a:t>info</a:t>
            </a:r>
            <a:endParaRPr lang="en-US" sz="2000" dirty="0"/>
          </a:p>
          <a:p>
            <a:pPr lvl="1"/>
            <a:r>
              <a:rPr lang="hu-HU" sz="1800" dirty="0"/>
              <a:t>Más célállomások költsége</a:t>
            </a:r>
            <a:r>
              <a:rPr lang="en-US" sz="1800" dirty="0"/>
              <a:t> =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∞</a:t>
            </a:r>
          </a:p>
          <a:p>
            <a:r>
              <a:rPr lang="hu-HU" sz="2000" dirty="0">
                <a:cs typeface="Consolas" pitchFamily="49" charset="0"/>
              </a:rPr>
              <a:t>Végül kitöltött vektort kapunk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192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funkciók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A hálózatok komponensei</a:t>
            </a:r>
            <a:endParaRPr lang="en-US" dirty="0"/>
          </a:p>
          <a:p>
            <a:pPr lvl="1"/>
            <a:r>
              <a:rPr lang="hu-HU" dirty="0"/>
              <a:t>Hálózati technológiák</a:t>
            </a:r>
            <a:endParaRPr lang="en-US" dirty="0"/>
          </a:p>
          <a:p>
            <a:pPr lvl="2"/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, Bluetooth, Fiber Optic, Cable Modem, DSL</a:t>
            </a:r>
          </a:p>
          <a:p>
            <a:pPr lvl="1"/>
            <a:r>
              <a:rPr lang="hu-HU" dirty="0"/>
              <a:t>Hálózat típusok</a:t>
            </a:r>
            <a:endParaRPr lang="en-US" dirty="0"/>
          </a:p>
          <a:p>
            <a:pPr lvl="2"/>
            <a:r>
              <a:rPr lang="hu-HU" dirty="0"/>
              <a:t>Áramkör kapcsolt (</a:t>
            </a:r>
            <a:r>
              <a:rPr lang="en-US" dirty="0"/>
              <a:t>Circuit switch</a:t>
            </a:r>
            <a:r>
              <a:rPr lang="hu-HU" dirty="0"/>
              <a:t>)</a:t>
            </a:r>
            <a:r>
              <a:rPr lang="en-US" dirty="0"/>
              <a:t>, </a:t>
            </a:r>
            <a:r>
              <a:rPr lang="hu-HU" dirty="0"/>
              <a:t>Csomag kapcsolt (</a:t>
            </a:r>
            <a:r>
              <a:rPr lang="en-US" dirty="0"/>
              <a:t>packet switch</a:t>
            </a:r>
            <a:r>
              <a:rPr lang="hu-HU" dirty="0"/>
              <a:t>)</a:t>
            </a:r>
            <a:endParaRPr lang="en-US" dirty="0"/>
          </a:p>
          <a:p>
            <a:pPr lvl="2"/>
            <a:r>
              <a:rPr lang="hu-HU" dirty="0"/>
              <a:t>Vezetékes (</a:t>
            </a:r>
            <a:r>
              <a:rPr lang="en-US" dirty="0"/>
              <a:t>Wired</a:t>
            </a:r>
            <a:r>
              <a:rPr lang="hu-HU" dirty="0"/>
              <a:t>)</a:t>
            </a:r>
            <a:r>
              <a:rPr lang="en-US" dirty="0"/>
              <a:t>, </a:t>
            </a:r>
            <a:r>
              <a:rPr lang="hu-HU" dirty="0"/>
              <a:t>Vezeték nélküli (</a:t>
            </a:r>
            <a:r>
              <a:rPr lang="en-US" dirty="0"/>
              <a:t>Wireless</a:t>
            </a:r>
            <a:r>
              <a:rPr lang="hu-HU" dirty="0"/>
              <a:t>)</a:t>
            </a:r>
            <a:r>
              <a:rPr lang="en-US" dirty="0"/>
              <a:t>, </a:t>
            </a:r>
            <a:r>
              <a:rPr lang="hu-HU" dirty="0"/>
              <a:t>Optikai, Műholdas</a:t>
            </a:r>
            <a:endParaRPr lang="en-US" dirty="0"/>
          </a:p>
          <a:p>
            <a:pPr lvl="1"/>
            <a:r>
              <a:rPr lang="hu-HU" dirty="0"/>
              <a:t>Alkalmazások</a:t>
            </a:r>
            <a:endParaRPr lang="en-US" dirty="0"/>
          </a:p>
          <a:p>
            <a:pPr lvl="2"/>
            <a:r>
              <a:rPr lang="en-US" dirty="0"/>
              <a:t>Email, Web (HTTP), FTP, </a:t>
            </a:r>
            <a:r>
              <a:rPr lang="en-US" dirty="0" err="1"/>
              <a:t>BitTorrent</a:t>
            </a:r>
            <a:r>
              <a:rPr lang="en-US" dirty="0"/>
              <a:t>, VoIP</a:t>
            </a:r>
          </a:p>
          <a:p>
            <a:pPr marL="685800" lvl="2" indent="0">
              <a:buNone/>
            </a:pPr>
            <a:endParaRPr lang="en-US" dirty="0"/>
          </a:p>
          <a:p>
            <a:r>
              <a:rPr lang="hu-HU" dirty="0"/>
              <a:t>Hogyan érhető el, hogy ezek képesek legyenek együttműködni?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2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Initialization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280</a:t>
            </a:fld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016835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loud 4"/>
          <p:cNvSpPr/>
          <p:nvPr/>
        </p:nvSpPr>
        <p:spPr>
          <a:xfrm>
            <a:off x="130699" y="1536398"/>
            <a:ext cx="3457410" cy="2219977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4" idx="4"/>
            <a:endCxn id="16" idx="2"/>
          </p:cNvCxnSpPr>
          <p:nvPr/>
        </p:nvCxnSpPr>
        <p:spPr>
          <a:xfrm>
            <a:off x="2095570" y="2178727"/>
            <a:ext cx="5265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4"/>
            <a:endCxn id="15" idx="2"/>
          </p:cNvCxnSpPr>
          <p:nvPr/>
        </p:nvCxnSpPr>
        <p:spPr>
          <a:xfrm>
            <a:off x="1093890" y="304958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3" idx="1"/>
            <a:endCxn id="14" idx="3"/>
          </p:cNvCxnSpPr>
          <p:nvPr/>
        </p:nvCxnSpPr>
        <p:spPr>
          <a:xfrm flipV="1">
            <a:off x="722058" y="2360844"/>
            <a:ext cx="1001680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5" idx="1"/>
            <a:endCxn id="14" idx="3"/>
          </p:cNvCxnSpPr>
          <p:nvPr/>
        </p:nvCxnSpPr>
        <p:spPr>
          <a:xfrm flipH="1" flipV="1">
            <a:off x="1723737" y="2360844"/>
            <a:ext cx="185916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1"/>
            <a:endCxn id="16" idx="3"/>
          </p:cNvCxnSpPr>
          <p:nvPr/>
        </p:nvCxnSpPr>
        <p:spPr>
          <a:xfrm flipV="1">
            <a:off x="1909654" y="2360844"/>
            <a:ext cx="1084315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7811" y="22645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81561" y="17702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754134" y="235346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350225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351905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1537821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622136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423073" y="25083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38564" y="30008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22151" y="157598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A</a:t>
            </a:r>
          </a:p>
        </p:txBody>
      </p:sp>
      <p:graphicFrame>
        <p:nvGraphicFramePr>
          <p:cNvPr id="53" name="Content Placeholder 50"/>
          <p:cNvGraphicFramePr>
            <a:graphicFrameLocks/>
          </p:cNvGraphicFramePr>
          <p:nvPr>
            <p:extLst/>
          </p:nvPr>
        </p:nvGraphicFramePr>
        <p:xfrm>
          <a:off x="6823139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444486" y="153690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graphicFrame>
        <p:nvGraphicFramePr>
          <p:cNvPr id="55" name="Content Placeholder 50"/>
          <p:cNvGraphicFramePr>
            <a:graphicFrameLocks/>
          </p:cNvGraphicFramePr>
          <p:nvPr>
            <p:extLst/>
          </p:nvPr>
        </p:nvGraphicFramePr>
        <p:xfrm>
          <a:off x="4016835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622151" y="4541220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graphicFrame>
        <p:nvGraphicFramePr>
          <p:cNvPr id="57" name="Content Placeholder 50"/>
          <p:cNvGraphicFramePr>
            <a:graphicFrameLocks/>
          </p:cNvGraphicFramePr>
          <p:nvPr>
            <p:extLst/>
          </p:nvPr>
        </p:nvGraphicFramePr>
        <p:xfrm>
          <a:off x="6823139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7428456" y="451101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D</a:t>
            </a:r>
          </a:p>
        </p:txBody>
      </p:sp>
      <p:sp>
        <p:nvSpPr>
          <p:cNvPr id="60" name="Text Box 141"/>
          <p:cNvSpPr txBox="1">
            <a:spLocks noChangeArrowheads="1"/>
          </p:cNvSpPr>
          <p:nvPr/>
        </p:nvSpPr>
        <p:spPr bwMode="auto">
          <a:xfrm>
            <a:off x="137201" y="4386945"/>
            <a:ext cx="347685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Initialization:</a:t>
            </a:r>
            <a:r>
              <a:rPr lang="en-US" dirty="0"/>
              <a:t>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  </a:t>
            </a:r>
            <a:r>
              <a:rPr lang="en-US" b="1" dirty="0"/>
              <a:t>for all</a:t>
            </a:r>
            <a:r>
              <a:rPr lang="en-US" dirty="0"/>
              <a:t> neighbors </a:t>
            </a:r>
            <a:r>
              <a:rPr lang="en-US" i="1" dirty="0"/>
              <a:t>V </a:t>
            </a:r>
            <a:r>
              <a:rPr lang="en-US" dirty="0"/>
              <a:t> </a:t>
            </a:r>
            <a:r>
              <a:rPr lang="en-US" b="1" dirty="0"/>
              <a:t>do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    </a:t>
            </a:r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dirty="0"/>
              <a:t> adjacent to </a:t>
            </a:r>
            <a:r>
              <a:rPr lang="en-US" i="1" dirty="0"/>
              <a:t>A</a:t>
            </a:r>
            <a:r>
              <a:rPr lang="en-US" dirty="0"/>
              <a:t>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      D(</a:t>
            </a:r>
            <a:r>
              <a:rPr lang="en-US" i="1" dirty="0"/>
              <a:t>A, V</a:t>
            </a:r>
            <a:r>
              <a:rPr lang="en-US" dirty="0"/>
              <a:t>) = c(</a:t>
            </a:r>
            <a:r>
              <a:rPr lang="en-US" i="1" dirty="0"/>
              <a:t>A,V</a:t>
            </a:r>
            <a:r>
              <a:rPr lang="en-US" dirty="0"/>
              <a:t>);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b="1" dirty="0"/>
              <a:t>   else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      D(</a:t>
            </a:r>
            <a:r>
              <a:rPr lang="en-US" i="1" dirty="0"/>
              <a:t>A, V</a:t>
            </a:r>
            <a:r>
              <a:rPr lang="en-US" dirty="0"/>
              <a:t>) = ∞; </a:t>
            </a:r>
          </a:p>
          <a:p>
            <a:pPr marL="457200" indent="-457200" algn="l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7556882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1</a:t>
            </a:r>
            <a:r>
              <a:rPr lang="en-US" baseline="30000" dirty="0"/>
              <a:t>st</a:t>
            </a:r>
            <a:r>
              <a:rPr lang="en-US" dirty="0"/>
              <a:t> Iteration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281</a:t>
            </a:fld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016835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loud 4"/>
          <p:cNvSpPr/>
          <p:nvPr/>
        </p:nvSpPr>
        <p:spPr>
          <a:xfrm>
            <a:off x="130699" y="1536398"/>
            <a:ext cx="3457410" cy="2219977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4" idx="4"/>
            <a:endCxn id="16" idx="2"/>
          </p:cNvCxnSpPr>
          <p:nvPr/>
        </p:nvCxnSpPr>
        <p:spPr>
          <a:xfrm>
            <a:off x="2095570" y="2178727"/>
            <a:ext cx="5265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4"/>
            <a:endCxn id="15" idx="2"/>
          </p:cNvCxnSpPr>
          <p:nvPr/>
        </p:nvCxnSpPr>
        <p:spPr>
          <a:xfrm>
            <a:off x="1093890" y="304958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3" idx="1"/>
            <a:endCxn id="14" idx="3"/>
          </p:cNvCxnSpPr>
          <p:nvPr/>
        </p:nvCxnSpPr>
        <p:spPr>
          <a:xfrm flipV="1">
            <a:off x="722058" y="2360844"/>
            <a:ext cx="1001680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5" idx="1"/>
            <a:endCxn id="14" idx="3"/>
          </p:cNvCxnSpPr>
          <p:nvPr/>
        </p:nvCxnSpPr>
        <p:spPr>
          <a:xfrm flipH="1" flipV="1">
            <a:off x="1723737" y="2360844"/>
            <a:ext cx="185916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1"/>
            <a:endCxn id="16" idx="3"/>
          </p:cNvCxnSpPr>
          <p:nvPr/>
        </p:nvCxnSpPr>
        <p:spPr>
          <a:xfrm flipV="1">
            <a:off x="1909654" y="2360844"/>
            <a:ext cx="1084315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7811" y="22645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81561" y="17702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754134" y="235346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350225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351905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1537821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622136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423073" y="25083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38564" y="30008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22151" y="157598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A</a:t>
            </a:r>
          </a:p>
        </p:txBody>
      </p:sp>
      <p:graphicFrame>
        <p:nvGraphicFramePr>
          <p:cNvPr id="53" name="Content Placeholder 50"/>
          <p:cNvGraphicFramePr>
            <a:graphicFrameLocks/>
          </p:cNvGraphicFramePr>
          <p:nvPr>
            <p:extLst/>
          </p:nvPr>
        </p:nvGraphicFramePr>
        <p:xfrm>
          <a:off x="6823139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444486" y="153690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graphicFrame>
        <p:nvGraphicFramePr>
          <p:cNvPr id="55" name="Content Placeholder 50"/>
          <p:cNvGraphicFramePr>
            <a:graphicFrameLocks/>
          </p:cNvGraphicFramePr>
          <p:nvPr>
            <p:extLst/>
          </p:nvPr>
        </p:nvGraphicFramePr>
        <p:xfrm>
          <a:off x="4016835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600379" y="4541220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graphicFrame>
        <p:nvGraphicFramePr>
          <p:cNvPr id="57" name="Content Placeholder 50"/>
          <p:cNvGraphicFramePr>
            <a:graphicFrameLocks/>
          </p:cNvGraphicFramePr>
          <p:nvPr>
            <p:extLst/>
          </p:nvPr>
        </p:nvGraphicFramePr>
        <p:xfrm>
          <a:off x="6823139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7406684" y="451101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D</a:t>
            </a:r>
          </a:p>
        </p:txBody>
      </p:sp>
      <p:sp>
        <p:nvSpPr>
          <p:cNvPr id="28" name="Text Box 144"/>
          <p:cNvSpPr txBox="1">
            <a:spLocks noChangeArrowheads="1"/>
          </p:cNvSpPr>
          <p:nvPr/>
        </p:nvSpPr>
        <p:spPr bwMode="auto">
          <a:xfrm>
            <a:off x="-20235" y="3314757"/>
            <a:ext cx="4009559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algn="l"/>
            <a:r>
              <a:rPr lang="en-US" sz="1600" i="1" dirty="0"/>
              <a:t>…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i="1" dirty="0"/>
              <a:t> </a:t>
            </a:r>
            <a:r>
              <a:rPr lang="en-US" sz="1600" b="1" i="1" dirty="0"/>
              <a:t>loop:</a:t>
            </a:r>
            <a:r>
              <a:rPr lang="en-US" sz="1600" dirty="0"/>
              <a:t> </a:t>
            </a:r>
          </a:p>
          <a:p>
            <a:pPr marL="457200" indent="-457200" algn="l"/>
            <a:r>
              <a:rPr lang="en-US" sz="1600" dirty="0"/>
              <a:t>…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</a:t>
            </a:r>
            <a:r>
              <a:rPr lang="en-US" sz="1600" b="1" dirty="0"/>
              <a:t>else if</a:t>
            </a:r>
            <a:r>
              <a:rPr lang="en-US" sz="1600" dirty="0"/>
              <a:t> (update D(</a:t>
            </a:r>
            <a:r>
              <a:rPr lang="en-US" sz="1600" i="1" dirty="0"/>
              <a:t>V, Y</a:t>
            </a:r>
            <a:r>
              <a:rPr lang="en-US" sz="1600" dirty="0"/>
              <a:t>) received from </a:t>
            </a:r>
            <a:r>
              <a:rPr lang="en-US" sz="1600" i="1" dirty="0"/>
              <a:t>V</a:t>
            </a:r>
            <a:r>
              <a:rPr lang="en-US" sz="1600" dirty="0"/>
              <a:t>)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</a:t>
            </a:r>
            <a:r>
              <a:rPr lang="en-US" sz="1600" b="1" dirty="0"/>
              <a:t>for all</a:t>
            </a:r>
            <a:r>
              <a:rPr lang="en-US" sz="1600" dirty="0"/>
              <a:t> destinations Y </a:t>
            </a:r>
            <a:r>
              <a:rPr lang="en-US" sz="1600" b="1" dirty="0"/>
              <a:t>do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</a:t>
            </a:r>
            <a:r>
              <a:rPr lang="en-US" sz="1600" b="1" dirty="0"/>
              <a:t>if</a:t>
            </a:r>
            <a:r>
              <a:rPr lang="en-US" sz="1600" dirty="0"/>
              <a:t> (destination </a:t>
            </a:r>
            <a:r>
              <a:rPr lang="en-US" sz="1600" i="1" dirty="0"/>
              <a:t>Y</a:t>
            </a:r>
            <a:r>
              <a:rPr lang="en-US" sz="1600" dirty="0"/>
              <a:t> through </a:t>
            </a:r>
            <a:r>
              <a:rPr lang="en-US" sz="1600" i="1" dirty="0"/>
              <a:t>V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  D(</a:t>
            </a:r>
            <a:r>
              <a:rPr lang="en-US" sz="1600" i="1" dirty="0"/>
              <a:t>A,Y</a:t>
            </a:r>
            <a:r>
              <a:rPr lang="en-US" sz="1600" dirty="0"/>
              <a:t>) = D(</a:t>
            </a:r>
            <a:r>
              <a:rPr lang="en-US" sz="1600" i="1" dirty="0"/>
              <a:t>A,V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</a:t>
            </a:r>
            <a:r>
              <a:rPr lang="en-US" sz="1600" b="1" dirty="0"/>
              <a:t>else</a:t>
            </a:r>
            <a:endParaRPr lang="en-US" sz="1600" dirty="0">
              <a:solidFill>
                <a:schemeClr val="accent2"/>
              </a:solidFill>
            </a:endParaRP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  D(A, Y) =</a:t>
            </a:r>
          </a:p>
          <a:p>
            <a:pPr algn="l">
              <a:buClr>
                <a:schemeClr val="accent2"/>
              </a:buClr>
              <a:tabLst>
                <a:tab pos="1490663" algn="l"/>
              </a:tabLst>
            </a:pPr>
            <a:r>
              <a:rPr lang="en-US" sz="1600" dirty="0"/>
              <a:t>	min(D(</a:t>
            </a:r>
            <a:r>
              <a:rPr lang="en-US" sz="1600" i="1" dirty="0"/>
              <a:t>A, Y</a:t>
            </a:r>
            <a:r>
              <a:rPr lang="en-US" sz="1600" dirty="0"/>
              <a:t>),</a:t>
            </a:r>
          </a:p>
          <a:p>
            <a:pPr algn="l">
              <a:buClr>
                <a:schemeClr val="accent2"/>
              </a:buClr>
              <a:tabLst>
                <a:tab pos="1490663" algn="l"/>
              </a:tabLst>
            </a:pPr>
            <a:r>
              <a:rPr lang="en-US" sz="1600" dirty="0"/>
              <a:t>	D(</a:t>
            </a:r>
            <a:r>
              <a:rPr lang="en-US" sz="1600" i="1" dirty="0"/>
              <a:t>A, 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</a:t>
            </a:r>
            <a:r>
              <a:rPr lang="en-US" sz="1600" b="1" dirty="0"/>
              <a:t>if</a:t>
            </a:r>
            <a:r>
              <a:rPr lang="en-US" sz="1600" dirty="0"/>
              <a:t> (there is a new min. for </a:t>
            </a:r>
            <a:r>
              <a:rPr lang="en-US" sz="1600" dirty="0" err="1"/>
              <a:t>dest</a:t>
            </a:r>
            <a:r>
              <a:rPr lang="en-US" sz="1600" dirty="0"/>
              <a:t>. 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  </a:t>
            </a:r>
            <a:r>
              <a:rPr lang="en-US" sz="1600" b="1" dirty="0"/>
              <a:t>send</a:t>
            </a:r>
            <a:r>
              <a:rPr lang="en-US" sz="1600" dirty="0"/>
              <a:t> D(</a:t>
            </a:r>
            <a:r>
              <a:rPr lang="en-US" sz="1600" i="1" dirty="0"/>
              <a:t>A, Y</a:t>
            </a:r>
            <a:r>
              <a:rPr lang="en-US" sz="1600" dirty="0"/>
              <a:t>) to all neighbors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</a:t>
            </a:r>
            <a:r>
              <a:rPr lang="en-US" sz="1600" b="1" dirty="0"/>
              <a:t>forever</a:t>
            </a:r>
            <a:r>
              <a:rPr lang="en-US" sz="1600" dirty="0"/>
              <a:t> </a:t>
            </a:r>
          </a:p>
        </p:txBody>
      </p:sp>
      <p:cxnSp>
        <p:nvCxnSpPr>
          <p:cNvPr id="6" name="Straight Arrow Connector 5"/>
          <p:cNvCxnSpPr>
            <a:stCxn id="15" idx="2"/>
            <a:endCxn id="13" idx="4"/>
          </p:cNvCxnSpPr>
          <p:nvPr/>
        </p:nvCxnSpPr>
        <p:spPr>
          <a:xfrm flipH="1">
            <a:off x="1093890" y="3049588"/>
            <a:ext cx="4439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6" idx="0"/>
            <a:endCxn id="51" idx="2"/>
          </p:cNvCxnSpPr>
          <p:nvPr/>
        </p:nvCxnSpPr>
        <p:spPr>
          <a:xfrm flipH="1" flipV="1">
            <a:off x="5167455" y="3486038"/>
            <a:ext cx="2151" cy="1055182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855346" y="3116706"/>
            <a:ext cx="311304" cy="369332"/>
            <a:chOff x="5737051" y="3828962"/>
            <a:chExt cx="311304" cy="369332"/>
          </a:xfrm>
        </p:grpSpPr>
        <p:sp>
          <p:nvSpPr>
            <p:cNvPr id="24" name="Rectangle 23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37051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26914" y="3116706"/>
            <a:ext cx="324128" cy="369332"/>
            <a:chOff x="5730640" y="3828962"/>
            <a:chExt cx="324128" cy="369332"/>
          </a:xfrm>
        </p:grpSpPr>
        <p:sp>
          <p:nvSpPr>
            <p:cNvPr id="41" name="Rectangle 40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30640" y="382896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1753332" y="4872472"/>
            <a:ext cx="6413005" cy="954107"/>
            <a:chOff x="1219200" y="4876799"/>
            <a:chExt cx="5181605" cy="1384995"/>
          </a:xfrm>
        </p:grpSpPr>
        <p:sp>
          <p:nvSpPr>
            <p:cNvPr id="44" name="Rectangular Callout 43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1257"/>
                <a:gd name="adj2" fmla="val -18707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D(A,D) = min(D(A,D), D(A,C)+D(C,D))</a:t>
              </a:r>
            </a:p>
            <a:p>
              <a:pPr lvl="0"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= min(</a:t>
              </a:r>
              <a:r>
                <a:rPr lang="en-US" sz="28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∞</a:t>
              </a:r>
              <a:r>
                <a:rPr lang="en-US" sz="2800" dirty="0">
                  <a:solidFill>
                    <a:schemeClr val="bg1"/>
                  </a:solidFill>
                  <a:cs typeface="Consolas" pitchFamily="49" charset="0"/>
                </a:rPr>
                <a:t>, 7 + 1) = 8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6" name="Straight Arrow Connector 45"/>
          <p:cNvCxnSpPr>
            <a:stCxn id="14" idx="3"/>
            <a:endCxn id="13" idx="1"/>
          </p:cNvCxnSpPr>
          <p:nvPr/>
        </p:nvCxnSpPr>
        <p:spPr>
          <a:xfrm flipH="1">
            <a:off x="722058" y="2360844"/>
            <a:ext cx="1001680" cy="50663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319032" y="2867473"/>
            <a:ext cx="4439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856057" y="2726245"/>
            <a:ext cx="311304" cy="369332"/>
            <a:chOff x="5737052" y="3828962"/>
            <a:chExt cx="311304" cy="369332"/>
          </a:xfrm>
        </p:grpSpPr>
        <p:sp>
          <p:nvSpPr>
            <p:cNvPr id="63" name="Rectangle 62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639647" y="2726245"/>
            <a:ext cx="300082" cy="369332"/>
            <a:chOff x="5742663" y="3828962"/>
            <a:chExt cx="300081" cy="369332"/>
          </a:xfrm>
        </p:grpSpPr>
        <p:sp>
          <p:nvSpPr>
            <p:cNvPr id="66" name="Rectangle 65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42663" y="382896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855350" y="3116706"/>
            <a:ext cx="311304" cy="369332"/>
            <a:chOff x="5737052" y="3828962"/>
            <a:chExt cx="311304" cy="369332"/>
          </a:xfrm>
        </p:grpSpPr>
        <p:sp>
          <p:nvSpPr>
            <p:cNvPr id="69" name="Rectangle 68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638941" y="3116706"/>
            <a:ext cx="300082" cy="369332"/>
            <a:chOff x="5742663" y="3828962"/>
            <a:chExt cx="300081" cy="369332"/>
          </a:xfrm>
        </p:grpSpPr>
        <p:sp>
          <p:nvSpPr>
            <p:cNvPr id="72" name="Rectangle 71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42663" y="382896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 flipH="1">
            <a:off x="1657137" y="4294998"/>
            <a:ext cx="6413005" cy="954107"/>
            <a:chOff x="1219200" y="4876799"/>
            <a:chExt cx="5181605" cy="1384995"/>
          </a:xfrm>
        </p:grpSpPr>
        <p:sp>
          <p:nvSpPr>
            <p:cNvPr id="75" name="Rectangular Callout 74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1257"/>
                <a:gd name="adj2" fmla="val -18707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D(A,C) = min(D(A,C), D(A,B)+D(B,C))</a:t>
              </a:r>
            </a:p>
            <a:p>
              <a:pPr lvl="0"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= min(</a:t>
              </a:r>
              <a:r>
                <a:rPr lang="en-US" sz="2800" dirty="0">
                  <a:solidFill>
                    <a:schemeClr val="bg1"/>
                  </a:solidFill>
                  <a:cs typeface="Consolas" pitchFamily="49" charset="0"/>
                </a:rPr>
                <a:t>7, 2 + 1) = 3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1731962" y="4872472"/>
            <a:ext cx="6413005" cy="954107"/>
            <a:chOff x="1219200" y="4876799"/>
            <a:chExt cx="5181605" cy="1384995"/>
          </a:xfrm>
        </p:grpSpPr>
        <p:sp>
          <p:nvSpPr>
            <p:cNvPr id="78" name="Rectangular Callout 77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1257"/>
                <a:gd name="adj2" fmla="val -18707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D(A,D) = min(D(A,D), D(A,B)+D(B,D))</a:t>
              </a:r>
            </a:p>
            <a:p>
              <a:pPr lvl="0"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= min(</a:t>
              </a:r>
              <a:r>
                <a:rPr lang="en-US" sz="2800" dirty="0">
                  <a:solidFill>
                    <a:schemeClr val="bg1"/>
                  </a:solidFill>
                  <a:cs typeface="Consolas" pitchFamily="49" charset="0"/>
                </a:rPr>
                <a:t>8, 2 + 3) = 5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6258503" y="2867473"/>
            <a:ext cx="564991" cy="0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6258503" y="5831107"/>
            <a:ext cx="564991" cy="0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8070137" y="3566972"/>
            <a:ext cx="5" cy="1059459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169606" y="3486038"/>
            <a:ext cx="5" cy="1059459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6121595" y="3566972"/>
            <a:ext cx="701899" cy="1259725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7642229" y="3116706"/>
            <a:ext cx="311304" cy="369332"/>
            <a:chOff x="5737052" y="3828962"/>
            <a:chExt cx="311304" cy="369332"/>
          </a:xfrm>
        </p:grpSpPr>
        <p:sp>
          <p:nvSpPr>
            <p:cNvPr id="92" name="Rectangle 91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413791" y="3116706"/>
            <a:ext cx="324128" cy="369332"/>
            <a:chOff x="5730640" y="3828962"/>
            <a:chExt cx="324128" cy="369332"/>
          </a:xfrm>
        </p:grpSpPr>
        <p:sp>
          <p:nvSpPr>
            <p:cNvPr id="95" name="Rectangle 94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730640" y="382896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652426" y="5347231"/>
            <a:ext cx="311304" cy="369332"/>
            <a:chOff x="5737052" y="3828962"/>
            <a:chExt cx="311304" cy="369332"/>
          </a:xfrm>
        </p:grpSpPr>
        <p:sp>
          <p:nvSpPr>
            <p:cNvPr id="104" name="Rectangle 103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436016" y="5347231"/>
            <a:ext cx="300082" cy="369332"/>
            <a:chOff x="5742663" y="3828962"/>
            <a:chExt cx="300081" cy="369332"/>
          </a:xfrm>
        </p:grpSpPr>
        <p:sp>
          <p:nvSpPr>
            <p:cNvPr id="107" name="Rectangle 106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742663" y="382896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827730" y="5342619"/>
            <a:ext cx="311304" cy="369332"/>
            <a:chOff x="5737052" y="3828962"/>
            <a:chExt cx="311304" cy="369332"/>
          </a:xfrm>
        </p:grpSpPr>
        <p:sp>
          <p:nvSpPr>
            <p:cNvPr id="116" name="Rectangle 115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611320" y="5342619"/>
            <a:ext cx="300082" cy="369332"/>
            <a:chOff x="5742663" y="3828962"/>
            <a:chExt cx="300081" cy="369332"/>
          </a:xfrm>
        </p:grpSpPr>
        <p:sp>
          <p:nvSpPr>
            <p:cNvPr id="119" name="Rectangle 118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742663" y="382896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Vector: End of 3</a:t>
            </a:r>
            <a:r>
              <a:rPr lang="en-US" baseline="30000" dirty="0"/>
              <a:t>rd</a:t>
            </a:r>
            <a:r>
              <a:rPr lang="en-US" dirty="0"/>
              <a:t> Iteration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282</a:t>
            </a:fld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016835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loud 4"/>
          <p:cNvSpPr/>
          <p:nvPr/>
        </p:nvSpPr>
        <p:spPr>
          <a:xfrm>
            <a:off x="130699" y="1536398"/>
            <a:ext cx="3457410" cy="2219977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4" idx="4"/>
            <a:endCxn id="16" idx="2"/>
          </p:cNvCxnSpPr>
          <p:nvPr/>
        </p:nvCxnSpPr>
        <p:spPr>
          <a:xfrm>
            <a:off x="2095570" y="2178727"/>
            <a:ext cx="5265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4"/>
            <a:endCxn id="15" idx="2"/>
          </p:cNvCxnSpPr>
          <p:nvPr/>
        </p:nvCxnSpPr>
        <p:spPr>
          <a:xfrm>
            <a:off x="1093890" y="304958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3" idx="1"/>
            <a:endCxn id="14" idx="3"/>
          </p:cNvCxnSpPr>
          <p:nvPr/>
        </p:nvCxnSpPr>
        <p:spPr>
          <a:xfrm flipV="1">
            <a:off x="722058" y="2360844"/>
            <a:ext cx="1001680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5" idx="1"/>
            <a:endCxn id="14" idx="3"/>
          </p:cNvCxnSpPr>
          <p:nvPr/>
        </p:nvCxnSpPr>
        <p:spPr>
          <a:xfrm flipH="1" flipV="1">
            <a:off x="1723737" y="2360844"/>
            <a:ext cx="185916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1"/>
            <a:endCxn id="16" idx="3"/>
          </p:cNvCxnSpPr>
          <p:nvPr/>
        </p:nvCxnSpPr>
        <p:spPr>
          <a:xfrm flipV="1">
            <a:off x="1909654" y="2360844"/>
            <a:ext cx="1084315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7811" y="22645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81561" y="17702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754134" y="235346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350225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351905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1537821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622136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423073" y="25083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38564" y="30008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22151" y="157598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A</a:t>
            </a:r>
          </a:p>
        </p:txBody>
      </p:sp>
      <p:graphicFrame>
        <p:nvGraphicFramePr>
          <p:cNvPr id="53" name="Content Placeholder 50"/>
          <p:cNvGraphicFramePr>
            <a:graphicFrameLocks/>
          </p:cNvGraphicFramePr>
          <p:nvPr>
            <p:extLst/>
          </p:nvPr>
        </p:nvGraphicFramePr>
        <p:xfrm>
          <a:off x="6823139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444486" y="153690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graphicFrame>
        <p:nvGraphicFramePr>
          <p:cNvPr id="55" name="Content Placeholder 50"/>
          <p:cNvGraphicFramePr>
            <a:graphicFrameLocks/>
          </p:cNvGraphicFramePr>
          <p:nvPr>
            <p:extLst/>
          </p:nvPr>
        </p:nvGraphicFramePr>
        <p:xfrm>
          <a:off x="4016835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600379" y="4541220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graphicFrame>
        <p:nvGraphicFramePr>
          <p:cNvPr id="57" name="Content Placeholder 50"/>
          <p:cNvGraphicFramePr>
            <a:graphicFrameLocks/>
          </p:cNvGraphicFramePr>
          <p:nvPr>
            <p:extLst/>
          </p:nvPr>
        </p:nvGraphicFramePr>
        <p:xfrm>
          <a:off x="6823139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7406684" y="451101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D</a:t>
            </a:r>
          </a:p>
        </p:txBody>
      </p:sp>
      <p:sp>
        <p:nvSpPr>
          <p:cNvPr id="28" name="Text Box 144"/>
          <p:cNvSpPr txBox="1">
            <a:spLocks noChangeArrowheads="1"/>
          </p:cNvSpPr>
          <p:nvPr/>
        </p:nvSpPr>
        <p:spPr bwMode="auto">
          <a:xfrm>
            <a:off x="-20235" y="3314757"/>
            <a:ext cx="4009559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algn="l"/>
            <a:r>
              <a:rPr lang="en-US" sz="1600" i="1" dirty="0"/>
              <a:t>…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i="1" dirty="0"/>
              <a:t> </a:t>
            </a:r>
            <a:r>
              <a:rPr lang="en-US" sz="1600" b="1" i="1" dirty="0"/>
              <a:t>loop:</a:t>
            </a:r>
            <a:r>
              <a:rPr lang="en-US" sz="1600" dirty="0"/>
              <a:t> </a:t>
            </a:r>
          </a:p>
          <a:p>
            <a:pPr marL="457200" indent="-457200" algn="l"/>
            <a:r>
              <a:rPr lang="en-US" sz="1600" dirty="0"/>
              <a:t>…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</a:t>
            </a:r>
            <a:r>
              <a:rPr lang="en-US" sz="1600" b="1" dirty="0"/>
              <a:t>else if</a:t>
            </a:r>
            <a:r>
              <a:rPr lang="en-US" sz="1600" dirty="0"/>
              <a:t> (update D(</a:t>
            </a:r>
            <a:r>
              <a:rPr lang="en-US" sz="1600" i="1" dirty="0"/>
              <a:t>V, Y</a:t>
            </a:r>
            <a:r>
              <a:rPr lang="en-US" sz="1600" dirty="0"/>
              <a:t>) received from </a:t>
            </a:r>
            <a:r>
              <a:rPr lang="en-US" sz="1600" i="1" dirty="0"/>
              <a:t>V</a:t>
            </a:r>
            <a:r>
              <a:rPr lang="en-US" sz="1600" dirty="0"/>
              <a:t>)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</a:t>
            </a:r>
            <a:r>
              <a:rPr lang="en-US" sz="1600" b="1" dirty="0"/>
              <a:t>for all</a:t>
            </a:r>
            <a:r>
              <a:rPr lang="en-US" sz="1600" dirty="0"/>
              <a:t> destinations Y </a:t>
            </a:r>
            <a:r>
              <a:rPr lang="en-US" sz="1600" b="1" dirty="0"/>
              <a:t>do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</a:t>
            </a:r>
            <a:r>
              <a:rPr lang="en-US" sz="1600" b="1" dirty="0"/>
              <a:t>if</a:t>
            </a:r>
            <a:r>
              <a:rPr lang="en-US" sz="1600" dirty="0"/>
              <a:t> (destination </a:t>
            </a:r>
            <a:r>
              <a:rPr lang="en-US" sz="1600" i="1" dirty="0"/>
              <a:t>Y</a:t>
            </a:r>
            <a:r>
              <a:rPr lang="en-US" sz="1600" dirty="0"/>
              <a:t> through </a:t>
            </a:r>
            <a:r>
              <a:rPr lang="en-US" sz="1600" i="1" dirty="0"/>
              <a:t>V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  D(</a:t>
            </a:r>
            <a:r>
              <a:rPr lang="en-US" sz="1600" i="1" dirty="0"/>
              <a:t>A,Y</a:t>
            </a:r>
            <a:r>
              <a:rPr lang="en-US" sz="1600" dirty="0"/>
              <a:t>) = D(</a:t>
            </a:r>
            <a:r>
              <a:rPr lang="en-US" sz="1600" i="1" dirty="0"/>
              <a:t>A,V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</a:t>
            </a:r>
            <a:r>
              <a:rPr lang="en-US" sz="1600" b="1" dirty="0"/>
              <a:t>else</a:t>
            </a:r>
            <a:endParaRPr lang="en-US" sz="1600" dirty="0">
              <a:solidFill>
                <a:schemeClr val="accent2"/>
              </a:solidFill>
            </a:endParaRP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  D(A, Y) =</a:t>
            </a:r>
          </a:p>
          <a:p>
            <a:pPr algn="l">
              <a:buClr>
                <a:schemeClr val="accent2"/>
              </a:buClr>
              <a:tabLst>
                <a:tab pos="1490663" algn="l"/>
              </a:tabLst>
            </a:pPr>
            <a:r>
              <a:rPr lang="en-US" sz="1600" dirty="0"/>
              <a:t>	min(D(</a:t>
            </a:r>
            <a:r>
              <a:rPr lang="en-US" sz="1600" i="1" dirty="0"/>
              <a:t>A, Y</a:t>
            </a:r>
            <a:r>
              <a:rPr lang="en-US" sz="1600" dirty="0"/>
              <a:t>),</a:t>
            </a:r>
          </a:p>
          <a:p>
            <a:pPr algn="l">
              <a:buClr>
                <a:schemeClr val="accent2"/>
              </a:buClr>
              <a:tabLst>
                <a:tab pos="1490663" algn="l"/>
              </a:tabLst>
            </a:pPr>
            <a:r>
              <a:rPr lang="en-US" sz="1600" dirty="0"/>
              <a:t>	D(</a:t>
            </a:r>
            <a:r>
              <a:rPr lang="en-US" sz="1600" i="1" dirty="0"/>
              <a:t>A, 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</a:t>
            </a:r>
            <a:r>
              <a:rPr lang="en-US" sz="1600" b="1" dirty="0"/>
              <a:t>if</a:t>
            </a:r>
            <a:r>
              <a:rPr lang="en-US" sz="1600" dirty="0"/>
              <a:t> (there is a new min. for </a:t>
            </a:r>
            <a:r>
              <a:rPr lang="en-US" sz="1600" dirty="0" err="1"/>
              <a:t>dest</a:t>
            </a:r>
            <a:r>
              <a:rPr lang="en-US" sz="1600" dirty="0"/>
              <a:t>. 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  </a:t>
            </a:r>
            <a:r>
              <a:rPr lang="en-US" sz="1600" b="1" dirty="0"/>
              <a:t>send</a:t>
            </a:r>
            <a:r>
              <a:rPr lang="en-US" sz="1600" dirty="0"/>
              <a:t> D(</a:t>
            </a:r>
            <a:r>
              <a:rPr lang="en-US" sz="1600" i="1" dirty="0"/>
              <a:t>A, Y</a:t>
            </a:r>
            <a:r>
              <a:rPr lang="en-US" sz="1600" dirty="0"/>
              <a:t>) to all neighbors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</a:t>
            </a:r>
            <a:r>
              <a:rPr lang="en-US" sz="1600" b="1" dirty="0"/>
              <a:t>forever</a:t>
            </a:r>
            <a:r>
              <a:rPr lang="en-US" sz="1600" dirty="0"/>
              <a:t> </a:t>
            </a:r>
          </a:p>
        </p:txBody>
      </p:sp>
      <p:cxnSp>
        <p:nvCxnSpPr>
          <p:cNvPr id="34" name="Straight Arrow Connector 33"/>
          <p:cNvCxnSpPr>
            <a:stCxn id="51" idx="2"/>
            <a:endCxn id="56" idx="0"/>
          </p:cNvCxnSpPr>
          <p:nvPr/>
        </p:nvCxnSpPr>
        <p:spPr>
          <a:xfrm>
            <a:off x="5167455" y="3486038"/>
            <a:ext cx="2151" cy="1055182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1" idx="3"/>
            <a:endCxn id="53" idx="1"/>
          </p:cNvCxnSpPr>
          <p:nvPr/>
        </p:nvCxnSpPr>
        <p:spPr>
          <a:xfrm>
            <a:off x="6318076" y="2744358"/>
            <a:ext cx="505064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913714" y="3655638"/>
            <a:ext cx="7677109" cy="1531092"/>
            <a:chOff x="414979" y="3333623"/>
            <a:chExt cx="8263530" cy="1523216"/>
          </a:xfrm>
        </p:grpSpPr>
        <p:sp>
          <p:nvSpPr>
            <p:cNvPr id="89" name="Rectangle 88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Nothing changes, algorithm terminates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Until something changes…</a:t>
              </a:r>
            </a:p>
          </p:txBody>
        </p:sp>
      </p:grpSp>
      <p:cxnSp>
        <p:nvCxnSpPr>
          <p:cNvPr id="33" name="Straight Arrow Connector 32"/>
          <p:cNvCxnSpPr>
            <a:endCxn id="53" idx="2"/>
          </p:cNvCxnSpPr>
          <p:nvPr/>
        </p:nvCxnSpPr>
        <p:spPr>
          <a:xfrm flipH="1" flipV="1">
            <a:off x="7973760" y="3486038"/>
            <a:ext cx="1" cy="105518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7" idx="1"/>
            <a:endCxn id="55" idx="3"/>
          </p:cNvCxnSpPr>
          <p:nvPr/>
        </p:nvCxnSpPr>
        <p:spPr>
          <a:xfrm flipH="1">
            <a:off x="6318076" y="5718467"/>
            <a:ext cx="505064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5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Elosztott Bellman-Ford algoritmus – </a:t>
            </a:r>
            <a:r>
              <a:rPr lang="hu-HU" i="1" dirty="0"/>
              <a:t>példa </a:t>
            </a:r>
            <a:endParaRPr lang="en-US" i="1" dirty="0"/>
          </a:p>
        </p:txBody>
      </p:sp>
      <p:sp>
        <p:nvSpPr>
          <p:cNvPr id="58" name="Oval 57"/>
          <p:cNvSpPr/>
          <p:nvPr/>
        </p:nvSpPr>
        <p:spPr>
          <a:xfrm>
            <a:off x="3433656" y="1819434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4351431" y="2181220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984224" y="1634219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375878" y="2928242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5592571" y="2662819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371241" y="2714807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>
            <a:stCxn id="58" idx="4"/>
            <a:endCxn id="63" idx="0"/>
          </p:cNvCxnSpPr>
          <p:nvPr/>
        </p:nvCxnSpPr>
        <p:spPr>
          <a:xfrm flipH="1">
            <a:off x="3538180" y="2246305"/>
            <a:ext cx="62414" cy="468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3" idx="6"/>
            <a:endCxn id="61" idx="2"/>
          </p:cNvCxnSpPr>
          <p:nvPr/>
        </p:nvCxnSpPr>
        <p:spPr>
          <a:xfrm>
            <a:off x="3705118" y="2928243"/>
            <a:ext cx="670760" cy="213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1" idx="6"/>
            <a:endCxn id="62" idx="2"/>
          </p:cNvCxnSpPr>
          <p:nvPr/>
        </p:nvCxnSpPr>
        <p:spPr>
          <a:xfrm flipV="1">
            <a:off x="4709754" y="2876255"/>
            <a:ext cx="882817" cy="265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2" idx="1"/>
            <a:endCxn id="60" idx="5"/>
          </p:cNvCxnSpPr>
          <p:nvPr/>
        </p:nvCxnSpPr>
        <p:spPr>
          <a:xfrm flipH="1" flipV="1">
            <a:off x="5269206" y="1998575"/>
            <a:ext cx="372260" cy="726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1" idx="0"/>
            <a:endCxn id="59" idx="4"/>
          </p:cNvCxnSpPr>
          <p:nvPr/>
        </p:nvCxnSpPr>
        <p:spPr>
          <a:xfrm flipH="1" flipV="1">
            <a:off x="4518369" y="2608090"/>
            <a:ext cx="24447" cy="32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58" idx="6"/>
            <a:endCxn id="59" idx="2"/>
          </p:cNvCxnSpPr>
          <p:nvPr/>
        </p:nvCxnSpPr>
        <p:spPr>
          <a:xfrm>
            <a:off x="3767533" y="2032869"/>
            <a:ext cx="583898" cy="361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9" idx="7"/>
            <a:endCxn id="60" idx="3"/>
          </p:cNvCxnSpPr>
          <p:nvPr/>
        </p:nvCxnSpPr>
        <p:spPr>
          <a:xfrm flipV="1">
            <a:off x="4636413" y="1998576"/>
            <a:ext cx="396706" cy="245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508013" y="4033031"/>
          <a:ext cx="1150508" cy="2129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N. </a:t>
                      </a:r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Hop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285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/>
          </p:nvPr>
        </p:nvGraphicFramePr>
        <p:xfrm>
          <a:off x="1843748" y="4160238"/>
          <a:ext cx="71592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/>
          </p:nvPr>
        </p:nvGraphicFramePr>
        <p:xfrm>
          <a:off x="4094170" y="4054887"/>
          <a:ext cx="1299061" cy="204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N. </a:t>
                      </a:r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Hop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/>
          </p:nvPr>
        </p:nvGraphicFramePr>
        <p:xfrm>
          <a:off x="6903415" y="4094921"/>
          <a:ext cx="1310946" cy="205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N. </a:t>
                      </a:r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Hop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094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3821337" y="29857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14932" y="18744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347211" y="22780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327920" y="25775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25095" y="18009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091491" y="2957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436143" y="2121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27739" y="3449916"/>
            <a:ext cx="113078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hu-HU" sz="1100" dirty="0"/>
              <a:t>Becsült késleltetés </a:t>
            </a:r>
          </a:p>
          <a:p>
            <a:pPr algn="ctr"/>
            <a:r>
              <a:rPr lang="hu-HU" sz="1100" dirty="0"/>
              <a:t>A-tól kezdetben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1843748" y="3449913"/>
            <a:ext cx="7201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B vektora A-nak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094170" y="3449914"/>
            <a:ext cx="11505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Új becsült késleltetés A-tól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6903415" y="3449913"/>
            <a:ext cx="11505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Új becsült késleltetés A-tól</a:t>
            </a:r>
            <a:endParaRPr lang="en-US" sz="1200" dirty="0"/>
          </a:p>
        </p:txBody>
      </p:sp>
      <p:sp>
        <p:nvSpPr>
          <p:cNvPr id="86" name="Right Arrow 85"/>
          <p:cNvSpPr/>
          <p:nvPr/>
        </p:nvSpPr>
        <p:spPr>
          <a:xfrm>
            <a:off x="3517833" y="4526111"/>
            <a:ext cx="480235" cy="7184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7" name="Right Arrow 86"/>
          <p:cNvSpPr/>
          <p:nvPr/>
        </p:nvSpPr>
        <p:spPr>
          <a:xfrm>
            <a:off x="6260153" y="4519464"/>
            <a:ext cx="519338" cy="718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…</a:t>
            </a: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5477695" y="4111251"/>
          <a:ext cx="65134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TextBox 88"/>
          <p:cNvSpPr txBox="1"/>
          <p:nvPr/>
        </p:nvSpPr>
        <p:spPr>
          <a:xfrm>
            <a:off x="5393230" y="3411415"/>
            <a:ext cx="8202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A vektora B-nek és E-nek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760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283</a:t>
            </a:fld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713521" y="4144851"/>
          <a:ext cx="71592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713522" y="3434526"/>
            <a:ext cx="7201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E vektora A-nak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667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9" grpId="0" animBg="1"/>
      <p:bldP spid="3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1205025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153633"/>
            <a:ext cx="533400" cy="381000"/>
          </a:xfrm>
        </p:spPr>
        <p:txBody>
          <a:bodyPr>
            <a:normAutofit/>
          </a:bodyPr>
          <a:lstStyle/>
          <a:p>
            <a:fld id="{283B9EA5-CE9A-4950-A80C-5ADF06B45BB8}" type="slidenum">
              <a:rPr lang="en-US" sz="1700" smtClean="0">
                <a:solidFill>
                  <a:schemeClr val="bg1"/>
                </a:solidFill>
              </a:rPr>
              <a:pPr/>
              <a:t>284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34634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>
            <a:off x="6165212" y="607224"/>
            <a:ext cx="2579844" cy="2134402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1" name="Straight Connector 10"/>
          <p:cNvCxnSpPr>
            <a:stCxn id="18" idx="4"/>
            <a:endCxn id="20" idx="2"/>
          </p:cNvCxnSpPr>
          <p:nvPr/>
        </p:nvCxnSpPr>
        <p:spPr>
          <a:xfrm>
            <a:off x="7128402" y="2034841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" idx="1"/>
            <a:endCxn id="19" idx="3"/>
          </p:cNvCxnSpPr>
          <p:nvPr/>
        </p:nvCxnSpPr>
        <p:spPr>
          <a:xfrm flipV="1">
            <a:off x="6756571" y="1346097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0" idx="1"/>
            <a:endCxn id="19" idx="3"/>
          </p:cNvCxnSpPr>
          <p:nvPr/>
        </p:nvCxnSpPr>
        <p:spPr>
          <a:xfrm flipH="1" flipV="1">
            <a:off x="7350369" y="1346097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25177" y="127160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62670" y="12846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384738" y="18527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9" name="Flowchart: Magnetic Disk 18"/>
          <p:cNvSpPr/>
          <p:nvPr/>
        </p:nvSpPr>
        <p:spPr>
          <a:xfrm>
            <a:off x="6978536" y="981865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20" name="Flowchart: Magnetic Disk 19"/>
          <p:cNvSpPr/>
          <p:nvPr/>
        </p:nvSpPr>
        <p:spPr>
          <a:xfrm>
            <a:off x="7572334" y="18527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88118" y="1986125"/>
            <a:ext cx="524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50</a:t>
            </a:r>
            <a:endParaRPr lang="en-US" dirty="0"/>
          </a:p>
        </p:txBody>
      </p:sp>
      <p:sp>
        <p:nvSpPr>
          <p:cNvPr id="22" name="Text Box 194"/>
          <p:cNvSpPr txBox="1">
            <a:spLocks noChangeArrowheads="1"/>
          </p:cNvSpPr>
          <p:nvPr/>
        </p:nvSpPr>
        <p:spPr bwMode="auto">
          <a:xfrm>
            <a:off x="835021" y="69870"/>
            <a:ext cx="4674998" cy="35394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i="1" dirty="0"/>
              <a:t> </a:t>
            </a:r>
            <a:r>
              <a:rPr lang="en-US" sz="1600" b="1" i="1" dirty="0"/>
              <a:t>loop:</a:t>
            </a:r>
            <a:r>
              <a:rPr lang="en-US" sz="1600" dirty="0"/>
              <a:t>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</a:t>
            </a:r>
            <a:r>
              <a:rPr lang="en-US" sz="1600" b="1" dirty="0"/>
              <a:t>wait</a:t>
            </a:r>
            <a:r>
              <a:rPr lang="en-US" sz="1600" dirty="0"/>
              <a:t> (link cost update or update message)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</a:t>
            </a:r>
            <a:r>
              <a:rPr lang="en-US" sz="1600" b="1" dirty="0"/>
              <a:t>if</a:t>
            </a:r>
            <a:r>
              <a:rPr lang="en-US" sz="1600" dirty="0"/>
              <a:t> (c(</a:t>
            </a:r>
            <a:r>
              <a:rPr lang="en-US" sz="1600" i="1" dirty="0"/>
              <a:t>A</a:t>
            </a:r>
            <a:r>
              <a:rPr lang="en-US" sz="1600" dirty="0"/>
              <a:t>,</a:t>
            </a:r>
            <a:r>
              <a:rPr lang="en-US" sz="1600" i="1" dirty="0"/>
              <a:t>V</a:t>
            </a:r>
            <a:r>
              <a:rPr lang="en-US" sz="1600" dirty="0"/>
              <a:t>) changes by </a:t>
            </a:r>
            <a:r>
              <a:rPr lang="en-US" sz="1600" i="1" dirty="0"/>
              <a:t>d</a:t>
            </a:r>
            <a:r>
              <a:rPr lang="en-US" sz="1600" dirty="0"/>
              <a:t>)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</a:t>
            </a:r>
            <a:r>
              <a:rPr lang="en-US" sz="1600" b="1" dirty="0"/>
              <a:t>for all</a:t>
            </a:r>
            <a:r>
              <a:rPr lang="en-US" sz="1600" dirty="0"/>
              <a:t> destinations </a:t>
            </a:r>
            <a:r>
              <a:rPr lang="en-US" sz="1600" i="1" dirty="0"/>
              <a:t>Y</a:t>
            </a:r>
            <a:r>
              <a:rPr lang="en-US" sz="1600" dirty="0"/>
              <a:t> through </a:t>
            </a:r>
            <a:r>
              <a:rPr lang="en-US" sz="1600" i="1" dirty="0"/>
              <a:t>V</a:t>
            </a:r>
            <a:r>
              <a:rPr lang="en-US" sz="1600" dirty="0"/>
              <a:t> </a:t>
            </a:r>
            <a:r>
              <a:rPr lang="en-US" sz="1600" b="1" dirty="0"/>
              <a:t>do</a:t>
            </a:r>
            <a:r>
              <a:rPr lang="en-US" sz="1600" dirty="0"/>
              <a:t>  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D(</a:t>
            </a:r>
            <a:r>
              <a:rPr lang="en-US" sz="1600" i="1" dirty="0"/>
              <a:t>A,Y</a:t>
            </a:r>
            <a:r>
              <a:rPr lang="en-US" sz="1600" dirty="0"/>
              <a:t>) =  D(</a:t>
            </a:r>
            <a:r>
              <a:rPr lang="en-US" sz="1600" i="1" dirty="0"/>
              <a:t>A,Y</a:t>
            </a:r>
            <a:r>
              <a:rPr lang="en-US" sz="1600" dirty="0"/>
              <a:t>) + </a:t>
            </a:r>
            <a:r>
              <a:rPr lang="en-US" sz="1600" i="1" dirty="0"/>
              <a:t>d</a:t>
            </a:r>
            <a:r>
              <a:rPr lang="en-US" sz="1600" dirty="0"/>
              <a:t>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</a:t>
            </a:r>
            <a:r>
              <a:rPr lang="en-US" sz="1600" b="1" dirty="0"/>
              <a:t> else if</a:t>
            </a:r>
            <a:r>
              <a:rPr lang="en-US" sz="1600" dirty="0"/>
              <a:t> (update D(</a:t>
            </a:r>
            <a:r>
              <a:rPr lang="en-US" sz="1600" i="1" dirty="0"/>
              <a:t>V, Y</a:t>
            </a:r>
            <a:r>
              <a:rPr lang="en-US" sz="1600" dirty="0"/>
              <a:t>) received from </a:t>
            </a:r>
            <a:r>
              <a:rPr lang="en-US" sz="1600" i="1" dirty="0"/>
              <a:t>V</a:t>
            </a:r>
            <a:r>
              <a:rPr lang="en-US" sz="1600" dirty="0"/>
              <a:t>)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</a:t>
            </a:r>
            <a:r>
              <a:rPr lang="en-US" sz="1600" b="1" dirty="0"/>
              <a:t>for all</a:t>
            </a:r>
            <a:r>
              <a:rPr lang="en-US" sz="1600" dirty="0"/>
              <a:t> destinations Y </a:t>
            </a:r>
            <a:r>
              <a:rPr lang="en-US" sz="1600" b="1" dirty="0"/>
              <a:t>do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</a:t>
            </a:r>
            <a:r>
              <a:rPr lang="en-US" sz="1600" b="1" dirty="0"/>
              <a:t>if</a:t>
            </a:r>
            <a:r>
              <a:rPr lang="en-US" sz="1600" dirty="0"/>
              <a:t> (destination </a:t>
            </a:r>
            <a:r>
              <a:rPr lang="en-US" sz="1600" i="1" dirty="0"/>
              <a:t>Y</a:t>
            </a:r>
            <a:r>
              <a:rPr lang="en-US" sz="1600" dirty="0"/>
              <a:t> through </a:t>
            </a:r>
            <a:r>
              <a:rPr lang="en-US" sz="1600" i="1" dirty="0"/>
              <a:t>V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  D(</a:t>
            </a:r>
            <a:r>
              <a:rPr lang="en-US" sz="1600" i="1" dirty="0"/>
              <a:t>A,Y</a:t>
            </a:r>
            <a:r>
              <a:rPr lang="en-US" sz="1600" dirty="0"/>
              <a:t>) = D(</a:t>
            </a:r>
            <a:r>
              <a:rPr lang="en-US" sz="1600" i="1" dirty="0"/>
              <a:t>A,V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</a:t>
            </a:r>
            <a:r>
              <a:rPr lang="en-US" sz="1600" b="1" dirty="0"/>
              <a:t>else</a:t>
            </a:r>
            <a:endParaRPr lang="en-US" sz="1600" dirty="0">
              <a:solidFill>
                <a:schemeClr val="accent2"/>
              </a:solidFill>
            </a:endParaRP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   D(A, Y) = min(D(</a:t>
            </a:r>
            <a:r>
              <a:rPr lang="en-US" sz="1600" i="1" dirty="0"/>
              <a:t>A, Y</a:t>
            </a:r>
            <a:r>
              <a:rPr lang="en-US" sz="1600" dirty="0"/>
              <a:t>), D(</a:t>
            </a:r>
            <a:r>
              <a:rPr lang="en-US" sz="1600" i="1" dirty="0"/>
              <a:t>A, 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</a:t>
            </a:r>
            <a:r>
              <a:rPr lang="en-US" sz="1600" b="1" dirty="0"/>
              <a:t>if</a:t>
            </a:r>
            <a:r>
              <a:rPr lang="en-US" sz="1600" dirty="0"/>
              <a:t> (there is a new minimum for destination Y)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</a:t>
            </a:r>
            <a:r>
              <a:rPr lang="en-US" sz="1600" b="1" dirty="0"/>
              <a:t>send</a:t>
            </a:r>
            <a:r>
              <a:rPr lang="en-US" sz="1600" dirty="0"/>
              <a:t> D(</a:t>
            </a:r>
            <a:r>
              <a:rPr lang="en-US" sz="1600" i="1" dirty="0"/>
              <a:t>A, Y</a:t>
            </a:r>
            <a:r>
              <a:rPr lang="en-US" sz="1600" dirty="0"/>
              <a:t>) to all neighbors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</a:t>
            </a:r>
            <a:r>
              <a:rPr lang="en-US" sz="1600" b="1" dirty="0"/>
              <a:t>forever</a:t>
            </a:r>
            <a:r>
              <a:rPr lang="en-US" sz="1600" dirty="0"/>
              <a:t>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25166" y="1284637"/>
            <a:ext cx="354584" cy="461665"/>
            <a:chOff x="5744604" y="3828962"/>
            <a:chExt cx="296200" cy="384721"/>
          </a:xfrm>
        </p:grpSpPr>
        <p:sp>
          <p:nvSpPr>
            <p:cNvPr id="24" name="Rectangle 23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44604" y="3828962"/>
              <a:ext cx="296200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78974" y="422897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943" y="549157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35232" y="6405976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828792" y="6405976"/>
            <a:ext cx="7021295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1817901" y="3892659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817901" y="5166288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3666548" y="3892519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3666548" y="5166148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5515195" y="3892658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515195" y="516628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7363841" y="3892658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7363841" y="516628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>
            <a:stCxn id="32" idx="3"/>
            <a:endCxn id="36" idx="1"/>
          </p:cNvCxnSpPr>
          <p:nvPr/>
        </p:nvCxnSpPr>
        <p:spPr>
          <a:xfrm>
            <a:off x="4900989" y="4448779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3"/>
            <a:endCxn id="38" idx="1"/>
          </p:cNvCxnSpPr>
          <p:nvPr/>
        </p:nvCxnSpPr>
        <p:spPr>
          <a:xfrm flipV="1">
            <a:off x="6749636" y="4448920"/>
            <a:ext cx="6142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 flipH="1">
            <a:off x="1090697" y="2709625"/>
            <a:ext cx="3450769" cy="954107"/>
            <a:chOff x="1219200" y="4876799"/>
            <a:chExt cx="5181605" cy="1384995"/>
          </a:xfrm>
        </p:grpSpPr>
        <p:sp>
          <p:nvSpPr>
            <p:cNvPr id="49" name="Rectangular Callout 48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36661"/>
                <a:gd name="adj2" fmla="val 1175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19205" y="4876799"/>
              <a:ext cx="5181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Link Cost Changes,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Algorithm Starts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flipH="1">
            <a:off x="6838564" y="2709625"/>
            <a:ext cx="2211206" cy="954107"/>
            <a:chOff x="1219200" y="4876799"/>
            <a:chExt cx="5181605" cy="1384995"/>
          </a:xfrm>
        </p:grpSpPr>
        <p:sp>
          <p:nvSpPr>
            <p:cNvPr id="52" name="Rectangular Callout 51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8023"/>
                <a:gd name="adj2" fmla="val 8789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19205" y="4876799"/>
              <a:ext cx="5181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Algorithm Terminates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516770" y="2793324"/>
            <a:ext cx="4768436" cy="786707"/>
            <a:chOff x="414979" y="3333623"/>
            <a:chExt cx="8263530" cy="1523216"/>
          </a:xfrm>
        </p:grpSpPr>
        <p:sp>
          <p:nvSpPr>
            <p:cNvPr id="55" name="Rectangle 54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514377" y="3496212"/>
              <a:ext cx="8118848" cy="1360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Good news travels fast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306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Távolság vektor protokoll – </a:t>
            </a:r>
            <a:r>
              <a:rPr lang="hu-HU" i="1" dirty="0"/>
              <a:t>Végtelenig számolás problémája (</a:t>
            </a:r>
            <a:r>
              <a:rPr lang="hu-HU" i="1" dirty="0" err="1"/>
              <a:t>count</a:t>
            </a:r>
            <a:r>
              <a:rPr lang="hu-HU" i="1" dirty="0"/>
              <a:t> </a:t>
            </a:r>
            <a:r>
              <a:rPr lang="hu-HU" i="1" dirty="0" err="1"/>
              <a:t>to</a:t>
            </a:r>
            <a:r>
              <a:rPr lang="hu-HU" i="1" dirty="0"/>
              <a:t> </a:t>
            </a:r>
            <a:r>
              <a:rPr lang="hu-HU" i="1" dirty="0" err="1"/>
              <a:t>infinity</a:t>
            </a:r>
            <a:r>
              <a:rPr lang="hu-HU" i="1" dirty="0"/>
              <a:t>)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285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Cloud 6"/>
          <p:cNvSpPr/>
          <p:nvPr/>
        </p:nvSpPr>
        <p:spPr>
          <a:xfrm>
            <a:off x="685800" y="1574311"/>
            <a:ext cx="8218345" cy="2134402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Flowchart: Magnetic Disk 12"/>
          <p:cNvSpPr/>
          <p:nvPr/>
        </p:nvSpPr>
        <p:spPr>
          <a:xfrm>
            <a:off x="2124227" y="22868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37" name="Flowchart: Magnetic Disk 13"/>
          <p:cNvSpPr/>
          <p:nvPr/>
        </p:nvSpPr>
        <p:spPr>
          <a:xfrm>
            <a:off x="4363945" y="22868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38" name="Flowchart: Magnetic Disk 14"/>
          <p:cNvSpPr/>
          <p:nvPr/>
        </p:nvSpPr>
        <p:spPr>
          <a:xfrm>
            <a:off x="6542703" y="22868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cxnSp>
        <p:nvCxnSpPr>
          <p:cNvPr id="39" name="Straight Connector 9"/>
          <p:cNvCxnSpPr>
            <a:stCxn id="37" idx="2"/>
            <a:endCxn id="26" idx="4"/>
          </p:cNvCxnSpPr>
          <p:nvPr/>
        </p:nvCxnSpPr>
        <p:spPr>
          <a:xfrm flipH="1">
            <a:off x="2867891" y="2468941"/>
            <a:ext cx="149605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9"/>
          <p:cNvCxnSpPr>
            <a:stCxn id="38" idx="2"/>
            <a:endCxn id="37" idx="4"/>
          </p:cNvCxnSpPr>
          <p:nvPr/>
        </p:nvCxnSpPr>
        <p:spPr>
          <a:xfrm flipH="1">
            <a:off x="5107609" y="2468941"/>
            <a:ext cx="143509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3093720" y="1996440"/>
            <a:ext cx="853440" cy="8686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 flipV="1">
            <a:off x="3093720" y="1996440"/>
            <a:ext cx="990600" cy="8686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244597" y="422897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sp>
        <p:nvSpPr>
          <p:cNvPr id="42" name="TextBox 20"/>
          <p:cNvSpPr txBox="1"/>
          <p:nvPr/>
        </p:nvSpPr>
        <p:spPr>
          <a:xfrm>
            <a:off x="228566" y="5491576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sp>
        <p:nvSpPr>
          <p:cNvPr id="43" name="TextBox 21"/>
          <p:cNvSpPr txBox="1"/>
          <p:nvPr/>
        </p:nvSpPr>
        <p:spPr>
          <a:xfrm>
            <a:off x="4500855" y="639633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cxnSp>
        <p:nvCxnSpPr>
          <p:cNvPr id="44" name="Straight Arrow Connector 22"/>
          <p:cNvCxnSpPr/>
          <p:nvPr/>
        </p:nvCxnSpPr>
        <p:spPr>
          <a:xfrm flipV="1">
            <a:off x="1494415" y="6405974"/>
            <a:ext cx="7021295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23"/>
          <p:cNvGraphicFramePr>
            <a:graphicFrameLocks noGrp="1"/>
          </p:cNvGraphicFramePr>
          <p:nvPr>
            <p:extLst/>
          </p:nvPr>
        </p:nvGraphicFramePr>
        <p:xfrm>
          <a:off x="1483524" y="389265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Table 24"/>
          <p:cNvGraphicFramePr>
            <a:graphicFrameLocks noGrp="1"/>
          </p:cNvGraphicFramePr>
          <p:nvPr>
            <p:extLst/>
          </p:nvPr>
        </p:nvGraphicFramePr>
        <p:xfrm>
          <a:off x="1483524" y="516628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Table 25"/>
          <p:cNvGraphicFramePr>
            <a:graphicFrameLocks noGrp="1"/>
          </p:cNvGraphicFramePr>
          <p:nvPr>
            <p:extLst/>
          </p:nvPr>
        </p:nvGraphicFramePr>
        <p:xfrm>
          <a:off x="3332171" y="389251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accent2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 26"/>
          <p:cNvGraphicFramePr>
            <a:graphicFrameLocks noGrp="1"/>
          </p:cNvGraphicFramePr>
          <p:nvPr>
            <p:extLst/>
          </p:nvPr>
        </p:nvGraphicFramePr>
        <p:xfrm>
          <a:off x="3332171" y="516614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" name="Table 27"/>
          <p:cNvGraphicFramePr>
            <a:graphicFrameLocks noGrp="1"/>
          </p:cNvGraphicFramePr>
          <p:nvPr>
            <p:extLst/>
          </p:nvPr>
        </p:nvGraphicFramePr>
        <p:xfrm>
          <a:off x="5180818" y="389265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0" name="Table 28"/>
          <p:cNvGraphicFramePr>
            <a:graphicFrameLocks noGrp="1"/>
          </p:cNvGraphicFramePr>
          <p:nvPr>
            <p:extLst/>
          </p:nvPr>
        </p:nvGraphicFramePr>
        <p:xfrm>
          <a:off x="5180818" y="5166285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" name="Table 29"/>
          <p:cNvGraphicFramePr>
            <a:graphicFrameLocks noGrp="1"/>
          </p:cNvGraphicFramePr>
          <p:nvPr>
            <p:extLst/>
          </p:nvPr>
        </p:nvGraphicFramePr>
        <p:xfrm>
          <a:off x="7029464" y="389265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" name="Table 30"/>
          <p:cNvGraphicFramePr>
            <a:graphicFrameLocks noGrp="1"/>
          </p:cNvGraphicFramePr>
          <p:nvPr>
            <p:extLst/>
          </p:nvPr>
        </p:nvGraphicFramePr>
        <p:xfrm>
          <a:off x="7029464" y="5166285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3" name="Straight Arrow Connector 31"/>
          <p:cNvCxnSpPr>
            <a:stCxn id="47" idx="3"/>
            <a:endCxn id="50" idx="1"/>
          </p:cNvCxnSpPr>
          <p:nvPr/>
        </p:nvCxnSpPr>
        <p:spPr>
          <a:xfrm>
            <a:off x="4566612" y="4448777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2"/>
          <p:cNvCxnSpPr>
            <a:stCxn id="50" idx="3"/>
            <a:endCxn id="51" idx="1"/>
          </p:cNvCxnSpPr>
          <p:nvPr/>
        </p:nvCxnSpPr>
        <p:spPr>
          <a:xfrm flipV="1">
            <a:off x="6415259" y="4448918"/>
            <a:ext cx="6142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7"/>
          <p:cNvCxnSpPr/>
          <p:nvPr/>
        </p:nvCxnSpPr>
        <p:spPr>
          <a:xfrm>
            <a:off x="8241684" y="4448638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"/>
          <p:cNvSpPr/>
          <p:nvPr/>
        </p:nvSpPr>
        <p:spPr>
          <a:xfrm>
            <a:off x="3341132" y="5524643"/>
            <a:ext cx="1225479" cy="3645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32"/>
          <p:cNvCxnSpPr/>
          <p:nvPr/>
        </p:nvCxnSpPr>
        <p:spPr>
          <a:xfrm flipV="1">
            <a:off x="2728448" y="4581650"/>
            <a:ext cx="6142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/>
          <p:cNvCxnSpPr/>
          <p:nvPr/>
        </p:nvCxnSpPr>
        <p:spPr>
          <a:xfrm>
            <a:off x="1494415" y="4448638"/>
            <a:ext cx="12340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9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- </a:t>
            </a:r>
            <a:r>
              <a:rPr lang="en-US" dirty="0"/>
              <a:t>Count to Infinity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286</a:t>
            </a:fld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324301" y="1574311"/>
            <a:ext cx="2579844" cy="2134402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3" idx="4"/>
            <a:endCxn id="15" idx="2"/>
          </p:cNvCxnSpPr>
          <p:nvPr/>
        </p:nvCxnSpPr>
        <p:spPr>
          <a:xfrm>
            <a:off x="7287492" y="300192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3" idx="1"/>
            <a:endCxn id="14" idx="3"/>
          </p:cNvCxnSpPr>
          <p:nvPr/>
        </p:nvCxnSpPr>
        <p:spPr>
          <a:xfrm flipV="1">
            <a:off x="6915660" y="2313184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5" idx="1"/>
            <a:endCxn id="14" idx="3"/>
          </p:cNvCxnSpPr>
          <p:nvPr/>
        </p:nvCxnSpPr>
        <p:spPr>
          <a:xfrm flipH="1" flipV="1">
            <a:off x="7509457" y="2313184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84265" y="2238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21760" y="22517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6543827" y="281981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7137625" y="194895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7731423" y="281981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7207" y="2953212"/>
            <a:ext cx="524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50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27944" y="2251724"/>
            <a:ext cx="524504" cy="461665"/>
            <a:chOff x="5725104" y="3828962"/>
            <a:chExt cx="335198" cy="384721"/>
          </a:xfrm>
        </p:grpSpPr>
        <p:sp>
          <p:nvSpPr>
            <p:cNvPr id="18" name="Rectangle 17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25104" y="3828962"/>
              <a:ext cx="3351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717" y="422897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686" y="5491576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17975" y="639633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311535" y="6405974"/>
            <a:ext cx="7021295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300644" y="389265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300644" y="516628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3149291" y="389251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3149291" y="516614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4997938" y="389265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4997938" y="5166285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6846584" y="389265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6846584" y="5166285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>
            <a:stCxn id="26" idx="3"/>
            <a:endCxn id="29" idx="1"/>
          </p:cNvCxnSpPr>
          <p:nvPr/>
        </p:nvCxnSpPr>
        <p:spPr>
          <a:xfrm>
            <a:off x="4383732" y="4448777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0" idx="1"/>
          </p:cNvCxnSpPr>
          <p:nvPr/>
        </p:nvCxnSpPr>
        <p:spPr>
          <a:xfrm flipV="1">
            <a:off x="6232379" y="4448918"/>
            <a:ext cx="6142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058804" y="4448638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 flipH="1">
            <a:off x="239487" y="1730833"/>
            <a:ext cx="5170714" cy="2246769"/>
            <a:chOff x="1219200" y="4876799"/>
            <a:chExt cx="5181605" cy="1649457"/>
          </a:xfrm>
        </p:grpSpPr>
        <p:sp>
          <p:nvSpPr>
            <p:cNvPr id="40" name="Rectangular Callout 39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15402"/>
                <a:gd name="adj2" fmla="val 8582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19205" y="4876799"/>
              <a:ext cx="5181600" cy="164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Node B knows D(C,</a:t>
              </a:r>
              <a:r>
                <a:rPr kumimoji="0" lang="en-US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A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) = 5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However, B does not know the path is C </a:t>
              </a:r>
              <a:r>
                <a:rPr lang="en-US" sz="2800" kern="0" dirty="0">
                  <a:solidFill>
                    <a:sysClr val="window" lastClr="FFFFFF"/>
                  </a:solidFill>
                  <a:sym typeface="Wingdings" pitchFamily="2" charset="2"/>
                </a:rPr>
                <a:t> B  A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sym typeface="Wingdings" pitchFamily="2" charset="2"/>
                </a:rPr>
                <a:t>Thus,</a:t>
              </a:r>
              <a:r>
                <a:rPr kumimoji="0" lang="en-US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sym typeface="Wingdings" pitchFamily="2" charset="2"/>
                </a:rPr>
                <a:t> D(B,A) = 6 !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3158252" y="5524643"/>
            <a:ext cx="1225479" cy="3645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2253459" y="2813986"/>
            <a:ext cx="4768436" cy="786707"/>
            <a:chOff x="414979" y="3333623"/>
            <a:chExt cx="8263530" cy="1523216"/>
          </a:xfrm>
        </p:grpSpPr>
        <p:sp>
          <p:nvSpPr>
            <p:cNvPr id="44" name="Rectangle 43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ontent Placeholder 2"/>
            <p:cNvSpPr txBox="1">
              <a:spLocks/>
            </p:cNvSpPr>
            <p:nvPr/>
          </p:nvSpPr>
          <p:spPr>
            <a:xfrm>
              <a:off x="514377" y="3496212"/>
              <a:ext cx="8118848" cy="1360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Bad news travels slowly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5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Elosztott Bellman-Ford algoritmus – </a:t>
            </a:r>
            <a:r>
              <a:rPr lang="hu-HU" i="1" dirty="0"/>
              <a:t>Végtelenig számolás problémája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644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b="1" cap="small" dirty="0"/>
              <a:t>Probléma</a:t>
            </a:r>
          </a:p>
          <a:p>
            <a:r>
              <a:rPr lang="hu-HU" sz="2400" dirty="0"/>
              <a:t>A „jó hír” gyorsan terjed.</a:t>
            </a:r>
          </a:p>
          <a:p>
            <a:r>
              <a:rPr lang="hu-HU" sz="2400" dirty="0"/>
              <a:t>A „rossz hír” lassan terjed.</a:t>
            </a:r>
          </a:p>
          <a:p>
            <a:r>
              <a:rPr lang="hu-HU" sz="2400" dirty="0"/>
              <a:t>Azaz ciklusok keletkezhetnek.</a:t>
            </a:r>
          </a:p>
          <a:p>
            <a:r>
              <a:rPr lang="hu-HU" sz="2400" dirty="0"/>
              <a:t>Lehetséges megoldás:</a:t>
            </a:r>
          </a:p>
          <a:p>
            <a:pPr lvl="1"/>
            <a:r>
              <a:rPr lang="hu-HU" b="1" dirty="0"/>
              <a:t>„</a:t>
            </a:r>
            <a:r>
              <a:rPr lang="hu-HU" b="1" dirty="0" err="1"/>
              <a:t>split</a:t>
            </a:r>
            <a:r>
              <a:rPr lang="hu-HU" b="1" dirty="0"/>
              <a:t> </a:t>
            </a:r>
            <a:r>
              <a:rPr lang="hu-HU" b="1" dirty="0" err="1"/>
              <a:t>horizon</a:t>
            </a:r>
            <a:r>
              <a:rPr lang="hu-HU" b="1" dirty="0"/>
              <a:t> </a:t>
            </a:r>
            <a:r>
              <a:rPr lang="hu-HU" b="1" dirty="0" err="1"/>
              <a:t>with</a:t>
            </a:r>
            <a:r>
              <a:rPr lang="hu-HU" b="1" dirty="0"/>
              <a:t> </a:t>
            </a:r>
            <a:r>
              <a:rPr lang="hu-HU" b="1" dirty="0" err="1"/>
              <a:t>poisoned</a:t>
            </a:r>
            <a:r>
              <a:rPr lang="hu-HU" b="1" dirty="0"/>
              <a:t> </a:t>
            </a:r>
            <a:r>
              <a:rPr lang="hu-HU" b="1" dirty="0" err="1"/>
              <a:t>reverse</a:t>
            </a:r>
            <a:r>
              <a:rPr lang="hu-HU" b="1" dirty="0"/>
              <a:t>”</a:t>
            </a:r>
            <a:r>
              <a:rPr lang="hu-HU" dirty="0"/>
              <a:t>: negatív információt küld vissza arról a szomszédjának, amit tőle „tanult”. (</a:t>
            </a:r>
            <a:r>
              <a:rPr lang="hu-HU" i="1" dirty="0"/>
              <a:t>RFC 1058</a:t>
            </a:r>
            <a:r>
              <a:rPr lang="hu-HU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287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53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Split </a:t>
            </a:r>
            <a:r>
              <a:rPr lang="hu-HU" dirty="0" err="1"/>
              <a:t>horizon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en-US" dirty="0"/>
              <a:t>Poisoned Reverse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288</a:t>
            </a:fld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324301" y="1574311"/>
            <a:ext cx="2579844" cy="2134402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3" idx="4"/>
            <a:endCxn id="15" idx="2"/>
          </p:cNvCxnSpPr>
          <p:nvPr/>
        </p:nvCxnSpPr>
        <p:spPr>
          <a:xfrm>
            <a:off x="7287492" y="300192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3" idx="1"/>
            <a:endCxn id="14" idx="3"/>
          </p:cNvCxnSpPr>
          <p:nvPr/>
        </p:nvCxnSpPr>
        <p:spPr>
          <a:xfrm flipV="1">
            <a:off x="6915660" y="2313184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5" idx="1"/>
            <a:endCxn id="14" idx="3"/>
          </p:cNvCxnSpPr>
          <p:nvPr/>
        </p:nvCxnSpPr>
        <p:spPr>
          <a:xfrm flipH="1" flipV="1">
            <a:off x="7509457" y="2313184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84265" y="2238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21760" y="22517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6543827" y="281981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7137625" y="194895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7731423" y="281981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7207" y="2953212"/>
            <a:ext cx="524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50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27944" y="2251724"/>
            <a:ext cx="524504" cy="461665"/>
            <a:chOff x="5725104" y="3828962"/>
            <a:chExt cx="335198" cy="384721"/>
          </a:xfrm>
        </p:grpSpPr>
        <p:sp>
          <p:nvSpPr>
            <p:cNvPr id="18" name="Rectangle 17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25104" y="3828962"/>
              <a:ext cx="3351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717" y="422897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686" y="5491576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17975" y="639633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311535" y="6405974"/>
            <a:ext cx="7021295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300644" y="389265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300644" y="516628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3149292" y="3892517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3149291" y="516614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4997939" y="3892656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4997939" y="5166285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6846585" y="3892656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6846585" y="5166285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>
            <a:stCxn id="26" idx="3"/>
            <a:endCxn id="29" idx="1"/>
          </p:cNvCxnSpPr>
          <p:nvPr/>
        </p:nvCxnSpPr>
        <p:spPr>
          <a:xfrm>
            <a:off x="4472632" y="4448777"/>
            <a:ext cx="5253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0" idx="1"/>
          </p:cNvCxnSpPr>
          <p:nvPr/>
        </p:nvCxnSpPr>
        <p:spPr>
          <a:xfrm flipV="1">
            <a:off x="6321278" y="4448918"/>
            <a:ext cx="5253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5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1872342"/>
          </a:xfrm>
        </p:spPr>
        <p:txBody>
          <a:bodyPr>
            <a:normAutofit fontScale="77500" lnSpcReduction="20000"/>
          </a:bodyPr>
          <a:lstStyle/>
          <a:p>
            <a:r>
              <a:rPr lang="hu-HU" dirty="0"/>
              <a:t>Ha C B-n keresztül irányítja a forgalmat </a:t>
            </a:r>
            <a:br>
              <a:rPr lang="hu-HU" dirty="0"/>
            </a:br>
            <a:r>
              <a:rPr lang="hu-HU" dirty="0"/>
              <a:t>A állomáshoz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hu-HU" dirty="0"/>
              <a:t> állomás</a:t>
            </a:r>
            <a:r>
              <a:rPr lang="en-US" dirty="0"/>
              <a:t> </a:t>
            </a:r>
            <a:r>
              <a:rPr lang="hu-HU" dirty="0"/>
              <a:t>B-nek </a:t>
            </a:r>
            <a:r>
              <a:rPr lang="en-US" dirty="0"/>
              <a:t>D(C, A) =</a:t>
            </a:r>
            <a:r>
              <a:rPr lang="en-US" sz="2800" dirty="0"/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∞</a:t>
            </a:r>
            <a:r>
              <a:rPr lang="hu-HU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hu-HU" sz="2800" dirty="0"/>
              <a:t>távolságot </a:t>
            </a:r>
            <a:br>
              <a:rPr lang="hu-HU" sz="2800" dirty="0"/>
            </a:br>
            <a:r>
              <a:rPr lang="hu-HU" sz="2800" dirty="0"/>
              <a:t>küld</a:t>
            </a:r>
            <a:endParaRPr lang="en-US" sz="2800" dirty="0"/>
          </a:p>
          <a:p>
            <a:pPr lvl="1"/>
            <a:r>
              <a:rPr lang="hu-HU" dirty="0"/>
              <a:t>Azaz B állomás nem fog C-n keresztül irányítani </a:t>
            </a:r>
            <a:br>
              <a:rPr lang="hu-HU" dirty="0"/>
            </a:br>
            <a:r>
              <a:rPr lang="hu-HU" dirty="0"/>
              <a:t>az A-ba menő forgalmat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Vége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u-HU" sz="2800"/>
          </a:p>
          <a:p>
            <a:endParaRPr lang="hu-HU" sz="2800"/>
          </a:p>
          <a:p>
            <a:endParaRPr lang="hu-HU" sz="2800"/>
          </a:p>
          <a:p>
            <a:endParaRPr lang="hu-HU" sz="2800"/>
          </a:p>
          <a:p>
            <a:endParaRPr lang="hu-HU" sz="2800"/>
          </a:p>
          <a:p>
            <a:endParaRPr lang="hu-HU" sz="2800"/>
          </a:p>
          <a:p>
            <a:pPr algn="r"/>
            <a:r>
              <a:rPr lang="hu-HU" sz="2800"/>
              <a:t>Köszönöm a figyelmet!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099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49388" y="2674950"/>
            <a:ext cx="0" cy="25248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48471" y="2674950"/>
            <a:ext cx="1924805" cy="26340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549388" y="2674927"/>
            <a:ext cx="3847777" cy="25248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549388" y="2674927"/>
            <a:ext cx="5840056" cy="26340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439517" y="2788754"/>
            <a:ext cx="0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548471" y="2788754"/>
            <a:ext cx="1891047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451176" y="2788754"/>
            <a:ext cx="1945989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97165" y="2788754"/>
            <a:ext cx="1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411849" y="2788754"/>
            <a:ext cx="0" cy="25634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39517" y="2788754"/>
            <a:ext cx="3949927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549388" y="2788754"/>
            <a:ext cx="3847777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473276" y="2788754"/>
            <a:ext cx="1923889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397166" y="2788754"/>
            <a:ext cx="1992277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549388" y="2788754"/>
            <a:ext cx="5862461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414480" y="2788754"/>
            <a:ext cx="1974963" cy="24110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473276" y="2788754"/>
            <a:ext cx="3938573" cy="252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7" name="Picture 3" descr="C:\Users\t0ph3r\Documents\CS 4700\assets\Chrome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55" y="2053432"/>
            <a:ext cx="1243037" cy="12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0ph3r\Documents\CS 4700\assets\Thunderbird-30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90" y="2075042"/>
            <a:ext cx="1199771" cy="11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t0ph3r\Documents\CS 4700\assets\utorrent-replacement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24" y="2053387"/>
            <a:ext cx="1243082" cy="124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5737" y="1613377"/>
            <a:ext cx="7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Web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36637" y="1613377"/>
            <a:ext cx="82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Email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45385" y="1613377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Bittorrent</a:t>
            </a:r>
            <a:endParaRPr lang="en-US" dirty="0"/>
          </a:p>
        </p:txBody>
      </p:sp>
      <p:pic>
        <p:nvPicPr>
          <p:cNvPr id="1036" name="Picture 12" descr="C:\Users\t0ph3r\Documents\CS 4700\assets\Ethernet-Cable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7" y="4904168"/>
            <a:ext cx="1363709" cy="136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t0ph3r\Documents\CS 4700\assets\wif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3" r="12076"/>
          <a:stretch/>
        </p:blipFill>
        <p:spPr bwMode="auto">
          <a:xfrm>
            <a:off x="2673935" y="4904168"/>
            <a:ext cx="1554480" cy="15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t0ph3r\Documents\CS 4700\assets\bluetooth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78" y="4904168"/>
            <a:ext cx="1355176" cy="13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63458" y="6229781"/>
            <a:ext cx="117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Ethernet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00382" y="6229781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802.11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45385" y="6229781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Bluetooth</a:t>
            </a:r>
            <a:endParaRPr lang="en-US" dirty="0"/>
          </a:p>
        </p:txBody>
      </p:sp>
      <p:pic>
        <p:nvPicPr>
          <p:cNvPr id="1039" name="Picture 15" descr="C:\Users\t0ph3r\Documents\CS 4700\assets\skyp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61" y="2000739"/>
            <a:ext cx="1348376" cy="13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025818" y="1613377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VoIP</a:t>
            </a:r>
            <a:endParaRPr lang="en-US" dirty="0"/>
          </a:p>
        </p:txBody>
      </p:sp>
      <p:pic>
        <p:nvPicPr>
          <p:cNvPr id="1040" name="Picture 16" descr="C:\Users\t0ph3r\Documents\CS 4700\assets\att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05" y="4974139"/>
            <a:ext cx="1631688" cy="12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822622" y="6249743"/>
            <a:ext cx="1133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Cellular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150128" y="3123663"/>
            <a:ext cx="8843749" cy="2056160"/>
            <a:chOff x="414979" y="3333624"/>
            <a:chExt cx="8263530" cy="1523216"/>
          </a:xfrm>
        </p:grpSpPr>
        <p:sp>
          <p:nvSpPr>
            <p:cNvPr id="80" name="Rectangle 79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925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hu-HU" sz="2800" dirty="0">
                  <a:solidFill>
                    <a:schemeClr val="bg1"/>
                  </a:solidFill>
                </a:rPr>
                <a:t>Ha ez lenne a valóság, akkor ez egy rémálom lenne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2800" dirty="0">
                  <a:solidFill>
                    <a:schemeClr val="bg1"/>
                  </a:solidFill>
                </a:rPr>
                <a:t>Új alkalmazások és médiumok bevezetése költséges lenne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2800" dirty="0">
                  <a:solidFill>
                    <a:schemeClr val="bg1"/>
                  </a:solidFill>
                </a:rPr>
                <a:t>Korlátozott növekedés és elterjedés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56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21" grpId="0"/>
      <p:bldP spid="22" grpId="0"/>
      <p:bldP spid="23" grpId="0"/>
      <p:bldP spid="25" grpId="0"/>
      <p:bldP spid="27" grpId="0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8" y="3496235"/>
            <a:ext cx="7329489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7a. Előadás</a:t>
            </a:r>
            <a:r>
              <a:rPr lang="en-US" sz="3600" b="1">
                <a:solidFill>
                  <a:schemeClr val="tx1"/>
                </a:solidFill>
              </a:rPr>
              <a:t>: </a:t>
            </a:r>
            <a:r>
              <a:rPr lang="hu-HU" sz="3600" b="1">
                <a:solidFill>
                  <a:schemeClr val="tx1"/>
                </a:solidFill>
              </a:rPr>
              <a:t>Hálózati </a:t>
            </a:r>
            <a:r>
              <a:rPr lang="hu-HU" sz="3600" b="1" dirty="0">
                <a:solidFill>
                  <a:schemeClr val="tx1"/>
                </a:solidFill>
              </a:rPr>
              <a:t>réteg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79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Távolságvektor alapú forgalomirányítás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Dinamikus algoritmusoknak 2 csoportja van:</a:t>
            </a:r>
          </a:p>
          <a:p>
            <a:pPr lvl="1"/>
            <a:r>
              <a:rPr lang="hu-HU" sz="2000" dirty="0"/>
              <a:t>távolságvektor alapú illetve (</a:t>
            </a:r>
            <a:r>
              <a:rPr lang="hu-HU" sz="2000" dirty="0" err="1"/>
              <a:t>distance</a:t>
            </a:r>
            <a:r>
              <a:rPr lang="hu-HU" sz="2000" dirty="0"/>
              <a:t> </a:t>
            </a:r>
            <a:r>
              <a:rPr lang="hu-HU" sz="2000" dirty="0" err="1"/>
              <a:t>vector</a:t>
            </a:r>
            <a:r>
              <a:rPr lang="hu-HU" sz="2000" dirty="0"/>
              <a:t> </a:t>
            </a:r>
            <a:r>
              <a:rPr lang="hu-HU" sz="2000" dirty="0" err="1"/>
              <a:t>routing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kapcsolatállapot alapú (</a:t>
            </a:r>
            <a:r>
              <a:rPr lang="hu-HU" sz="2000" dirty="0" err="1"/>
              <a:t>link-state</a:t>
            </a:r>
            <a:r>
              <a:rPr lang="hu-HU" sz="2000" dirty="0"/>
              <a:t> </a:t>
            </a:r>
            <a:r>
              <a:rPr lang="hu-HU" sz="2000" dirty="0" err="1"/>
              <a:t>routing</a:t>
            </a:r>
            <a:r>
              <a:rPr lang="hu-HU" sz="2000" dirty="0"/>
              <a:t>)</a:t>
            </a:r>
          </a:p>
          <a:p>
            <a:pPr lvl="1"/>
            <a:endParaRPr lang="hu-HU" sz="2000" dirty="0"/>
          </a:p>
          <a:p>
            <a:pPr lvl="1"/>
            <a:endParaRPr lang="hu-HU" sz="2000" dirty="0"/>
          </a:p>
          <a:p>
            <a:pPr lvl="1"/>
            <a:endParaRPr lang="hu-HU" sz="2000" dirty="0"/>
          </a:p>
          <a:p>
            <a:r>
              <a:rPr lang="hu-HU" sz="2000" b="1" u="sng" dirty="0"/>
              <a:t>Távolságvektor alapú</a:t>
            </a:r>
            <a:r>
              <a:rPr lang="hu-HU" sz="2000" dirty="0"/>
              <a:t>: Minden </a:t>
            </a:r>
            <a:r>
              <a:rPr lang="hu-HU" sz="2000" dirty="0" err="1"/>
              <a:t>router-nek</a:t>
            </a:r>
            <a:r>
              <a:rPr lang="hu-HU" sz="2000" dirty="0"/>
              <a:t> egy táblázatot kell karbantartania, amelyben minden célhoz szerepel a legrövidebb ismert távolság, és annak a vonalnak az azonosítója, amelyiken a célhoz lehet eljutni. A táblázatokat a szomszédoktól származó információk alapján frissítik.</a:t>
            </a:r>
          </a:p>
          <a:p>
            <a:pPr lvl="1"/>
            <a:r>
              <a:rPr lang="hu-HU" sz="2000" dirty="0"/>
              <a:t>Elosztott Bellman-Ford forgalomirányítási algoritmusként is nevezik.</a:t>
            </a:r>
          </a:p>
          <a:p>
            <a:pPr lvl="1"/>
            <a:r>
              <a:rPr lang="hu-HU" sz="2000" dirty="0"/>
              <a:t>ARPANET eredeti forgalomirányító algoritmusa ez volt. RIP (</a:t>
            </a:r>
            <a:r>
              <a:rPr lang="hu-HU" sz="2000" dirty="0" err="1"/>
              <a:t>Routing</a:t>
            </a:r>
            <a:r>
              <a:rPr lang="hu-HU" sz="2000" dirty="0"/>
              <a:t> </a:t>
            </a:r>
            <a:r>
              <a:rPr lang="hu-HU" sz="2000" dirty="0" err="1"/>
              <a:t>Information</a:t>
            </a:r>
            <a:r>
              <a:rPr lang="hu-HU" sz="2000" dirty="0"/>
              <a:t> </a:t>
            </a:r>
            <a:r>
              <a:rPr lang="hu-HU" sz="2000" dirty="0" err="1"/>
              <a:t>Protocol</a:t>
            </a:r>
            <a:r>
              <a:rPr lang="hu-HU" sz="2000" dirty="0"/>
              <a:t>) néven is ezt használták.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291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Távolságvektor alapú forgalomirányítás</a:t>
            </a:r>
            <a:br>
              <a:rPr lang="hu-HU" dirty="0"/>
            </a:br>
            <a:r>
              <a:rPr lang="hu-HU" dirty="0"/>
              <a:t>	Elosztott Bellman-Ford algoritmus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cap="small" dirty="0"/>
              <a:t>Környezet és működés</a:t>
            </a:r>
          </a:p>
          <a:p>
            <a:r>
              <a:rPr lang="hu-HU" sz="2000" dirty="0"/>
              <a:t>Minden csomópont csak a közvetlen szomszédjaival kommunikálhat. </a:t>
            </a:r>
          </a:p>
          <a:p>
            <a:r>
              <a:rPr lang="hu-HU" sz="2000" dirty="0"/>
              <a:t>Aszinkron működés.</a:t>
            </a:r>
          </a:p>
          <a:p>
            <a:r>
              <a:rPr lang="hu-HU" sz="2000" dirty="0"/>
              <a:t>Minden állomásnak van saját távolság vektora. Ezt </a:t>
            </a:r>
            <a:r>
              <a:rPr lang="hu-HU" sz="2000" dirty="0" err="1"/>
              <a:t>periodikusan</a:t>
            </a:r>
            <a:r>
              <a:rPr lang="hu-HU" sz="2000" dirty="0"/>
              <a:t> elküldi a direkt szomszédoknak.</a:t>
            </a:r>
          </a:p>
          <a:p>
            <a:r>
              <a:rPr lang="hu-HU" sz="2000" dirty="0"/>
              <a:t>A kapott távolság vektorok alapján minden csomópont új táblázatot állít elő.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292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42347" y="4498465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560122" y="4860251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192915" y="4313250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584569" y="5607273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801262" y="5341850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79933" y="5393838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25" idx="4"/>
            <a:endCxn id="30" idx="0"/>
          </p:cNvCxnSpPr>
          <p:nvPr/>
        </p:nvCxnSpPr>
        <p:spPr>
          <a:xfrm flipH="1">
            <a:off x="746872" y="4925336"/>
            <a:ext cx="62414" cy="468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0" idx="6"/>
            <a:endCxn id="28" idx="2"/>
          </p:cNvCxnSpPr>
          <p:nvPr/>
        </p:nvCxnSpPr>
        <p:spPr>
          <a:xfrm>
            <a:off x="913809" y="5607274"/>
            <a:ext cx="670760" cy="213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8" idx="6"/>
            <a:endCxn id="29" idx="2"/>
          </p:cNvCxnSpPr>
          <p:nvPr/>
        </p:nvCxnSpPr>
        <p:spPr>
          <a:xfrm flipV="1">
            <a:off x="1918446" y="5555286"/>
            <a:ext cx="882817" cy="265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9" idx="1"/>
            <a:endCxn id="27" idx="5"/>
          </p:cNvCxnSpPr>
          <p:nvPr/>
        </p:nvCxnSpPr>
        <p:spPr>
          <a:xfrm flipH="1" flipV="1">
            <a:off x="2477897" y="4677606"/>
            <a:ext cx="372260" cy="726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" idx="0"/>
            <a:endCxn id="26" idx="4"/>
          </p:cNvCxnSpPr>
          <p:nvPr/>
        </p:nvCxnSpPr>
        <p:spPr>
          <a:xfrm flipH="1" flipV="1">
            <a:off x="1727060" y="5287121"/>
            <a:ext cx="24447" cy="32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" idx="6"/>
            <a:endCxn id="26" idx="2"/>
          </p:cNvCxnSpPr>
          <p:nvPr/>
        </p:nvCxnSpPr>
        <p:spPr>
          <a:xfrm>
            <a:off x="976224" y="4711900"/>
            <a:ext cx="583898" cy="361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7"/>
            <a:endCxn id="27" idx="3"/>
          </p:cNvCxnSpPr>
          <p:nvPr/>
        </p:nvCxnSpPr>
        <p:spPr>
          <a:xfrm flipV="1">
            <a:off x="1845104" y="4677607"/>
            <a:ext cx="396706" cy="245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30028" y="56648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23624" y="45534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1142" y="49570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567091" y="5256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933786" y="44799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300182" y="563604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644834" y="48001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graphicFrame>
        <p:nvGraphicFramePr>
          <p:cNvPr id="45" name="Table 7"/>
          <p:cNvGraphicFramePr>
            <a:graphicFrameLocks noGrp="1"/>
          </p:cNvGraphicFramePr>
          <p:nvPr>
            <p:extLst/>
          </p:nvPr>
        </p:nvGraphicFramePr>
        <p:xfrm>
          <a:off x="4267200" y="4313385"/>
          <a:ext cx="1630555" cy="2265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Cél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Ktsg</a:t>
                      </a:r>
                      <a:r>
                        <a:rPr lang="hu-HU" dirty="0"/>
                        <a:t>.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01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TextBox 8"/>
          <p:cNvSpPr txBox="1"/>
          <p:nvPr/>
        </p:nvSpPr>
        <p:spPr>
          <a:xfrm>
            <a:off x="2806141" y="4213029"/>
            <a:ext cx="1533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/>
              <a:t>C állomás </a:t>
            </a:r>
          </a:p>
          <a:p>
            <a:pPr algn="ctr"/>
            <a:r>
              <a:rPr lang="en-US" sz="2400" dirty="0"/>
              <a:t>DV </a:t>
            </a:r>
            <a:r>
              <a:rPr lang="hu-HU" sz="2400" dirty="0"/>
              <a:t>táblája</a:t>
            </a:r>
            <a:endParaRPr lang="en-US" sz="2400" dirty="0"/>
          </a:p>
        </p:txBody>
      </p:sp>
      <p:sp>
        <p:nvSpPr>
          <p:cNvPr id="47" name="Content Placeholder 5"/>
          <p:cNvSpPr txBox="1">
            <a:spLocks/>
          </p:cNvSpPr>
          <p:nvPr/>
        </p:nvSpPr>
        <p:spPr>
          <a:xfrm>
            <a:off x="6004436" y="4090737"/>
            <a:ext cx="2995186" cy="2315217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/>
              <a:t>Nincs bejegyzés </a:t>
            </a:r>
            <a:r>
              <a:rPr lang="en-US" sz="2000" dirty="0"/>
              <a:t>C</a:t>
            </a:r>
            <a:r>
              <a:rPr lang="hu-HU" sz="2000" dirty="0" err="1"/>
              <a:t>-hez</a:t>
            </a:r>
            <a:endParaRPr lang="en-US" sz="2000" dirty="0"/>
          </a:p>
          <a:p>
            <a:r>
              <a:rPr lang="hu-HU" sz="2000" dirty="0"/>
              <a:t>Kezdetben csak a közvetlen szomszédokhoz van </a:t>
            </a:r>
            <a:r>
              <a:rPr lang="hu-HU" sz="2000" dirty="0" err="1"/>
              <a:t>info</a:t>
            </a:r>
            <a:endParaRPr lang="en-US" sz="2000" dirty="0"/>
          </a:p>
          <a:p>
            <a:pPr lvl="1"/>
            <a:r>
              <a:rPr lang="hu-HU" sz="1800" dirty="0"/>
              <a:t>Más célállomások költsége</a:t>
            </a:r>
            <a:r>
              <a:rPr lang="en-US" sz="1800" dirty="0"/>
              <a:t> =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∞</a:t>
            </a:r>
          </a:p>
          <a:p>
            <a:r>
              <a:rPr lang="hu-HU" sz="2000" dirty="0">
                <a:cs typeface="Consolas" pitchFamily="49" charset="0"/>
              </a:rPr>
              <a:t>Végül kitöltött vektort kapunk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92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Initialization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293</a:t>
            </a:fld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016835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loud 4"/>
          <p:cNvSpPr/>
          <p:nvPr/>
        </p:nvSpPr>
        <p:spPr>
          <a:xfrm>
            <a:off x="130699" y="1536398"/>
            <a:ext cx="3457410" cy="2219977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4" idx="4"/>
            <a:endCxn id="16" idx="2"/>
          </p:cNvCxnSpPr>
          <p:nvPr/>
        </p:nvCxnSpPr>
        <p:spPr>
          <a:xfrm>
            <a:off x="2095570" y="2178727"/>
            <a:ext cx="5265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4"/>
            <a:endCxn id="15" idx="2"/>
          </p:cNvCxnSpPr>
          <p:nvPr/>
        </p:nvCxnSpPr>
        <p:spPr>
          <a:xfrm>
            <a:off x="1093890" y="304958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3" idx="1"/>
            <a:endCxn id="14" idx="3"/>
          </p:cNvCxnSpPr>
          <p:nvPr/>
        </p:nvCxnSpPr>
        <p:spPr>
          <a:xfrm flipV="1">
            <a:off x="722058" y="2360844"/>
            <a:ext cx="1001680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5" idx="1"/>
            <a:endCxn id="14" idx="3"/>
          </p:cNvCxnSpPr>
          <p:nvPr/>
        </p:nvCxnSpPr>
        <p:spPr>
          <a:xfrm flipH="1" flipV="1">
            <a:off x="1723737" y="2360844"/>
            <a:ext cx="185916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1"/>
            <a:endCxn id="16" idx="3"/>
          </p:cNvCxnSpPr>
          <p:nvPr/>
        </p:nvCxnSpPr>
        <p:spPr>
          <a:xfrm flipV="1">
            <a:off x="1909654" y="2360844"/>
            <a:ext cx="1084315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7811" y="22645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81561" y="17702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754134" y="235346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350225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351905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1537821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622136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423073" y="25083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38564" y="30008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22151" y="157598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A</a:t>
            </a:r>
          </a:p>
        </p:txBody>
      </p:sp>
      <p:graphicFrame>
        <p:nvGraphicFramePr>
          <p:cNvPr id="53" name="Content Placeholder 50"/>
          <p:cNvGraphicFramePr>
            <a:graphicFrameLocks/>
          </p:cNvGraphicFramePr>
          <p:nvPr>
            <p:extLst/>
          </p:nvPr>
        </p:nvGraphicFramePr>
        <p:xfrm>
          <a:off x="6823139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444486" y="153690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graphicFrame>
        <p:nvGraphicFramePr>
          <p:cNvPr id="55" name="Content Placeholder 50"/>
          <p:cNvGraphicFramePr>
            <a:graphicFrameLocks/>
          </p:cNvGraphicFramePr>
          <p:nvPr>
            <p:extLst/>
          </p:nvPr>
        </p:nvGraphicFramePr>
        <p:xfrm>
          <a:off x="4016835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622151" y="4541220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graphicFrame>
        <p:nvGraphicFramePr>
          <p:cNvPr id="57" name="Content Placeholder 50"/>
          <p:cNvGraphicFramePr>
            <a:graphicFrameLocks/>
          </p:cNvGraphicFramePr>
          <p:nvPr>
            <p:extLst/>
          </p:nvPr>
        </p:nvGraphicFramePr>
        <p:xfrm>
          <a:off x="6823139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7428456" y="451101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D</a:t>
            </a:r>
          </a:p>
        </p:txBody>
      </p:sp>
      <p:sp>
        <p:nvSpPr>
          <p:cNvPr id="60" name="Text Box 141"/>
          <p:cNvSpPr txBox="1">
            <a:spLocks noChangeArrowheads="1"/>
          </p:cNvSpPr>
          <p:nvPr/>
        </p:nvSpPr>
        <p:spPr bwMode="auto">
          <a:xfrm>
            <a:off x="137201" y="4386945"/>
            <a:ext cx="347685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Initialization:</a:t>
            </a:r>
            <a:r>
              <a:rPr lang="en-US" dirty="0"/>
              <a:t>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  </a:t>
            </a:r>
            <a:r>
              <a:rPr lang="en-US" b="1" dirty="0"/>
              <a:t>for all</a:t>
            </a:r>
            <a:r>
              <a:rPr lang="en-US" dirty="0"/>
              <a:t> neighbors </a:t>
            </a:r>
            <a:r>
              <a:rPr lang="en-US" i="1" dirty="0"/>
              <a:t>V </a:t>
            </a:r>
            <a:r>
              <a:rPr lang="en-US" dirty="0"/>
              <a:t> </a:t>
            </a:r>
            <a:r>
              <a:rPr lang="en-US" b="1" dirty="0"/>
              <a:t>do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    </a:t>
            </a:r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dirty="0"/>
              <a:t> adjacent to </a:t>
            </a:r>
            <a:r>
              <a:rPr lang="en-US" i="1" dirty="0"/>
              <a:t>A</a:t>
            </a:r>
            <a:r>
              <a:rPr lang="en-US" dirty="0"/>
              <a:t>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      D(</a:t>
            </a:r>
            <a:r>
              <a:rPr lang="en-US" i="1" dirty="0"/>
              <a:t>A, V</a:t>
            </a:r>
            <a:r>
              <a:rPr lang="en-US" dirty="0"/>
              <a:t>) = c(</a:t>
            </a:r>
            <a:r>
              <a:rPr lang="en-US" i="1" dirty="0"/>
              <a:t>A,V</a:t>
            </a:r>
            <a:r>
              <a:rPr lang="en-US" dirty="0"/>
              <a:t>);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b="1" dirty="0"/>
              <a:t>   else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       D(</a:t>
            </a:r>
            <a:r>
              <a:rPr lang="en-US" i="1" dirty="0"/>
              <a:t>A, V</a:t>
            </a:r>
            <a:r>
              <a:rPr lang="en-US" dirty="0"/>
              <a:t>) = ∞; </a:t>
            </a:r>
          </a:p>
          <a:p>
            <a:pPr marL="457200" indent="-457200" algn="l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5914984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1</a:t>
            </a:r>
            <a:r>
              <a:rPr lang="en-US" baseline="30000" dirty="0"/>
              <a:t>st</a:t>
            </a:r>
            <a:r>
              <a:rPr lang="en-US" dirty="0"/>
              <a:t> Iteration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294</a:t>
            </a:fld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016835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loud 4"/>
          <p:cNvSpPr/>
          <p:nvPr/>
        </p:nvSpPr>
        <p:spPr>
          <a:xfrm>
            <a:off x="130699" y="1536398"/>
            <a:ext cx="3457410" cy="2219977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4" idx="4"/>
            <a:endCxn id="16" idx="2"/>
          </p:cNvCxnSpPr>
          <p:nvPr/>
        </p:nvCxnSpPr>
        <p:spPr>
          <a:xfrm>
            <a:off x="2095570" y="2178727"/>
            <a:ext cx="5265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4"/>
            <a:endCxn id="15" idx="2"/>
          </p:cNvCxnSpPr>
          <p:nvPr/>
        </p:nvCxnSpPr>
        <p:spPr>
          <a:xfrm>
            <a:off x="1093890" y="304958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3" idx="1"/>
            <a:endCxn id="14" idx="3"/>
          </p:cNvCxnSpPr>
          <p:nvPr/>
        </p:nvCxnSpPr>
        <p:spPr>
          <a:xfrm flipV="1">
            <a:off x="722058" y="2360844"/>
            <a:ext cx="1001680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5" idx="1"/>
            <a:endCxn id="14" idx="3"/>
          </p:cNvCxnSpPr>
          <p:nvPr/>
        </p:nvCxnSpPr>
        <p:spPr>
          <a:xfrm flipH="1" flipV="1">
            <a:off x="1723737" y="2360844"/>
            <a:ext cx="185916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1"/>
            <a:endCxn id="16" idx="3"/>
          </p:cNvCxnSpPr>
          <p:nvPr/>
        </p:nvCxnSpPr>
        <p:spPr>
          <a:xfrm flipV="1">
            <a:off x="1909654" y="2360844"/>
            <a:ext cx="1084315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7811" y="22645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81561" y="17702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754134" y="235346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350225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351905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1537821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622136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423073" y="25083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38564" y="30008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22151" y="157598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A</a:t>
            </a:r>
          </a:p>
        </p:txBody>
      </p:sp>
      <p:graphicFrame>
        <p:nvGraphicFramePr>
          <p:cNvPr id="53" name="Content Placeholder 50"/>
          <p:cNvGraphicFramePr>
            <a:graphicFrameLocks/>
          </p:cNvGraphicFramePr>
          <p:nvPr>
            <p:extLst/>
          </p:nvPr>
        </p:nvGraphicFramePr>
        <p:xfrm>
          <a:off x="6823139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444486" y="153690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graphicFrame>
        <p:nvGraphicFramePr>
          <p:cNvPr id="55" name="Content Placeholder 50"/>
          <p:cNvGraphicFramePr>
            <a:graphicFrameLocks/>
          </p:cNvGraphicFramePr>
          <p:nvPr>
            <p:extLst/>
          </p:nvPr>
        </p:nvGraphicFramePr>
        <p:xfrm>
          <a:off x="4016835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600379" y="4541220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graphicFrame>
        <p:nvGraphicFramePr>
          <p:cNvPr id="57" name="Content Placeholder 50"/>
          <p:cNvGraphicFramePr>
            <a:graphicFrameLocks/>
          </p:cNvGraphicFramePr>
          <p:nvPr>
            <p:extLst/>
          </p:nvPr>
        </p:nvGraphicFramePr>
        <p:xfrm>
          <a:off x="6823139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7406684" y="451101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D</a:t>
            </a:r>
          </a:p>
        </p:txBody>
      </p:sp>
      <p:sp>
        <p:nvSpPr>
          <p:cNvPr id="28" name="Text Box 144"/>
          <p:cNvSpPr txBox="1">
            <a:spLocks noChangeArrowheads="1"/>
          </p:cNvSpPr>
          <p:nvPr/>
        </p:nvSpPr>
        <p:spPr bwMode="auto">
          <a:xfrm>
            <a:off x="-20235" y="3314757"/>
            <a:ext cx="4009559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algn="l"/>
            <a:r>
              <a:rPr lang="en-US" sz="1600" i="1" dirty="0"/>
              <a:t>…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i="1" dirty="0"/>
              <a:t> </a:t>
            </a:r>
            <a:r>
              <a:rPr lang="en-US" sz="1600" b="1" i="1" dirty="0"/>
              <a:t>loop:</a:t>
            </a:r>
            <a:r>
              <a:rPr lang="en-US" sz="1600" dirty="0"/>
              <a:t> </a:t>
            </a:r>
          </a:p>
          <a:p>
            <a:pPr marL="457200" indent="-457200" algn="l"/>
            <a:r>
              <a:rPr lang="en-US" sz="1600" dirty="0"/>
              <a:t>…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</a:t>
            </a:r>
            <a:r>
              <a:rPr lang="en-US" sz="1600" b="1" dirty="0"/>
              <a:t>else if</a:t>
            </a:r>
            <a:r>
              <a:rPr lang="en-US" sz="1600" dirty="0"/>
              <a:t> (update D(</a:t>
            </a:r>
            <a:r>
              <a:rPr lang="en-US" sz="1600" i="1" dirty="0"/>
              <a:t>V, Y</a:t>
            </a:r>
            <a:r>
              <a:rPr lang="en-US" sz="1600" dirty="0"/>
              <a:t>) received from </a:t>
            </a:r>
            <a:r>
              <a:rPr lang="en-US" sz="1600" i="1" dirty="0"/>
              <a:t>V</a:t>
            </a:r>
            <a:r>
              <a:rPr lang="en-US" sz="1600" dirty="0"/>
              <a:t>)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</a:t>
            </a:r>
            <a:r>
              <a:rPr lang="en-US" sz="1600" b="1" dirty="0"/>
              <a:t>for all</a:t>
            </a:r>
            <a:r>
              <a:rPr lang="en-US" sz="1600" dirty="0"/>
              <a:t> destinations Y </a:t>
            </a:r>
            <a:r>
              <a:rPr lang="en-US" sz="1600" b="1" dirty="0"/>
              <a:t>do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</a:t>
            </a:r>
            <a:r>
              <a:rPr lang="en-US" sz="1600" b="1" dirty="0"/>
              <a:t>if</a:t>
            </a:r>
            <a:r>
              <a:rPr lang="en-US" sz="1600" dirty="0"/>
              <a:t> (destination </a:t>
            </a:r>
            <a:r>
              <a:rPr lang="en-US" sz="1600" i="1" dirty="0"/>
              <a:t>Y</a:t>
            </a:r>
            <a:r>
              <a:rPr lang="en-US" sz="1600" dirty="0"/>
              <a:t> through </a:t>
            </a:r>
            <a:r>
              <a:rPr lang="en-US" sz="1600" i="1" dirty="0"/>
              <a:t>V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  D(</a:t>
            </a:r>
            <a:r>
              <a:rPr lang="en-US" sz="1600" i="1" dirty="0"/>
              <a:t>A,Y</a:t>
            </a:r>
            <a:r>
              <a:rPr lang="en-US" sz="1600" dirty="0"/>
              <a:t>) = D(</a:t>
            </a:r>
            <a:r>
              <a:rPr lang="en-US" sz="1600" i="1" dirty="0"/>
              <a:t>A,V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</a:t>
            </a:r>
            <a:r>
              <a:rPr lang="en-US" sz="1600" b="1" dirty="0"/>
              <a:t>else</a:t>
            </a:r>
            <a:endParaRPr lang="en-US" sz="1600" dirty="0">
              <a:solidFill>
                <a:schemeClr val="accent2"/>
              </a:solidFill>
            </a:endParaRP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  D(A, Y) =</a:t>
            </a:r>
          </a:p>
          <a:p>
            <a:pPr algn="l">
              <a:buClr>
                <a:schemeClr val="accent2"/>
              </a:buClr>
              <a:tabLst>
                <a:tab pos="1490663" algn="l"/>
              </a:tabLst>
            </a:pPr>
            <a:r>
              <a:rPr lang="en-US" sz="1600" dirty="0"/>
              <a:t>	min(D(</a:t>
            </a:r>
            <a:r>
              <a:rPr lang="en-US" sz="1600" i="1" dirty="0"/>
              <a:t>A, Y</a:t>
            </a:r>
            <a:r>
              <a:rPr lang="en-US" sz="1600" dirty="0"/>
              <a:t>),</a:t>
            </a:r>
          </a:p>
          <a:p>
            <a:pPr algn="l">
              <a:buClr>
                <a:schemeClr val="accent2"/>
              </a:buClr>
              <a:tabLst>
                <a:tab pos="1490663" algn="l"/>
              </a:tabLst>
            </a:pPr>
            <a:r>
              <a:rPr lang="en-US" sz="1600" dirty="0"/>
              <a:t>	D(</a:t>
            </a:r>
            <a:r>
              <a:rPr lang="en-US" sz="1600" i="1" dirty="0"/>
              <a:t>A, 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</a:t>
            </a:r>
            <a:r>
              <a:rPr lang="en-US" sz="1600" b="1" dirty="0"/>
              <a:t>if</a:t>
            </a:r>
            <a:r>
              <a:rPr lang="en-US" sz="1600" dirty="0"/>
              <a:t> (there is a new min. for </a:t>
            </a:r>
            <a:r>
              <a:rPr lang="en-US" sz="1600" dirty="0" err="1"/>
              <a:t>dest</a:t>
            </a:r>
            <a:r>
              <a:rPr lang="en-US" sz="1600" dirty="0"/>
              <a:t>. 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  </a:t>
            </a:r>
            <a:r>
              <a:rPr lang="en-US" sz="1600" b="1" dirty="0"/>
              <a:t>send</a:t>
            </a:r>
            <a:r>
              <a:rPr lang="en-US" sz="1600" dirty="0"/>
              <a:t> D(</a:t>
            </a:r>
            <a:r>
              <a:rPr lang="en-US" sz="1600" i="1" dirty="0"/>
              <a:t>A, Y</a:t>
            </a:r>
            <a:r>
              <a:rPr lang="en-US" sz="1600" dirty="0"/>
              <a:t>) to all neighbors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</a:t>
            </a:r>
            <a:r>
              <a:rPr lang="en-US" sz="1600" b="1" dirty="0"/>
              <a:t>forever</a:t>
            </a:r>
            <a:r>
              <a:rPr lang="en-US" sz="1600" dirty="0"/>
              <a:t> </a:t>
            </a:r>
          </a:p>
        </p:txBody>
      </p:sp>
      <p:cxnSp>
        <p:nvCxnSpPr>
          <p:cNvPr id="6" name="Straight Arrow Connector 5"/>
          <p:cNvCxnSpPr>
            <a:stCxn id="15" idx="2"/>
            <a:endCxn id="13" idx="4"/>
          </p:cNvCxnSpPr>
          <p:nvPr/>
        </p:nvCxnSpPr>
        <p:spPr>
          <a:xfrm flipH="1">
            <a:off x="1093890" y="3049588"/>
            <a:ext cx="4439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6" idx="0"/>
            <a:endCxn id="51" idx="2"/>
          </p:cNvCxnSpPr>
          <p:nvPr/>
        </p:nvCxnSpPr>
        <p:spPr>
          <a:xfrm flipH="1" flipV="1">
            <a:off x="5167455" y="3486038"/>
            <a:ext cx="2151" cy="1055182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855346" y="3116706"/>
            <a:ext cx="311304" cy="369332"/>
            <a:chOff x="5737051" y="3828962"/>
            <a:chExt cx="311304" cy="369332"/>
          </a:xfrm>
        </p:grpSpPr>
        <p:sp>
          <p:nvSpPr>
            <p:cNvPr id="24" name="Rectangle 23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37051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26914" y="3116706"/>
            <a:ext cx="324128" cy="369332"/>
            <a:chOff x="5730640" y="3828962"/>
            <a:chExt cx="324128" cy="369332"/>
          </a:xfrm>
        </p:grpSpPr>
        <p:sp>
          <p:nvSpPr>
            <p:cNvPr id="41" name="Rectangle 40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30640" y="382896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1753332" y="4872472"/>
            <a:ext cx="6413005" cy="954107"/>
            <a:chOff x="1219200" y="4876799"/>
            <a:chExt cx="5181605" cy="1384995"/>
          </a:xfrm>
        </p:grpSpPr>
        <p:sp>
          <p:nvSpPr>
            <p:cNvPr id="44" name="Rectangular Callout 43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1257"/>
                <a:gd name="adj2" fmla="val -18707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D(A,D) = min(D(A,D), D(A,C)+D(C,D))</a:t>
              </a:r>
            </a:p>
            <a:p>
              <a:pPr lvl="0"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= min(</a:t>
              </a:r>
              <a:r>
                <a:rPr lang="en-US" sz="28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∞</a:t>
              </a:r>
              <a:r>
                <a:rPr lang="en-US" sz="2800" dirty="0">
                  <a:solidFill>
                    <a:schemeClr val="bg1"/>
                  </a:solidFill>
                  <a:cs typeface="Consolas" pitchFamily="49" charset="0"/>
                </a:rPr>
                <a:t>, 7 + 1) = 8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6" name="Straight Arrow Connector 45"/>
          <p:cNvCxnSpPr>
            <a:stCxn id="14" idx="3"/>
            <a:endCxn id="13" idx="1"/>
          </p:cNvCxnSpPr>
          <p:nvPr/>
        </p:nvCxnSpPr>
        <p:spPr>
          <a:xfrm flipH="1">
            <a:off x="722058" y="2360844"/>
            <a:ext cx="1001680" cy="50663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319032" y="2867473"/>
            <a:ext cx="4439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856057" y="2726245"/>
            <a:ext cx="311304" cy="369332"/>
            <a:chOff x="5737052" y="3828962"/>
            <a:chExt cx="311304" cy="369332"/>
          </a:xfrm>
        </p:grpSpPr>
        <p:sp>
          <p:nvSpPr>
            <p:cNvPr id="63" name="Rectangle 62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639647" y="2726245"/>
            <a:ext cx="300082" cy="369332"/>
            <a:chOff x="5742663" y="3828962"/>
            <a:chExt cx="300081" cy="369332"/>
          </a:xfrm>
        </p:grpSpPr>
        <p:sp>
          <p:nvSpPr>
            <p:cNvPr id="66" name="Rectangle 65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42663" y="382896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855350" y="3116706"/>
            <a:ext cx="311304" cy="369332"/>
            <a:chOff x="5737052" y="3828962"/>
            <a:chExt cx="311304" cy="369332"/>
          </a:xfrm>
        </p:grpSpPr>
        <p:sp>
          <p:nvSpPr>
            <p:cNvPr id="69" name="Rectangle 68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638941" y="3116706"/>
            <a:ext cx="300082" cy="369332"/>
            <a:chOff x="5742663" y="3828962"/>
            <a:chExt cx="300081" cy="369332"/>
          </a:xfrm>
        </p:grpSpPr>
        <p:sp>
          <p:nvSpPr>
            <p:cNvPr id="72" name="Rectangle 71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42663" y="382896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 flipH="1">
            <a:off x="1657137" y="4294998"/>
            <a:ext cx="6413005" cy="954107"/>
            <a:chOff x="1219200" y="4876799"/>
            <a:chExt cx="5181605" cy="1384995"/>
          </a:xfrm>
        </p:grpSpPr>
        <p:sp>
          <p:nvSpPr>
            <p:cNvPr id="75" name="Rectangular Callout 74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1257"/>
                <a:gd name="adj2" fmla="val -18707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D(A,C) = min(D(A,C), D(A,B)+D(B,C))</a:t>
              </a:r>
            </a:p>
            <a:p>
              <a:pPr lvl="0"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= min(</a:t>
              </a:r>
              <a:r>
                <a:rPr lang="en-US" sz="2800" dirty="0">
                  <a:solidFill>
                    <a:schemeClr val="bg1"/>
                  </a:solidFill>
                  <a:cs typeface="Consolas" pitchFamily="49" charset="0"/>
                </a:rPr>
                <a:t>7, 2 + 1) = 3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1731962" y="4872472"/>
            <a:ext cx="6413005" cy="954107"/>
            <a:chOff x="1219200" y="4876799"/>
            <a:chExt cx="5181605" cy="1384995"/>
          </a:xfrm>
        </p:grpSpPr>
        <p:sp>
          <p:nvSpPr>
            <p:cNvPr id="78" name="Rectangular Callout 77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1257"/>
                <a:gd name="adj2" fmla="val -18707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D(A,D) = min(D(A,D), D(A,B)+D(B,D))</a:t>
              </a:r>
            </a:p>
            <a:p>
              <a:pPr lvl="0"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= min(</a:t>
              </a:r>
              <a:r>
                <a:rPr lang="en-US" sz="2800" dirty="0">
                  <a:solidFill>
                    <a:schemeClr val="bg1"/>
                  </a:solidFill>
                  <a:cs typeface="Consolas" pitchFamily="49" charset="0"/>
                </a:rPr>
                <a:t>8, 2 + 3) = 5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6258503" y="2867473"/>
            <a:ext cx="564991" cy="0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6258503" y="5831107"/>
            <a:ext cx="564991" cy="0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8070137" y="3566972"/>
            <a:ext cx="5" cy="1059459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169606" y="3486038"/>
            <a:ext cx="5" cy="1059459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6121595" y="3566972"/>
            <a:ext cx="701899" cy="1259725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7642229" y="3116706"/>
            <a:ext cx="311304" cy="369332"/>
            <a:chOff x="5737052" y="3828962"/>
            <a:chExt cx="311304" cy="369332"/>
          </a:xfrm>
        </p:grpSpPr>
        <p:sp>
          <p:nvSpPr>
            <p:cNvPr id="92" name="Rectangle 91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413791" y="3116706"/>
            <a:ext cx="324128" cy="369332"/>
            <a:chOff x="5730640" y="3828962"/>
            <a:chExt cx="324128" cy="369332"/>
          </a:xfrm>
        </p:grpSpPr>
        <p:sp>
          <p:nvSpPr>
            <p:cNvPr id="95" name="Rectangle 94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730640" y="382896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652426" y="5347231"/>
            <a:ext cx="311304" cy="369332"/>
            <a:chOff x="5737052" y="3828962"/>
            <a:chExt cx="311304" cy="369332"/>
          </a:xfrm>
        </p:grpSpPr>
        <p:sp>
          <p:nvSpPr>
            <p:cNvPr id="104" name="Rectangle 103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436016" y="5347231"/>
            <a:ext cx="300082" cy="369332"/>
            <a:chOff x="5742663" y="3828962"/>
            <a:chExt cx="300081" cy="369332"/>
          </a:xfrm>
        </p:grpSpPr>
        <p:sp>
          <p:nvSpPr>
            <p:cNvPr id="107" name="Rectangle 106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742663" y="382896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827730" y="5342619"/>
            <a:ext cx="311304" cy="369332"/>
            <a:chOff x="5737052" y="3828962"/>
            <a:chExt cx="311304" cy="369332"/>
          </a:xfrm>
        </p:grpSpPr>
        <p:sp>
          <p:nvSpPr>
            <p:cNvPr id="116" name="Rectangle 115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737052" y="38289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611320" y="5342619"/>
            <a:ext cx="300082" cy="369332"/>
            <a:chOff x="5742663" y="3828962"/>
            <a:chExt cx="300081" cy="369332"/>
          </a:xfrm>
        </p:grpSpPr>
        <p:sp>
          <p:nvSpPr>
            <p:cNvPr id="119" name="Rectangle 118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742663" y="382896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87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Vector: End of 3</a:t>
            </a:r>
            <a:r>
              <a:rPr lang="en-US" baseline="30000" dirty="0"/>
              <a:t>rd</a:t>
            </a:r>
            <a:r>
              <a:rPr lang="en-US" dirty="0"/>
              <a:t> Iteration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295</a:t>
            </a:fld>
            <a:endParaRPr lang="en-US" dirty="0"/>
          </a:p>
        </p:txBody>
      </p:sp>
      <p:graphicFrame>
        <p:nvGraphicFramePr>
          <p:cNvPr id="51" name="Content Placeholder 50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016835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loud 4"/>
          <p:cNvSpPr/>
          <p:nvPr/>
        </p:nvSpPr>
        <p:spPr>
          <a:xfrm>
            <a:off x="130699" y="1536398"/>
            <a:ext cx="3457410" cy="2219977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4" idx="4"/>
            <a:endCxn id="16" idx="2"/>
          </p:cNvCxnSpPr>
          <p:nvPr/>
        </p:nvCxnSpPr>
        <p:spPr>
          <a:xfrm>
            <a:off x="2095570" y="2178727"/>
            <a:ext cx="5265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4"/>
            <a:endCxn id="15" idx="2"/>
          </p:cNvCxnSpPr>
          <p:nvPr/>
        </p:nvCxnSpPr>
        <p:spPr>
          <a:xfrm>
            <a:off x="1093890" y="304958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3" idx="1"/>
            <a:endCxn id="14" idx="3"/>
          </p:cNvCxnSpPr>
          <p:nvPr/>
        </p:nvCxnSpPr>
        <p:spPr>
          <a:xfrm flipV="1">
            <a:off x="722058" y="2360844"/>
            <a:ext cx="1001680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5" idx="1"/>
            <a:endCxn id="14" idx="3"/>
          </p:cNvCxnSpPr>
          <p:nvPr/>
        </p:nvCxnSpPr>
        <p:spPr>
          <a:xfrm flipH="1" flipV="1">
            <a:off x="1723737" y="2360844"/>
            <a:ext cx="185916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1"/>
            <a:endCxn id="16" idx="3"/>
          </p:cNvCxnSpPr>
          <p:nvPr/>
        </p:nvCxnSpPr>
        <p:spPr>
          <a:xfrm flipV="1">
            <a:off x="1909654" y="2360844"/>
            <a:ext cx="1084315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7811" y="22645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81561" y="17702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754134" y="235346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350225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351905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1537821" y="286747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622136" y="199661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423073" y="25083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38564" y="30008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22151" y="157598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A</a:t>
            </a:r>
          </a:p>
        </p:txBody>
      </p:sp>
      <p:graphicFrame>
        <p:nvGraphicFramePr>
          <p:cNvPr id="53" name="Content Placeholder 50"/>
          <p:cNvGraphicFramePr>
            <a:graphicFrameLocks/>
          </p:cNvGraphicFramePr>
          <p:nvPr>
            <p:extLst/>
          </p:nvPr>
        </p:nvGraphicFramePr>
        <p:xfrm>
          <a:off x="6823139" y="2002678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444486" y="153690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graphicFrame>
        <p:nvGraphicFramePr>
          <p:cNvPr id="55" name="Content Placeholder 50"/>
          <p:cNvGraphicFramePr>
            <a:graphicFrameLocks/>
          </p:cNvGraphicFramePr>
          <p:nvPr>
            <p:extLst/>
          </p:nvPr>
        </p:nvGraphicFramePr>
        <p:xfrm>
          <a:off x="4016835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600379" y="4541220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graphicFrame>
        <p:nvGraphicFramePr>
          <p:cNvPr id="57" name="Content Placeholder 50"/>
          <p:cNvGraphicFramePr>
            <a:graphicFrameLocks/>
          </p:cNvGraphicFramePr>
          <p:nvPr>
            <p:extLst/>
          </p:nvPr>
        </p:nvGraphicFramePr>
        <p:xfrm>
          <a:off x="6823139" y="4976787"/>
          <a:ext cx="2301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7406684" y="4511011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D</a:t>
            </a:r>
          </a:p>
        </p:txBody>
      </p:sp>
      <p:sp>
        <p:nvSpPr>
          <p:cNvPr id="28" name="Text Box 144"/>
          <p:cNvSpPr txBox="1">
            <a:spLocks noChangeArrowheads="1"/>
          </p:cNvSpPr>
          <p:nvPr/>
        </p:nvSpPr>
        <p:spPr bwMode="auto">
          <a:xfrm>
            <a:off x="-20235" y="3314757"/>
            <a:ext cx="4009559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algn="l"/>
            <a:r>
              <a:rPr lang="en-US" sz="1600" i="1" dirty="0"/>
              <a:t>…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i="1" dirty="0"/>
              <a:t> </a:t>
            </a:r>
            <a:r>
              <a:rPr lang="en-US" sz="1600" b="1" i="1" dirty="0"/>
              <a:t>loop:</a:t>
            </a:r>
            <a:r>
              <a:rPr lang="en-US" sz="1600" dirty="0"/>
              <a:t> </a:t>
            </a:r>
          </a:p>
          <a:p>
            <a:pPr marL="457200" indent="-457200" algn="l"/>
            <a:r>
              <a:rPr lang="en-US" sz="1600" dirty="0"/>
              <a:t>…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</a:t>
            </a:r>
            <a:r>
              <a:rPr lang="en-US" sz="1600" b="1" dirty="0"/>
              <a:t>else if</a:t>
            </a:r>
            <a:r>
              <a:rPr lang="en-US" sz="1600" dirty="0"/>
              <a:t> (update D(</a:t>
            </a:r>
            <a:r>
              <a:rPr lang="en-US" sz="1600" i="1" dirty="0"/>
              <a:t>V, Y</a:t>
            </a:r>
            <a:r>
              <a:rPr lang="en-US" sz="1600" dirty="0"/>
              <a:t>) received from </a:t>
            </a:r>
            <a:r>
              <a:rPr lang="en-US" sz="1600" i="1" dirty="0"/>
              <a:t>V</a:t>
            </a:r>
            <a:r>
              <a:rPr lang="en-US" sz="1600" dirty="0"/>
              <a:t>)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</a:t>
            </a:r>
            <a:r>
              <a:rPr lang="en-US" sz="1600" b="1" dirty="0"/>
              <a:t>for all</a:t>
            </a:r>
            <a:r>
              <a:rPr lang="en-US" sz="1600" dirty="0"/>
              <a:t> destinations Y </a:t>
            </a:r>
            <a:r>
              <a:rPr lang="en-US" sz="1600" b="1" dirty="0"/>
              <a:t>do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</a:t>
            </a:r>
            <a:r>
              <a:rPr lang="en-US" sz="1600" b="1" dirty="0"/>
              <a:t>if</a:t>
            </a:r>
            <a:r>
              <a:rPr lang="en-US" sz="1600" dirty="0"/>
              <a:t> (destination </a:t>
            </a:r>
            <a:r>
              <a:rPr lang="en-US" sz="1600" i="1" dirty="0"/>
              <a:t>Y</a:t>
            </a:r>
            <a:r>
              <a:rPr lang="en-US" sz="1600" dirty="0"/>
              <a:t> through </a:t>
            </a:r>
            <a:r>
              <a:rPr lang="en-US" sz="1600" i="1" dirty="0"/>
              <a:t>V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  D(</a:t>
            </a:r>
            <a:r>
              <a:rPr lang="en-US" sz="1600" i="1" dirty="0"/>
              <a:t>A,Y</a:t>
            </a:r>
            <a:r>
              <a:rPr lang="en-US" sz="1600" dirty="0"/>
              <a:t>) = D(</a:t>
            </a:r>
            <a:r>
              <a:rPr lang="en-US" sz="1600" i="1" dirty="0"/>
              <a:t>A,V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</a:t>
            </a:r>
            <a:r>
              <a:rPr lang="en-US" sz="1600" b="1" dirty="0"/>
              <a:t>else</a:t>
            </a:r>
            <a:endParaRPr lang="en-US" sz="1600" dirty="0">
              <a:solidFill>
                <a:schemeClr val="accent2"/>
              </a:solidFill>
            </a:endParaRP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2"/>
            </a:pPr>
            <a:r>
              <a:rPr lang="en-US" sz="1600" dirty="0"/>
              <a:t>        D(A, Y) =</a:t>
            </a:r>
          </a:p>
          <a:p>
            <a:pPr algn="l">
              <a:buClr>
                <a:schemeClr val="accent2"/>
              </a:buClr>
              <a:tabLst>
                <a:tab pos="1490663" algn="l"/>
              </a:tabLst>
            </a:pPr>
            <a:r>
              <a:rPr lang="en-US" sz="1600" dirty="0"/>
              <a:t>	min(D(</a:t>
            </a:r>
            <a:r>
              <a:rPr lang="en-US" sz="1600" i="1" dirty="0"/>
              <a:t>A, Y</a:t>
            </a:r>
            <a:r>
              <a:rPr lang="en-US" sz="1600" dirty="0"/>
              <a:t>),</a:t>
            </a:r>
          </a:p>
          <a:p>
            <a:pPr algn="l">
              <a:buClr>
                <a:schemeClr val="accent2"/>
              </a:buClr>
              <a:tabLst>
                <a:tab pos="1490663" algn="l"/>
              </a:tabLst>
            </a:pPr>
            <a:r>
              <a:rPr lang="en-US" sz="1600" dirty="0"/>
              <a:t>	D(</a:t>
            </a:r>
            <a:r>
              <a:rPr lang="en-US" sz="1600" i="1" dirty="0"/>
              <a:t>A, 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</a:t>
            </a:r>
            <a:r>
              <a:rPr lang="en-US" sz="1600" b="1" dirty="0"/>
              <a:t>if</a:t>
            </a:r>
            <a:r>
              <a:rPr lang="en-US" sz="1600" dirty="0"/>
              <a:t> (there is a new min. for </a:t>
            </a:r>
            <a:r>
              <a:rPr lang="en-US" sz="1600" dirty="0" err="1"/>
              <a:t>dest</a:t>
            </a:r>
            <a:r>
              <a:rPr lang="en-US" sz="1600" dirty="0"/>
              <a:t>. 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  </a:t>
            </a:r>
            <a:r>
              <a:rPr lang="en-US" sz="1600" b="1" dirty="0"/>
              <a:t>send</a:t>
            </a:r>
            <a:r>
              <a:rPr lang="en-US" sz="1600" dirty="0"/>
              <a:t> D(</a:t>
            </a:r>
            <a:r>
              <a:rPr lang="en-US" sz="1600" i="1" dirty="0"/>
              <a:t>A, Y</a:t>
            </a:r>
            <a:r>
              <a:rPr lang="en-US" sz="1600" dirty="0"/>
              <a:t>) to all neighbors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18"/>
            </a:pPr>
            <a:r>
              <a:rPr lang="en-US" sz="1600" dirty="0"/>
              <a:t> </a:t>
            </a:r>
            <a:r>
              <a:rPr lang="en-US" sz="1600" b="1" dirty="0"/>
              <a:t>forever</a:t>
            </a:r>
            <a:r>
              <a:rPr lang="en-US" sz="1600" dirty="0"/>
              <a:t> </a:t>
            </a:r>
          </a:p>
        </p:txBody>
      </p:sp>
      <p:cxnSp>
        <p:nvCxnSpPr>
          <p:cNvPr id="34" name="Straight Arrow Connector 33"/>
          <p:cNvCxnSpPr>
            <a:stCxn id="51" idx="2"/>
            <a:endCxn id="56" idx="0"/>
          </p:cNvCxnSpPr>
          <p:nvPr/>
        </p:nvCxnSpPr>
        <p:spPr>
          <a:xfrm>
            <a:off x="5167455" y="3486038"/>
            <a:ext cx="2151" cy="1055182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1" idx="3"/>
            <a:endCxn id="53" idx="1"/>
          </p:cNvCxnSpPr>
          <p:nvPr/>
        </p:nvCxnSpPr>
        <p:spPr>
          <a:xfrm>
            <a:off x="6318076" y="2744358"/>
            <a:ext cx="505064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913714" y="3655638"/>
            <a:ext cx="7677109" cy="1531092"/>
            <a:chOff x="414979" y="3333623"/>
            <a:chExt cx="8263530" cy="1523216"/>
          </a:xfrm>
        </p:grpSpPr>
        <p:sp>
          <p:nvSpPr>
            <p:cNvPr id="89" name="Rectangle 88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Nothing changes, algorithm terminates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Until something changes…</a:t>
              </a:r>
            </a:p>
          </p:txBody>
        </p:sp>
      </p:grpSp>
      <p:cxnSp>
        <p:nvCxnSpPr>
          <p:cNvPr id="33" name="Straight Arrow Connector 32"/>
          <p:cNvCxnSpPr>
            <a:endCxn id="53" idx="2"/>
          </p:cNvCxnSpPr>
          <p:nvPr/>
        </p:nvCxnSpPr>
        <p:spPr>
          <a:xfrm flipH="1" flipV="1">
            <a:off x="7973760" y="3486038"/>
            <a:ext cx="1" cy="105518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7" idx="1"/>
            <a:endCxn id="55" idx="3"/>
          </p:cNvCxnSpPr>
          <p:nvPr/>
        </p:nvCxnSpPr>
        <p:spPr>
          <a:xfrm flipH="1">
            <a:off x="6318076" y="5718467"/>
            <a:ext cx="505064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Elosztott Bellman-Ford algoritmus – </a:t>
            </a:r>
            <a:r>
              <a:rPr lang="hu-HU" i="1" dirty="0"/>
              <a:t>példa </a:t>
            </a:r>
            <a:endParaRPr lang="en-US" i="1" dirty="0"/>
          </a:p>
        </p:txBody>
      </p:sp>
      <p:sp>
        <p:nvSpPr>
          <p:cNvPr id="58" name="Oval 57"/>
          <p:cNvSpPr/>
          <p:nvPr/>
        </p:nvSpPr>
        <p:spPr>
          <a:xfrm>
            <a:off x="3433656" y="1819434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4351431" y="2181220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984224" y="1634219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375878" y="2928242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5592571" y="2662819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371241" y="2714807"/>
            <a:ext cx="333877" cy="4268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>
            <a:stCxn id="58" idx="4"/>
            <a:endCxn id="63" idx="0"/>
          </p:cNvCxnSpPr>
          <p:nvPr/>
        </p:nvCxnSpPr>
        <p:spPr>
          <a:xfrm flipH="1">
            <a:off x="3538180" y="2246305"/>
            <a:ext cx="62414" cy="468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3" idx="6"/>
            <a:endCxn id="61" idx="2"/>
          </p:cNvCxnSpPr>
          <p:nvPr/>
        </p:nvCxnSpPr>
        <p:spPr>
          <a:xfrm>
            <a:off x="3705118" y="2928243"/>
            <a:ext cx="670760" cy="213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1" idx="6"/>
            <a:endCxn id="62" idx="2"/>
          </p:cNvCxnSpPr>
          <p:nvPr/>
        </p:nvCxnSpPr>
        <p:spPr>
          <a:xfrm flipV="1">
            <a:off x="4709754" y="2876255"/>
            <a:ext cx="882817" cy="265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2" idx="1"/>
            <a:endCxn id="60" idx="5"/>
          </p:cNvCxnSpPr>
          <p:nvPr/>
        </p:nvCxnSpPr>
        <p:spPr>
          <a:xfrm flipH="1" flipV="1">
            <a:off x="5269206" y="1998575"/>
            <a:ext cx="372260" cy="726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1" idx="0"/>
            <a:endCxn id="59" idx="4"/>
          </p:cNvCxnSpPr>
          <p:nvPr/>
        </p:nvCxnSpPr>
        <p:spPr>
          <a:xfrm flipH="1" flipV="1">
            <a:off x="4518369" y="2608090"/>
            <a:ext cx="24447" cy="32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58" idx="6"/>
            <a:endCxn id="59" idx="2"/>
          </p:cNvCxnSpPr>
          <p:nvPr/>
        </p:nvCxnSpPr>
        <p:spPr>
          <a:xfrm>
            <a:off x="3767533" y="2032869"/>
            <a:ext cx="583898" cy="361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9" idx="7"/>
            <a:endCxn id="60" idx="3"/>
          </p:cNvCxnSpPr>
          <p:nvPr/>
        </p:nvCxnSpPr>
        <p:spPr>
          <a:xfrm flipV="1">
            <a:off x="4636413" y="1998576"/>
            <a:ext cx="396706" cy="245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508013" y="4033031"/>
          <a:ext cx="1150508" cy="2129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N. </a:t>
                      </a:r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Hop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285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/>
          </p:nvPr>
        </p:nvGraphicFramePr>
        <p:xfrm>
          <a:off x="1843748" y="4160238"/>
          <a:ext cx="71592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/>
          </p:nvPr>
        </p:nvGraphicFramePr>
        <p:xfrm>
          <a:off x="4094170" y="4054887"/>
          <a:ext cx="1299061" cy="204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N. </a:t>
                      </a:r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Hop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/>
          </p:nvPr>
        </p:nvGraphicFramePr>
        <p:xfrm>
          <a:off x="6903415" y="4094921"/>
          <a:ext cx="1310946" cy="205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N. </a:t>
                      </a:r>
                      <a:r>
                        <a:rPr lang="hu-HU" sz="1400" dirty="0" err="1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Hop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094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3821337" y="29857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14932" y="18744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347211" y="22780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327920" y="25775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25095" y="18009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091491" y="2957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436143" y="2121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27739" y="3449916"/>
            <a:ext cx="113078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hu-HU" sz="1100" dirty="0"/>
              <a:t>Becsült késleltetés </a:t>
            </a:r>
          </a:p>
          <a:p>
            <a:pPr algn="ctr"/>
            <a:r>
              <a:rPr lang="hu-HU" sz="1100" dirty="0"/>
              <a:t>A-tól kezdetben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1843748" y="3449913"/>
            <a:ext cx="7201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B vektora A-nak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094170" y="3449914"/>
            <a:ext cx="11505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Új becsült késleltetés A-tól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6903415" y="3449913"/>
            <a:ext cx="11505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Új becsült késleltetés A-tól</a:t>
            </a:r>
            <a:endParaRPr lang="en-US" sz="1200" dirty="0"/>
          </a:p>
        </p:txBody>
      </p:sp>
      <p:sp>
        <p:nvSpPr>
          <p:cNvPr id="86" name="Right Arrow 85"/>
          <p:cNvSpPr/>
          <p:nvPr/>
        </p:nvSpPr>
        <p:spPr>
          <a:xfrm>
            <a:off x="3517833" y="4526111"/>
            <a:ext cx="480235" cy="7184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7" name="Right Arrow 86"/>
          <p:cNvSpPr/>
          <p:nvPr/>
        </p:nvSpPr>
        <p:spPr>
          <a:xfrm>
            <a:off x="6260153" y="4519464"/>
            <a:ext cx="519338" cy="718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…</a:t>
            </a: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5477695" y="4111251"/>
          <a:ext cx="65134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TextBox 88"/>
          <p:cNvSpPr txBox="1"/>
          <p:nvPr/>
        </p:nvSpPr>
        <p:spPr>
          <a:xfrm>
            <a:off x="5393230" y="3411415"/>
            <a:ext cx="8202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A vektora B-nek és E-nek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760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296</a:t>
            </a:fld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713521" y="4144851"/>
          <a:ext cx="71592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713522" y="3434526"/>
            <a:ext cx="7201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E vektora A-nak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5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9" grpId="0" animBg="1"/>
      <p:bldP spid="37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1205025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153633"/>
            <a:ext cx="533400" cy="381000"/>
          </a:xfrm>
        </p:spPr>
        <p:txBody>
          <a:bodyPr>
            <a:normAutofit/>
          </a:bodyPr>
          <a:lstStyle/>
          <a:p>
            <a:fld id="{283B9EA5-CE9A-4950-A80C-5ADF06B45BB8}" type="slidenum">
              <a:rPr lang="en-US" sz="1700" smtClean="0">
                <a:solidFill>
                  <a:schemeClr val="bg1"/>
                </a:solidFill>
              </a:rPr>
              <a:pPr/>
              <a:t>297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34634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>
            <a:off x="6165212" y="607224"/>
            <a:ext cx="2579844" cy="2134402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1" name="Straight Connector 10"/>
          <p:cNvCxnSpPr>
            <a:stCxn id="18" idx="4"/>
            <a:endCxn id="20" idx="2"/>
          </p:cNvCxnSpPr>
          <p:nvPr/>
        </p:nvCxnSpPr>
        <p:spPr>
          <a:xfrm>
            <a:off x="7128402" y="2034841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" idx="1"/>
            <a:endCxn id="19" idx="3"/>
          </p:cNvCxnSpPr>
          <p:nvPr/>
        </p:nvCxnSpPr>
        <p:spPr>
          <a:xfrm flipV="1">
            <a:off x="6756571" y="1346097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0" idx="1"/>
            <a:endCxn id="19" idx="3"/>
          </p:cNvCxnSpPr>
          <p:nvPr/>
        </p:nvCxnSpPr>
        <p:spPr>
          <a:xfrm flipH="1" flipV="1">
            <a:off x="7350369" y="1346097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25177" y="127160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62670" y="12846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384738" y="18527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9" name="Flowchart: Magnetic Disk 18"/>
          <p:cNvSpPr/>
          <p:nvPr/>
        </p:nvSpPr>
        <p:spPr>
          <a:xfrm>
            <a:off x="6978536" y="981865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20" name="Flowchart: Magnetic Disk 19"/>
          <p:cNvSpPr/>
          <p:nvPr/>
        </p:nvSpPr>
        <p:spPr>
          <a:xfrm>
            <a:off x="7572334" y="18527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88118" y="1986125"/>
            <a:ext cx="524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50</a:t>
            </a:r>
            <a:endParaRPr lang="en-US" dirty="0"/>
          </a:p>
        </p:txBody>
      </p:sp>
      <p:sp>
        <p:nvSpPr>
          <p:cNvPr id="22" name="Text Box 194"/>
          <p:cNvSpPr txBox="1">
            <a:spLocks noChangeArrowheads="1"/>
          </p:cNvSpPr>
          <p:nvPr/>
        </p:nvSpPr>
        <p:spPr bwMode="auto">
          <a:xfrm>
            <a:off x="835021" y="69870"/>
            <a:ext cx="4674998" cy="35394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i="1" dirty="0"/>
              <a:t> </a:t>
            </a:r>
            <a:r>
              <a:rPr lang="en-US" sz="1600" b="1" i="1" dirty="0"/>
              <a:t>loop:</a:t>
            </a:r>
            <a:r>
              <a:rPr lang="en-US" sz="1600" dirty="0"/>
              <a:t>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</a:t>
            </a:r>
            <a:r>
              <a:rPr lang="en-US" sz="1600" b="1" dirty="0"/>
              <a:t>wait</a:t>
            </a:r>
            <a:r>
              <a:rPr lang="en-US" sz="1600" dirty="0"/>
              <a:t> (link cost update or update message)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</a:t>
            </a:r>
            <a:r>
              <a:rPr lang="en-US" sz="1600" b="1" dirty="0"/>
              <a:t>if</a:t>
            </a:r>
            <a:r>
              <a:rPr lang="en-US" sz="1600" dirty="0"/>
              <a:t> (c(</a:t>
            </a:r>
            <a:r>
              <a:rPr lang="en-US" sz="1600" i="1" dirty="0"/>
              <a:t>A</a:t>
            </a:r>
            <a:r>
              <a:rPr lang="en-US" sz="1600" dirty="0"/>
              <a:t>,</a:t>
            </a:r>
            <a:r>
              <a:rPr lang="en-US" sz="1600" i="1" dirty="0"/>
              <a:t>V</a:t>
            </a:r>
            <a:r>
              <a:rPr lang="en-US" sz="1600" dirty="0"/>
              <a:t>) changes by </a:t>
            </a:r>
            <a:r>
              <a:rPr lang="en-US" sz="1600" i="1" dirty="0"/>
              <a:t>d</a:t>
            </a:r>
            <a:r>
              <a:rPr lang="en-US" sz="1600" dirty="0"/>
              <a:t>)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</a:t>
            </a:r>
            <a:r>
              <a:rPr lang="en-US" sz="1600" b="1" dirty="0"/>
              <a:t>for all</a:t>
            </a:r>
            <a:r>
              <a:rPr lang="en-US" sz="1600" dirty="0"/>
              <a:t> destinations </a:t>
            </a:r>
            <a:r>
              <a:rPr lang="en-US" sz="1600" i="1" dirty="0"/>
              <a:t>Y</a:t>
            </a:r>
            <a:r>
              <a:rPr lang="en-US" sz="1600" dirty="0"/>
              <a:t> through </a:t>
            </a:r>
            <a:r>
              <a:rPr lang="en-US" sz="1600" i="1" dirty="0"/>
              <a:t>V</a:t>
            </a:r>
            <a:r>
              <a:rPr lang="en-US" sz="1600" dirty="0"/>
              <a:t> </a:t>
            </a:r>
            <a:r>
              <a:rPr lang="en-US" sz="1600" b="1" dirty="0"/>
              <a:t>do</a:t>
            </a:r>
            <a:r>
              <a:rPr lang="en-US" sz="1600" dirty="0"/>
              <a:t>  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D(</a:t>
            </a:r>
            <a:r>
              <a:rPr lang="en-US" sz="1600" i="1" dirty="0"/>
              <a:t>A,Y</a:t>
            </a:r>
            <a:r>
              <a:rPr lang="en-US" sz="1600" dirty="0"/>
              <a:t>) =  D(</a:t>
            </a:r>
            <a:r>
              <a:rPr lang="en-US" sz="1600" i="1" dirty="0"/>
              <a:t>A,Y</a:t>
            </a:r>
            <a:r>
              <a:rPr lang="en-US" sz="1600" dirty="0"/>
              <a:t>) + </a:t>
            </a:r>
            <a:r>
              <a:rPr lang="en-US" sz="1600" i="1" dirty="0"/>
              <a:t>d</a:t>
            </a:r>
            <a:r>
              <a:rPr lang="en-US" sz="1600" dirty="0"/>
              <a:t>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</a:t>
            </a:r>
            <a:r>
              <a:rPr lang="en-US" sz="1600" b="1" dirty="0"/>
              <a:t> else if</a:t>
            </a:r>
            <a:r>
              <a:rPr lang="en-US" sz="1600" dirty="0"/>
              <a:t> (update D(</a:t>
            </a:r>
            <a:r>
              <a:rPr lang="en-US" sz="1600" i="1" dirty="0"/>
              <a:t>V, Y</a:t>
            </a:r>
            <a:r>
              <a:rPr lang="en-US" sz="1600" dirty="0"/>
              <a:t>) received from </a:t>
            </a:r>
            <a:r>
              <a:rPr lang="en-US" sz="1600" i="1" dirty="0"/>
              <a:t>V</a:t>
            </a:r>
            <a:r>
              <a:rPr lang="en-US" sz="1600" dirty="0"/>
              <a:t>)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</a:t>
            </a:r>
            <a:r>
              <a:rPr lang="en-US" sz="1600" b="1" dirty="0"/>
              <a:t>for all</a:t>
            </a:r>
            <a:r>
              <a:rPr lang="en-US" sz="1600" dirty="0"/>
              <a:t> destinations Y </a:t>
            </a:r>
            <a:r>
              <a:rPr lang="en-US" sz="1600" b="1" dirty="0"/>
              <a:t>do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</a:t>
            </a:r>
            <a:r>
              <a:rPr lang="en-US" sz="1600" b="1" dirty="0"/>
              <a:t>if</a:t>
            </a:r>
            <a:r>
              <a:rPr lang="en-US" sz="1600" dirty="0"/>
              <a:t> (destination </a:t>
            </a:r>
            <a:r>
              <a:rPr lang="en-US" sz="1600" i="1" dirty="0"/>
              <a:t>Y</a:t>
            </a:r>
            <a:r>
              <a:rPr lang="en-US" sz="1600" dirty="0"/>
              <a:t> through </a:t>
            </a:r>
            <a:r>
              <a:rPr lang="en-US" sz="1600" i="1" dirty="0"/>
              <a:t>V</a:t>
            </a:r>
            <a:r>
              <a:rPr lang="en-US" sz="1600" dirty="0"/>
              <a:t>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  D(</a:t>
            </a:r>
            <a:r>
              <a:rPr lang="en-US" sz="1600" i="1" dirty="0"/>
              <a:t>A,Y</a:t>
            </a:r>
            <a:r>
              <a:rPr lang="en-US" sz="1600" dirty="0"/>
              <a:t>) = D(</a:t>
            </a:r>
            <a:r>
              <a:rPr lang="en-US" sz="1600" i="1" dirty="0"/>
              <a:t>A,V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</a:t>
            </a:r>
            <a:r>
              <a:rPr lang="en-US" sz="1600" b="1" dirty="0"/>
              <a:t>else</a:t>
            </a:r>
            <a:endParaRPr lang="en-US" sz="1600" dirty="0">
              <a:solidFill>
                <a:schemeClr val="accent2"/>
              </a:solidFill>
            </a:endParaRP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       D(A, Y) = min(D(</a:t>
            </a:r>
            <a:r>
              <a:rPr lang="en-US" sz="1600" i="1" dirty="0"/>
              <a:t>A, Y</a:t>
            </a:r>
            <a:r>
              <a:rPr lang="en-US" sz="1600" dirty="0"/>
              <a:t>), D(</a:t>
            </a:r>
            <a:r>
              <a:rPr lang="en-US" sz="1600" i="1" dirty="0"/>
              <a:t>A, V</a:t>
            </a:r>
            <a:r>
              <a:rPr lang="en-US" sz="1600" dirty="0"/>
              <a:t>) + D(</a:t>
            </a:r>
            <a:r>
              <a:rPr lang="en-US" sz="1600" i="1" dirty="0"/>
              <a:t>V, Y</a:t>
            </a:r>
            <a:r>
              <a:rPr lang="en-US" sz="1600" dirty="0"/>
              <a:t>));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</a:t>
            </a:r>
            <a:r>
              <a:rPr lang="en-US" sz="1600" b="1" dirty="0"/>
              <a:t>if</a:t>
            </a:r>
            <a:r>
              <a:rPr lang="en-US" sz="1600" dirty="0"/>
              <a:t> (there is a new minimum for destination Y)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    </a:t>
            </a:r>
            <a:r>
              <a:rPr lang="en-US" sz="1600" b="1" dirty="0"/>
              <a:t>send</a:t>
            </a:r>
            <a:r>
              <a:rPr lang="en-US" sz="1600" dirty="0"/>
              <a:t> D(</a:t>
            </a:r>
            <a:r>
              <a:rPr lang="en-US" sz="1600" i="1" dirty="0"/>
              <a:t>A, Y</a:t>
            </a:r>
            <a:r>
              <a:rPr lang="en-US" sz="1600" dirty="0"/>
              <a:t>) to all neighbors </a:t>
            </a:r>
          </a:p>
          <a:p>
            <a:pPr marL="457200" indent="-457200" algn="l">
              <a:buClr>
                <a:schemeClr val="accent2"/>
              </a:buClr>
              <a:buFont typeface="+mj-lt"/>
              <a:buAutoNum type="arabicPeriod" startAt="7"/>
            </a:pPr>
            <a:r>
              <a:rPr lang="en-US" sz="1600" dirty="0"/>
              <a:t> </a:t>
            </a:r>
            <a:r>
              <a:rPr lang="en-US" sz="1600" b="1" dirty="0"/>
              <a:t>forever</a:t>
            </a:r>
            <a:r>
              <a:rPr lang="en-US" sz="1600" dirty="0"/>
              <a:t>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25166" y="1284637"/>
            <a:ext cx="354584" cy="461665"/>
            <a:chOff x="5744604" y="3828962"/>
            <a:chExt cx="296200" cy="384721"/>
          </a:xfrm>
        </p:grpSpPr>
        <p:sp>
          <p:nvSpPr>
            <p:cNvPr id="24" name="Rectangle 23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44604" y="3828962"/>
              <a:ext cx="296200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78974" y="422897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943" y="549157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35232" y="6405976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828792" y="6405976"/>
            <a:ext cx="7021295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1817901" y="3892659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817901" y="5166288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3666548" y="3892519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3666548" y="5166148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5515195" y="3892658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515195" y="516628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7363841" y="3892658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7363841" y="516628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>
            <a:stCxn id="32" idx="3"/>
            <a:endCxn id="36" idx="1"/>
          </p:cNvCxnSpPr>
          <p:nvPr/>
        </p:nvCxnSpPr>
        <p:spPr>
          <a:xfrm>
            <a:off x="4900989" y="4448779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3"/>
            <a:endCxn id="38" idx="1"/>
          </p:cNvCxnSpPr>
          <p:nvPr/>
        </p:nvCxnSpPr>
        <p:spPr>
          <a:xfrm flipV="1">
            <a:off x="6749636" y="4448920"/>
            <a:ext cx="6142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 flipH="1">
            <a:off x="1090697" y="2709625"/>
            <a:ext cx="3450769" cy="954107"/>
            <a:chOff x="1219200" y="4876799"/>
            <a:chExt cx="5181605" cy="1384995"/>
          </a:xfrm>
        </p:grpSpPr>
        <p:sp>
          <p:nvSpPr>
            <p:cNvPr id="49" name="Rectangular Callout 48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36661"/>
                <a:gd name="adj2" fmla="val 1175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19205" y="4876799"/>
              <a:ext cx="5181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Link Cost Changes,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Algorithm Starts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flipH="1">
            <a:off x="6838564" y="2709625"/>
            <a:ext cx="2211206" cy="954107"/>
            <a:chOff x="1219200" y="4876799"/>
            <a:chExt cx="5181605" cy="1384995"/>
          </a:xfrm>
        </p:grpSpPr>
        <p:sp>
          <p:nvSpPr>
            <p:cNvPr id="52" name="Rectangular Callout 51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8023"/>
                <a:gd name="adj2" fmla="val 8789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19205" y="4876799"/>
              <a:ext cx="5181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Algorithm Terminates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516770" y="2793324"/>
            <a:ext cx="4768436" cy="786707"/>
            <a:chOff x="414979" y="3333623"/>
            <a:chExt cx="8263530" cy="1523216"/>
          </a:xfrm>
        </p:grpSpPr>
        <p:sp>
          <p:nvSpPr>
            <p:cNvPr id="55" name="Rectangle 54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514377" y="3496212"/>
              <a:ext cx="8118848" cy="1360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Good news travels fast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488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Távolság vektor protokoll – </a:t>
            </a:r>
            <a:r>
              <a:rPr lang="hu-HU" i="1" dirty="0"/>
              <a:t>Végtelenig számolás problémája (</a:t>
            </a:r>
            <a:r>
              <a:rPr lang="hu-HU" i="1" dirty="0" err="1"/>
              <a:t>count</a:t>
            </a:r>
            <a:r>
              <a:rPr lang="hu-HU" i="1" dirty="0"/>
              <a:t> </a:t>
            </a:r>
            <a:r>
              <a:rPr lang="hu-HU" i="1" dirty="0" err="1"/>
              <a:t>to</a:t>
            </a:r>
            <a:r>
              <a:rPr lang="hu-HU" i="1" dirty="0"/>
              <a:t> </a:t>
            </a:r>
            <a:r>
              <a:rPr lang="hu-HU" i="1" dirty="0" err="1"/>
              <a:t>infinity</a:t>
            </a:r>
            <a:r>
              <a:rPr lang="hu-HU" i="1" dirty="0"/>
              <a:t>)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298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Cloud 6"/>
          <p:cNvSpPr/>
          <p:nvPr/>
        </p:nvSpPr>
        <p:spPr>
          <a:xfrm>
            <a:off x="685800" y="1574311"/>
            <a:ext cx="8218345" cy="2134402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Flowchart: Magnetic Disk 12"/>
          <p:cNvSpPr/>
          <p:nvPr/>
        </p:nvSpPr>
        <p:spPr>
          <a:xfrm>
            <a:off x="2124227" y="22868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37" name="Flowchart: Magnetic Disk 13"/>
          <p:cNvSpPr/>
          <p:nvPr/>
        </p:nvSpPr>
        <p:spPr>
          <a:xfrm>
            <a:off x="4363945" y="22868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38" name="Flowchart: Magnetic Disk 14"/>
          <p:cNvSpPr/>
          <p:nvPr/>
        </p:nvSpPr>
        <p:spPr>
          <a:xfrm>
            <a:off x="6542703" y="2286826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cxnSp>
        <p:nvCxnSpPr>
          <p:cNvPr id="39" name="Straight Connector 9"/>
          <p:cNvCxnSpPr>
            <a:stCxn id="37" idx="2"/>
            <a:endCxn id="26" idx="4"/>
          </p:cNvCxnSpPr>
          <p:nvPr/>
        </p:nvCxnSpPr>
        <p:spPr>
          <a:xfrm flipH="1">
            <a:off x="2867891" y="2468941"/>
            <a:ext cx="149605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9"/>
          <p:cNvCxnSpPr>
            <a:stCxn id="38" idx="2"/>
            <a:endCxn id="37" idx="4"/>
          </p:cNvCxnSpPr>
          <p:nvPr/>
        </p:nvCxnSpPr>
        <p:spPr>
          <a:xfrm flipH="1">
            <a:off x="5107609" y="2468941"/>
            <a:ext cx="143509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3093720" y="1996440"/>
            <a:ext cx="853440" cy="8686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 flipV="1">
            <a:off x="3093720" y="1996440"/>
            <a:ext cx="990600" cy="8686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244597" y="422897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sp>
        <p:nvSpPr>
          <p:cNvPr id="42" name="TextBox 20"/>
          <p:cNvSpPr txBox="1"/>
          <p:nvPr/>
        </p:nvSpPr>
        <p:spPr>
          <a:xfrm>
            <a:off x="228566" y="5491576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sp>
        <p:nvSpPr>
          <p:cNvPr id="43" name="TextBox 21"/>
          <p:cNvSpPr txBox="1"/>
          <p:nvPr/>
        </p:nvSpPr>
        <p:spPr>
          <a:xfrm>
            <a:off x="4500855" y="639633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cxnSp>
        <p:nvCxnSpPr>
          <p:cNvPr id="44" name="Straight Arrow Connector 22"/>
          <p:cNvCxnSpPr/>
          <p:nvPr/>
        </p:nvCxnSpPr>
        <p:spPr>
          <a:xfrm flipV="1">
            <a:off x="1494415" y="6405974"/>
            <a:ext cx="7021295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23"/>
          <p:cNvGraphicFramePr>
            <a:graphicFrameLocks noGrp="1"/>
          </p:cNvGraphicFramePr>
          <p:nvPr>
            <p:extLst/>
          </p:nvPr>
        </p:nvGraphicFramePr>
        <p:xfrm>
          <a:off x="1483524" y="389265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Table 24"/>
          <p:cNvGraphicFramePr>
            <a:graphicFrameLocks noGrp="1"/>
          </p:cNvGraphicFramePr>
          <p:nvPr>
            <p:extLst/>
          </p:nvPr>
        </p:nvGraphicFramePr>
        <p:xfrm>
          <a:off x="1483524" y="516628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Table 25"/>
          <p:cNvGraphicFramePr>
            <a:graphicFrameLocks noGrp="1"/>
          </p:cNvGraphicFramePr>
          <p:nvPr>
            <p:extLst/>
          </p:nvPr>
        </p:nvGraphicFramePr>
        <p:xfrm>
          <a:off x="3332171" y="389251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accent2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 26"/>
          <p:cNvGraphicFramePr>
            <a:graphicFrameLocks noGrp="1"/>
          </p:cNvGraphicFramePr>
          <p:nvPr>
            <p:extLst/>
          </p:nvPr>
        </p:nvGraphicFramePr>
        <p:xfrm>
          <a:off x="3332171" y="516614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" name="Table 27"/>
          <p:cNvGraphicFramePr>
            <a:graphicFrameLocks noGrp="1"/>
          </p:cNvGraphicFramePr>
          <p:nvPr>
            <p:extLst/>
          </p:nvPr>
        </p:nvGraphicFramePr>
        <p:xfrm>
          <a:off x="5180818" y="389265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0" name="Table 28"/>
          <p:cNvGraphicFramePr>
            <a:graphicFrameLocks noGrp="1"/>
          </p:cNvGraphicFramePr>
          <p:nvPr>
            <p:extLst/>
          </p:nvPr>
        </p:nvGraphicFramePr>
        <p:xfrm>
          <a:off x="5180818" y="5166285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" name="Table 29"/>
          <p:cNvGraphicFramePr>
            <a:graphicFrameLocks noGrp="1"/>
          </p:cNvGraphicFramePr>
          <p:nvPr>
            <p:extLst/>
          </p:nvPr>
        </p:nvGraphicFramePr>
        <p:xfrm>
          <a:off x="7029464" y="389265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" name="Table 30"/>
          <p:cNvGraphicFramePr>
            <a:graphicFrameLocks noGrp="1"/>
          </p:cNvGraphicFramePr>
          <p:nvPr>
            <p:extLst/>
          </p:nvPr>
        </p:nvGraphicFramePr>
        <p:xfrm>
          <a:off x="7029464" y="5166285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3" name="Straight Arrow Connector 31"/>
          <p:cNvCxnSpPr>
            <a:stCxn id="47" idx="3"/>
            <a:endCxn id="50" idx="1"/>
          </p:cNvCxnSpPr>
          <p:nvPr/>
        </p:nvCxnSpPr>
        <p:spPr>
          <a:xfrm>
            <a:off x="4566612" y="4448777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2"/>
          <p:cNvCxnSpPr>
            <a:stCxn id="50" idx="3"/>
            <a:endCxn id="51" idx="1"/>
          </p:cNvCxnSpPr>
          <p:nvPr/>
        </p:nvCxnSpPr>
        <p:spPr>
          <a:xfrm flipV="1">
            <a:off x="6415259" y="4448918"/>
            <a:ext cx="6142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7"/>
          <p:cNvCxnSpPr/>
          <p:nvPr/>
        </p:nvCxnSpPr>
        <p:spPr>
          <a:xfrm>
            <a:off x="8241684" y="4448638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"/>
          <p:cNvSpPr/>
          <p:nvPr/>
        </p:nvSpPr>
        <p:spPr>
          <a:xfrm>
            <a:off x="3341132" y="5524643"/>
            <a:ext cx="1225479" cy="3645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32"/>
          <p:cNvCxnSpPr/>
          <p:nvPr/>
        </p:nvCxnSpPr>
        <p:spPr>
          <a:xfrm flipV="1">
            <a:off x="2728448" y="4581650"/>
            <a:ext cx="6142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/>
          <p:cNvCxnSpPr/>
          <p:nvPr/>
        </p:nvCxnSpPr>
        <p:spPr>
          <a:xfrm>
            <a:off x="1494415" y="4448638"/>
            <a:ext cx="12340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44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- </a:t>
            </a:r>
            <a:r>
              <a:rPr lang="en-US" dirty="0"/>
              <a:t>Count to Infinity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299</a:t>
            </a:fld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324301" y="1574311"/>
            <a:ext cx="2579844" cy="2134402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3" idx="4"/>
            <a:endCxn id="15" idx="2"/>
          </p:cNvCxnSpPr>
          <p:nvPr/>
        </p:nvCxnSpPr>
        <p:spPr>
          <a:xfrm>
            <a:off x="7287492" y="300192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3" idx="1"/>
            <a:endCxn id="14" idx="3"/>
          </p:cNvCxnSpPr>
          <p:nvPr/>
        </p:nvCxnSpPr>
        <p:spPr>
          <a:xfrm flipV="1">
            <a:off x="6915660" y="2313184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5" idx="1"/>
            <a:endCxn id="14" idx="3"/>
          </p:cNvCxnSpPr>
          <p:nvPr/>
        </p:nvCxnSpPr>
        <p:spPr>
          <a:xfrm flipH="1" flipV="1">
            <a:off x="7509457" y="2313184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84265" y="2238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21760" y="22517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6543827" y="281981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7137625" y="194895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7731423" y="281981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7207" y="2953212"/>
            <a:ext cx="524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50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27944" y="2251724"/>
            <a:ext cx="524504" cy="461665"/>
            <a:chOff x="5725104" y="3828962"/>
            <a:chExt cx="335198" cy="384721"/>
          </a:xfrm>
        </p:grpSpPr>
        <p:sp>
          <p:nvSpPr>
            <p:cNvPr id="18" name="Rectangle 17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25104" y="3828962"/>
              <a:ext cx="3351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717" y="422897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686" y="5491576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17975" y="639633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311535" y="6405974"/>
            <a:ext cx="7021295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300644" y="389265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300644" y="516628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3149291" y="389251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3149291" y="516614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4997938" y="389265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4997938" y="5166285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6846584" y="389265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6846584" y="5166285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>
            <a:stCxn id="26" idx="3"/>
            <a:endCxn id="29" idx="1"/>
          </p:cNvCxnSpPr>
          <p:nvPr/>
        </p:nvCxnSpPr>
        <p:spPr>
          <a:xfrm>
            <a:off x="4383732" y="4448777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0" idx="1"/>
          </p:cNvCxnSpPr>
          <p:nvPr/>
        </p:nvCxnSpPr>
        <p:spPr>
          <a:xfrm flipV="1">
            <a:off x="6232379" y="4448918"/>
            <a:ext cx="6142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058804" y="4448638"/>
            <a:ext cx="6142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 flipH="1">
            <a:off x="239487" y="1730833"/>
            <a:ext cx="5170714" cy="2246769"/>
            <a:chOff x="1219200" y="4876799"/>
            <a:chExt cx="5181605" cy="1649457"/>
          </a:xfrm>
        </p:grpSpPr>
        <p:sp>
          <p:nvSpPr>
            <p:cNvPr id="40" name="Rectangular Callout 39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15402"/>
                <a:gd name="adj2" fmla="val 8582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19205" y="4876799"/>
              <a:ext cx="5181600" cy="164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Node B knows D(C,</a:t>
              </a:r>
              <a:r>
                <a:rPr kumimoji="0" lang="en-US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A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) = 5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However, B does not know the path is C </a:t>
              </a:r>
              <a:r>
                <a:rPr lang="en-US" sz="2800" kern="0" dirty="0">
                  <a:solidFill>
                    <a:sysClr val="window" lastClr="FFFFFF"/>
                  </a:solidFill>
                  <a:sym typeface="Wingdings" pitchFamily="2" charset="2"/>
                </a:rPr>
                <a:t> B  A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sym typeface="Wingdings" pitchFamily="2" charset="2"/>
                </a:rPr>
                <a:t>Thus,</a:t>
              </a:r>
              <a:r>
                <a:rPr kumimoji="0" lang="en-US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sym typeface="Wingdings" pitchFamily="2" charset="2"/>
                </a:rPr>
                <a:t> D(B,A) = 6 !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3158252" y="5524643"/>
            <a:ext cx="1225479" cy="3645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2253459" y="2813986"/>
            <a:ext cx="4768436" cy="786707"/>
            <a:chOff x="414979" y="3333623"/>
            <a:chExt cx="8263530" cy="1523216"/>
          </a:xfrm>
        </p:grpSpPr>
        <p:sp>
          <p:nvSpPr>
            <p:cNvPr id="44" name="Rectangle 43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ontent Placeholder 2"/>
            <p:cNvSpPr txBox="1">
              <a:spLocks/>
            </p:cNvSpPr>
            <p:nvPr/>
          </p:nvSpPr>
          <p:spPr>
            <a:xfrm>
              <a:off x="514377" y="3496212"/>
              <a:ext cx="8118848" cy="1360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Bad news travels slowly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98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értelme ennek a tárgynak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Hányan nézték meg az</a:t>
            </a:r>
            <a:r>
              <a:rPr lang="en-US" dirty="0"/>
              <a:t> e-mail</a:t>
            </a:r>
            <a:r>
              <a:rPr lang="hu-HU" dirty="0" err="1"/>
              <a:t>jeiket</a:t>
            </a:r>
            <a:r>
              <a:rPr lang="en-US" dirty="0"/>
              <a:t>, FB</a:t>
            </a:r>
            <a:r>
              <a:rPr lang="hu-HU" dirty="0" err="1"/>
              <a:t>-ot</a:t>
            </a:r>
            <a:r>
              <a:rPr lang="en-US" dirty="0"/>
              <a:t>,</a:t>
            </a:r>
            <a:r>
              <a:rPr lang="hu-HU" dirty="0"/>
              <a:t> </a:t>
            </a:r>
            <a:r>
              <a:rPr lang="hu-HU" dirty="0" err="1"/>
              <a:t>Twittert</a:t>
            </a:r>
            <a:r>
              <a:rPr lang="hu-HU" dirty="0"/>
              <a:t>…</a:t>
            </a:r>
            <a:endParaRPr lang="en-US" dirty="0"/>
          </a:p>
          <a:p>
            <a:pPr lvl="1"/>
            <a:r>
              <a:rPr lang="hu-HU" dirty="0"/>
              <a:t>ma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az elmúlt órában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amióta elkezdtem beszélni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58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548470" y="2889453"/>
            <a:ext cx="0" cy="24468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08390" y="2989072"/>
            <a:ext cx="0" cy="24468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548470" y="5336276"/>
            <a:ext cx="5759920" cy="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problémák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6690" y="1827902"/>
            <a:ext cx="1303562" cy="1683092"/>
            <a:chOff x="896690" y="1978030"/>
            <a:chExt cx="1303562" cy="1683092"/>
          </a:xfrm>
        </p:grpSpPr>
        <p:pic>
          <p:nvPicPr>
            <p:cNvPr id="5" name="Picture 11" descr="C:\Users\t0ph3r\Documents\CS 4700\assets\utorrent-replacement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929" y="2418040"/>
              <a:ext cx="1243082" cy="1243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96690" y="1978030"/>
              <a:ext cx="13035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/>
                <a:t>Bittorrent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6617" y="4754040"/>
            <a:ext cx="1363709" cy="1787278"/>
            <a:chOff x="866617" y="4904168"/>
            <a:chExt cx="1363709" cy="1787278"/>
          </a:xfrm>
        </p:grpSpPr>
        <p:pic>
          <p:nvPicPr>
            <p:cNvPr id="7" name="Picture 12" descr="C:\Users\t0ph3r\Documents\CS 4700\assets\Ethernet-Cable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617" y="4904168"/>
              <a:ext cx="1363709" cy="1363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963458" y="6229781"/>
              <a:ext cx="1171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Ethernet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49899" y="4658504"/>
            <a:ext cx="1554480" cy="1787278"/>
            <a:chOff x="6549899" y="4832994"/>
            <a:chExt cx="1554480" cy="1787278"/>
          </a:xfrm>
        </p:grpSpPr>
        <p:pic>
          <p:nvPicPr>
            <p:cNvPr id="8" name="Picture 13" descr="C:\Users\t0ph3r\Documents\CS 4700\assets\wifi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3" r="12076"/>
            <a:stretch/>
          </p:blipFill>
          <p:spPr bwMode="auto">
            <a:xfrm>
              <a:off x="6549899" y="4832994"/>
              <a:ext cx="1554480" cy="15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776346" y="6158607"/>
              <a:ext cx="1101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802.11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75358" y="1827902"/>
            <a:ext cx="1303562" cy="1683092"/>
            <a:chOff x="6519660" y="2130430"/>
            <a:chExt cx="1303562" cy="1683092"/>
          </a:xfrm>
        </p:grpSpPr>
        <p:pic>
          <p:nvPicPr>
            <p:cNvPr id="11" name="Picture 11" descr="C:\Users\t0ph3r\Documents\CS 4700\assets\utorrent-replacement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99" y="2570440"/>
              <a:ext cx="1243082" cy="1243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519660" y="2130430"/>
              <a:ext cx="13035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/>
                <a:t>Bittorrent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2562225" y="3230785"/>
            <a:ext cx="3776608" cy="1384995"/>
            <a:chOff x="1219200" y="4876799"/>
            <a:chExt cx="5181605" cy="1396446"/>
          </a:xfrm>
        </p:grpSpPr>
        <p:sp>
          <p:nvSpPr>
            <p:cNvPr id="28" name="Rectangular Callout 27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33822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9204" y="4876799"/>
              <a:ext cx="5181601" cy="139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Az alkalmazási végpontok eltérő médiumot használhatnak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89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Elosztott Bellman-Ford algoritmus – </a:t>
            </a:r>
            <a:r>
              <a:rPr lang="hu-HU" i="1" dirty="0"/>
              <a:t>Végtelenig számolás problémája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644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b="1" cap="small" dirty="0"/>
              <a:t>Probléma</a:t>
            </a:r>
          </a:p>
          <a:p>
            <a:r>
              <a:rPr lang="hu-HU" sz="2400" dirty="0"/>
              <a:t>A „jó hír” gyorsan terjed.</a:t>
            </a:r>
          </a:p>
          <a:p>
            <a:r>
              <a:rPr lang="hu-HU" sz="2400" dirty="0"/>
              <a:t>A „rossz hír” lassan terjed.</a:t>
            </a:r>
          </a:p>
          <a:p>
            <a:r>
              <a:rPr lang="hu-HU" sz="2400" dirty="0"/>
              <a:t>Azaz ciklusok keletkezhetnek.</a:t>
            </a:r>
          </a:p>
          <a:p>
            <a:r>
              <a:rPr lang="hu-HU" sz="2400" dirty="0"/>
              <a:t>Lehetséges megoldás:</a:t>
            </a:r>
          </a:p>
          <a:p>
            <a:pPr lvl="1"/>
            <a:r>
              <a:rPr lang="hu-HU" b="1" dirty="0"/>
              <a:t>„</a:t>
            </a:r>
            <a:r>
              <a:rPr lang="hu-HU" b="1" dirty="0" err="1"/>
              <a:t>split</a:t>
            </a:r>
            <a:r>
              <a:rPr lang="hu-HU" b="1" dirty="0"/>
              <a:t> </a:t>
            </a:r>
            <a:r>
              <a:rPr lang="hu-HU" b="1" dirty="0" err="1"/>
              <a:t>horizon</a:t>
            </a:r>
            <a:r>
              <a:rPr lang="hu-HU" b="1" dirty="0"/>
              <a:t> </a:t>
            </a:r>
            <a:r>
              <a:rPr lang="hu-HU" b="1" dirty="0" err="1"/>
              <a:t>with</a:t>
            </a:r>
            <a:r>
              <a:rPr lang="hu-HU" b="1" dirty="0"/>
              <a:t> </a:t>
            </a:r>
            <a:r>
              <a:rPr lang="hu-HU" b="1" dirty="0" err="1"/>
              <a:t>poisoned</a:t>
            </a:r>
            <a:r>
              <a:rPr lang="hu-HU" b="1" dirty="0"/>
              <a:t> </a:t>
            </a:r>
            <a:r>
              <a:rPr lang="hu-HU" b="1" dirty="0" err="1"/>
              <a:t>reverse</a:t>
            </a:r>
            <a:r>
              <a:rPr lang="hu-HU" b="1" dirty="0"/>
              <a:t>”</a:t>
            </a:r>
            <a:r>
              <a:rPr lang="hu-HU" dirty="0"/>
              <a:t>: negatív információt küld vissza arról a szomszédjának, amit tőle „tanult”. (</a:t>
            </a:r>
            <a:r>
              <a:rPr lang="hu-HU" i="1" dirty="0"/>
              <a:t>RFC 1058</a:t>
            </a:r>
            <a:r>
              <a:rPr lang="hu-HU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300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8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Split </a:t>
            </a:r>
            <a:r>
              <a:rPr lang="hu-HU" dirty="0" err="1"/>
              <a:t>horizon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en-US" dirty="0"/>
              <a:t>Poisoned Reverse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301</a:t>
            </a:fld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324301" y="1574311"/>
            <a:ext cx="2579844" cy="2134402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/>
          <p:cNvCxnSpPr>
            <a:stCxn id="13" idx="4"/>
            <a:endCxn id="15" idx="2"/>
          </p:cNvCxnSpPr>
          <p:nvPr/>
        </p:nvCxnSpPr>
        <p:spPr>
          <a:xfrm>
            <a:off x="7287492" y="3001928"/>
            <a:ext cx="44393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3" idx="1"/>
            <a:endCxn id="14" idx="3"/>
          </p:cNvCxnSpPr>
          <p:nvPr/>
        </p:nvCxnSpPr>
        <p:spPr>
          <a:xfrm flipV="1">
            <a:off x="6915660" y="2313184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5" idx="1"/>
            <a:endCxn id="14" idx="3"/>
          </p:cNvCxnSpPr>
          <p:nvPr/>
        </p:nvCxnSpPr>
        <p:spPr>
          <a:xfrm flipH="1" flipV="1">
            <a:off x="7509457" y="2313184"/>
            <a:ext cx="593798" cy="506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84265" y="2238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21760" y="22517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6543827" y="281981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7137625" y="1948952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7731423" y="2819813"/>
            <a:ext cx="743664" cy="3642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7207" y="2953212"/>
            <a:ext cx="524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50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27944" y="2251724"/>
            <a:ext cx="524504" cy="461665"/>
            <a:chOff x="5725104" y="3828962"/>
            <a:chExt cx="335198" cy="384721"/>
          </a:xfrm>
        </p:grpSpPr>
        <p:sp>
          <p:nvSpPr>
            <p:cNvPr id="18" name="Rectangle 17"/>
            <p:cNvSpPr/>
            <p:nvPr/>
          </p:nvSpPr>
          <p:spPr>
            <a:xfrm>
              <a:off x="5744635" y="3855346"/>
              <a:ext cx="296137" cy="31656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25104" y="3828962"/>
              <a:ext cx="3351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717" y="422897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686" y="5491576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 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17975" y="639633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311535" y="6405974"/>
            <a:ext cx="7021295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300644" y="3892657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300644" y="516628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3149292" y="3892517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3149291" y="5166146"/>
          <a:ext cx="1234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4997939" y="3892656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4997939" y="5166285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6846585" y="3892656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6846585" y="5166285"/>
          <a:ext cx="132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>
            <a:stCxn id="26" idx="3"/>
            <a:endCxn id="29" idx="1"/>
          </p:cNvCxnSpPr>
          <p:nvPr/>
        </p:nvCxnSpPr>
        <p:spPr>
          <a:xfrm>
            <a:off x="4472632" y="4448777"/>
            <a:ext cx="525307" cy="127376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0" idx="1"/>
          </p:cNvCxnSpPr>
          <p:nvPr/>
        </p:nvCxnSpPr>
        <p:spPr>
          <a:xfrm flipV="1">
            <a:off x="6321278" y="4448918"/>
            <a:ext cx="525306" cy="12736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5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1872342"/>
          </a:xfrm>
        </p:spPr>
        <p:txBody>
          <a:bodyPr>
            <a:normAutofit fontScale="77500" lnSpcReduction="20000"/>
          </a:bodyPr>
          <a:lstStyle/>
          <a:p>
            <a:r>
              <a:rPr lang="hu-HU" dirty="0"/>
              <a:t>Ha C B-n keresztül irányítja a forgalmat </a:t>
            </a:r>
            <a:br>
              <a:rPr lang="hu-HU" dirty="0"/>
            </a:br>
            <a:r>
              <a:rPr lang="hu-HU" dirty="0"/>
              <a:t>A állomáshoz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hu-HU" dirty="0"/>
              <a:t> állomás</a:t>
            </a:r>
            <a:r>
              <a:rPr lang="en-US" dirty="0"/>
              <a:t> </a:t>
            </a:r>
            <a:r>
              <a:rPr lang="hu-HU" dirty="0"/>
              <a:t>B-nek </a:t>
            </a:r>
            <a:r>
              <a:rPr lang="en-US" dirty="0"/>
              <a:t>D(C, A) =</a:t>
            </a:r>
            <a:r>
              <a:rPr lang="en-US" sz="2800" dirty="0"/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∞</a:t>
            </a:r>
            <a:r>
              <a:rPr lang="hu-HU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hu-HU" sz="2800" dirty="0"/>
              <a:t>távolságot </a:t>
            </a:r>
            <a:br>
              <a:rPr lang="hu-HU" sz="2800" dirty="0"/>
            </a:br>
            <a:r>
              <a:rPr lang="hu-HU" sz="2800" dirty="0"/>
              <a:t>küld</a:t>
            </a:r>
            <a:endParaRPr lang="en-US" sz="2800" dirty="0"/>
          </a:p>
          <a:p>
            <a:pPr lvl="1"/>
            <a:r>
              <a:rPr lang="hu-HU" dirty="0"/>
              <a:t>Azaz B állomás nem fog C-n keresztül irányítani </a:t>
            </a:r>
            <a:br>
              <a:rPr lang="hu-HU" dirty="0"/>
            </a:br>
            <a:r>
              <a:rPr lang="hu-HU" dirty="0"/>
              <a:t>az A-ba menő forgalmat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1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Vége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u-HU" sz="2800"/>
          </a:p>
          <a:p>
            <a:endParaRPr lang="hu-HU" sz="2800"/>
          </a:p>
          <a:p>
            <a:endParaRPr lang="hu-HU" sz="2800"/>
          </a:p>
          <a:p>
            <a:endParaRPr lang="hu-HU" sz="2800"/>
          </a:p>
          <a:p>
            <a:endParaRPr lang="hu-HU" sz="2800"/>
          </a:p>
          <a:p>
            <a:endParaRPr lang="hu-HU" sz="2800"/>
          </a:p>
          <a:p>
            <a:pPr algn="r"/>
            <a:r>
              <a:rPr lang="hu-HU" sz="2800"/>
              <a:t>Köszönöm a figyelmet!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625834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Számítógépes hálózatok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99" y="4198966"/>
            <a:ext cx="8198787" cy="857250"/>
          </a:xfrm>
        </p:spPr>
        <p:txBody>
          <a:bodyPr>
            <a:normAutofit fontScale="92500" lnSpcReduction="10000"/>
          </a:bodyPr>
          <a:lstStyle/>
          <a:p>
            <a:r>
              <a:rPr lang="hu-HU" sz="1575" cap="small" dirty="0"/>
              <a:t>Nyolcadik előadás – </a:t>
            </a:r>
            <a:r>
              <a:rPr lang="hu-HU" sz="1500" dirty="0"/>
              <a:t>Hálózati réteg, forgalomirányítási protokollok, címzés</a:t>
            </a:r>
            <a:endParaRPr lang="hu-HU" sz="2100" dirty="0"/>
          </a:p>
          <a:p>
            <a:pPr algn="r"/>
            <a:endParaRPr lang="hu-HU" sz="1050" dirty="0"/>
          </a:p>
          <a:p>
            <a:pPr algn="r"/>
            <a:r>
              <a:rPr lang="hu-HU" sz="1050" cap="small" dirty="0"/>
              <a:t>Készítette: Ács Zoltán</a:t>
            </a:r>
            <a:br>
              <a:rPr lang="hu-HU" sz="1050" cap="small" dirty="0"/>
            </a:br>
            <a:r>
              <a:rPr lang="hu-HU" sz="1050" cap="small" dirty="0"/>
              <a:t>Kiegészítette: Laki Sándor</a:t>
            </a:r>
          </a:p>
        </p:txBody>
      </p:sp>
    </p:spTree>
    <p:extLst>
      <p:ext uri="{BB962C8B-B14F-4D97-AF65-F5344CB8AC3E}">
        <p14:creationId xmlns:p14="http://schemas.microsoft.com/office/powerpoint/2010/main" val="149111306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 szerepkörei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241551"/>
            <a:ext cx="5448501" cy="3488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cap="small" dirty="0"/>
              <a:t>Fő feladata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800" dirty="0"/>
              <a:t>A csomagok továbbítása a forrás és a cél között.</a:t>
            </a:r>
          </a:p>
          <a:p>
            <a:pPr lvl="1"/>
            <a:r>
              <a:rPr lang="hu-HU" dirty="0"/>
              <a:t>A legalacsonyabb olyan réteg, amely két végpont közötti átvitellel foglalkozik</a:t>
            </a:r>
          </a:p>
          <a:p>
            <a:pPr marL="0" indent="0">
              <a:buNone/>
            </a:pPr>
            <a:r>
              <a:rPr lang="hu-HU" sz="1800" b="1" cap="small" dirty="0"/>
              <a:t>Elvárásokkal kapcsolatos feladatok</a:t>
            </a:r>
          </a:p>
          <a:p>
            <a:pPr>
              <a:spcBef>
                <a:spcPts val="0"/>
              </a:spcBef>
            </a:pPr>
            <a:r>
              <a:rPr lang="hu-HU" sz="1800" dirty="0"/>
              <a:t>Ismernie kell a kommunikációs alhálózat topológiáját.</a:t>
            </a:r>
          </a:p>
          <a:p>
            <a:pPr lvl="1">
              <a:spcBef>
                <a:spcPts val="0"/>
              </a:spcBef>
            </a:pPr>
            <a:r>
              <a:rPr lang="hu-HU" dirty="0"/>
              <a:t>Megfelelő útvonalak meghatározására.</a:t>
            </a:r>
          </a:p>
          <a:p>
            <a:pPr>
              <a:spcBef>
                <a:spcPts val="0"/>
              </a:spcBef>
            </a:pPr>
            <a:r>
              <a:rPr lang="hu-HU" sz="1800" dirty="0"/>
              <a:t>Ügyelni kell, hogy ne terheljen túl se bizonyos kommunikációs útvonalakat, se bizonyos </a:t>
            </a:r>
            <a:r>
              <a:rPr lang="hu-HU" sz="1800" i="1" dirty="0" err="1"/>
              <a:t>router-</a:t>
            </a:r>
            <a:r>
              <a:rPr lang="hu-HU" sz="1800" dirty="0" err="1"/>
              <a:t>eket</a:t>
            </a:r>
            <a:r>
              <a:rPr lang="hu-HU" sz="1800" dirty="0"/>
              <a:t> úgy, hogy mások tétlen maradnak.</a:t>
            </a:r>
          </a:p>
          <a:p>
            <a:pPr marL="0" indent="0">
              <a:spcBef>
                <a:spcPts val="0"/>
              </a:spcBef>
              <a:buNone/>
            </a:pPr>
            <a:endParaRPr lang="hu-HU" sz="1800" dirty="0"/>
          </a:p>
        </p:txBody>
      </p:sp>
      <p:sp>
        <p:nvSpPr>
          <p:cNvPr id="7" name="Rectangle 6"/>
          <p:cNvSpPr/>
          <p:nvPr/>
        </p:nvSpPr>
        <p:spPr>
          <a:xfrm>
            <a:off x="6271461" y="3149266"/>
            <a:ext cx="2403307" cy="342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500" cap="small" dirty="0">
                <a:solidFill>
                  <a:prstClr val="black"/>
                </a:solidFill>
                <a:latin typeface="Calibri" panose="020F0502020204030204"/>
              </a:rPr>
              <a:t>Felhasználói réteg</a:t>
            </a:r>
            <a:endParaRPr lang="en-US" sz="1500" cap="small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71461" y="3492166"/>
            <a:ext cx="2403307" cy="342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500" cap="small" dirty="0">
                <a:solidFill>
                  <a:prstClr val="black"/>
                </a:solidFill>
                <a:latin typeface="Calibri" panose="020F0502020204030204"/>
              </a:rPr>
              <a:t>Szállítási réteg</a:t>
            </a:r>
            <a:endParaRPr lang="en-US" sz="1500" cap="small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71461" y="3835066"/>
            <a:ext cx="2403307" cy="342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500" b="1" cap="small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Hálózati réteg</a:t>
            </a:r>
            <a:endParaRPr lang="en-US" sz="1500" b="1" cap="small" dirty="0">
              <a:solidFill>
                <a:srgbClr val="5B9BD5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1461" y="4177966"/>
            <a:ext cx="2403307" cy="342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500" cap="small" dirty="0">
                <a:solidFill>
                  <a:prstClr val="black"/>
                </a:solidFill>
                <a:latin typeface="Calibri" panose="020F0502020204030204"/>
              </a:rPr>
              <a:t>Adatkapcsolati réteg</a:t>
            </a:r>
            <a:endParaRPr lang="en-US" sz="1500" cap="small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461" y="4520866"/>
            <a:ext cx="2403307" cy="342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500" cap="small" dirty="0">
                <a:solidFill>
                  <a:prstClr val="black"/>
                </a:solidFill>
                <a:latin typeface="Calibri" panose="020F0502020204030204"/>
              </a:rPr>
              <a:t>Fizikai réteg</a:t>
            </a:r>
            <a:endParaRPr lang="en-US" sz="1500" cap="small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304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5934218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04360"/>
            <a:ext cx="9144000" cy="994172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pPr algn="r"/>
            <a:r>
              <a:rPr lang="hu-HU" b="1" cap="small" dirty="0">
                <a:solidFill>
                  <a:schemeClr val="bg1"/>
                </a:solidFill>
              </a:rPr>
              <a:t>Hálózati réteg – forgalomirányítási algoritmusok 	</a:t>
            </a:r>
            <a:endParaRPr lang="en-US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8116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Kapcsolatállapot alapú forgalomirányítás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Link-state</a:t>
            </a:r>
            <a:r>
              <a:rPr lang="hu-HU" dirty="0"/>
              <a:t> </a:t>
            </a:r>
            <a:r>
              <a:rPr lang="hu-HU" dirty="0" err="1"/>
              <a:t>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500" b="1" cap="small" dirty="0"/>
              <a:t>Motiváció</a:t>
            </a:r>
          </a:p>
          <a:p>
            <a:pPr marL="600075" lvl="1" indent="-257175">
              <a:buFont typeface="+mj-lt"/>
              <a:buAutoNum type="arabicPeriod"/>
            </a:pPr>
            <a:r>
              <a:rPr lang="hu-HU" sz="1500" dirty="0"/>
              <a:t>Eltérő sávszélek figyelembevétele. </a:t>
            </a:r>
          </a:p>
          <a:p>
            <a:pPr marL="600075" lvl="1" indent="-257175">
              <a:buFont typeface="+mj-lt"/>
              <a:buAutoNum type="arabicPeriod"/>
            </a:pPr>
            <a:r>
              <a:rPr lang="hu-HU" sz="1500" dirty="0"/>
              <a:t>Távolság alapú algoritmusok lassan konvergáltak.</a:t>
            </a:r>
          </a:p>
          <a:p>
            <a:pPr marL="0" indent="0">
              <a:buNone/>
            </a:pPr>
            <a:r>
              <a:rPr lang="hu-HU" sz="1500" b="1" cap="small" dirty="0"/>
              <a:t>Az alapötlet öt lépésből tevődik össze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hu-HU" sz="1500" dirty="0"/>
              <a:t>Szomszédok felkutatása, és hálózati címeik meghatározása.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500" dirty="0"/>
              <a:t>Megmérni a késleltetést vagy költséget minden szomszédhoz.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500" dirty="0"/>
              <a:t>Egy csomag összeállítása a megismert információkból.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500" dirty="0"/>
              <a:t>Csomag elküldése az </a:t>
            </a:r>
            <a:r>
              <a:rPr lang="hu-HU" sz="1500" b="1" dirty="0"/>
              <a:t>összes többi </a:t>
            </a:r>
            <a:r>
              <a:rPr lang="hu-HU" sz="1500" dirty="0" err="1"/>
              <a:t>router-nek</a:t>
            </a:r>
            <a:r>
              <a:rPr lang="hu-HU" sz="15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500" dirty="0"/>
              <a:t>Kiszámítani a legrövidebb utat az összes többi </a:t>
            </a:r>
            <a:r>
              <a:rPr lang="hu-HU" sz="1500" dirty="0" err="1"/>
              <a:t>router-</a:t>
            </a:r>
            <a:r>
              <a:rPr lang="hu-HU" sz="1500" dirty="0"/>
              <a:t> </a:t>
            </a:r>
            <a:r>
              <a:rPr lang="hu-HU" sz="1500" dirty="0" err="1"/>
              <a:t>hez</a:t>
            </a:r>
            <a:r>
              <a:rPr lang="hu-HU" sz="1500" dirty="0"/>
              <a:t>. </a:t>
            </a:r>
          </a:p>
          <a:p>
            <a:pPr lvl="1"/>
            <a:r>
              <a:rPr lang="hu-HU" sz="1500" dirty="0" err="1"/>
              <a:t>Dijkstra</a:t>
            </a:r>
            <a:r>
              <a:rPr lang="hu-HU" sz="1500" dirty="0"/>
              <a:t> algoritmusát használják.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306</a:t>
            </a:fld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17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Kapcsolatállapot alapú forgalomirányítás működése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hu-HU" sz="1800" dirty="0"/>
              <a:t>A router beindulásakor az első feladat a szomszédok megismerése, ezért egy speciális </a:t>
            </a:r>
            <a:r>
              <a:rPr lang="hu-HU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hu-HU" sz="1800" dirty="0"/>
              <a:t> csomag elküldésével éri el, amelyet minden kimenő vonalán kiküld. Elvárás, hogy a vonal másik végén lévő router válaszolt küldjön vissza, amelyben közli az azonosítóját (, ami globálisan egyedi!).</a:t>
            </a:r>
          </a:p>
          <a:p>
            <a:pPr marL="385763" indent="-385763">
              <a:buFont typeface="+mj-lt"/>
              <a:buAutoNum type="arabicPeriod"/>
            </a:pPr>
            <a:r>
              <a:rPr lang="hu-HU" sz="1800" dirty="0"/>
              <a:t>A késleltetés meghatározása, amelynek legközvetlenebb módja egy speciális </a:t>
            </a:r>
            <a:r>
              <a:rPr lang="hu-HU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hu-HU" sz="1800" dirty="0"/>
              <a:t> csomag küldése, amelyet a másik oldalnak azonnal vissza kell küldenie. A körbeérési idő felével becsülhető a késleltetés. (Javítás lehet a többszöri kísérlet átlagából számított érték.)</a:t>
            </a:r>
          </a:p>
          <a:p>
            <a:pPr marL="385763" indent="-385763">
              <a:buFont typeface="+mj-lt"/>
              <a:buAutoNum type="arabicPeriod"/>
            </a:pPr>
            <a:r>
              <a:rPr lang="hu-HU" sz="1800" dirty="0"/>
              <a:t>Az adatok összegzése, és csomag előállítása a megismert információkról. A kapcsolatállapot tartalma: a feladó azonosítója, egy sorszám, egy korérték és a szomszédok listája. Minden szomszédhoz megadják a felé tapasztalható késleltetést. Az előállítás történhet </a:t>
            </a:r>
            <a:r>
              <a:rPr lang="hu-HU" sz="1800" dirty="0" err="1"/>
              <a:t>periodikusan</a:t>
            </a:r>
            <a:r>
              <a:rPr lang="hu-HU" sz="1800" dirty="0"/>
              <a:t> vagy hiba esemény esetén. (Un. LSA – Link </a:t>
            </a:r>
            <a:r>
              <a:rPr lang="hu-HU" sz="1800" dirty="0" err="1"/>
              <a:t>State</a:t>
            </a:r>
            <a:r>
              <a:rPr lang="hu-HU" sz="1800" dirty="0"/>
              <a:t> </a:t>
            </a:r>
            <a:r>
              <a:rPr lang="hu-HU" sz="1800" dirty="0" err="1"/>
              <a:t>Advertisment</a:t>
            </a:r>
            <a:r>
              <a:rPr lang="hu-HU" sz="1800" dirty="0"/>
              <a:t>, azaz kapcsolatállapot </a:t>
            </a:r>
            <a:r>
              <a:rPr lang="hu-HU" sz="1800" dirty="0" err="1"/>
              <a:t>hírdetés</a:t>
            </a:r>
            <a:r>
              <a:rPr lang="hu-HU" sz="1800" dirty="0"/>
              <a:t>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307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90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Kapcsolatállapot alapú forgalomirányítás működése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8"/>
            <a:ext cx="7886700" cy="3378628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 startAt="4"/>
            </a:pPr>
            <a:r>
              <a:rPr lang="hu-HU" sz="1725" dirty="0"/>
              <a:t>A kapcsolat csomagok megbízható szétosztása. Erre használható az elárasztás módszere, viszont a csomagban van egy sorszám, amely minden küldésnél 1-gyel nő. A </a:t>
            </a:r>
            <a:r>
              <a:rPr lang="hu-HU" sz="1725" dirty="0" err="1"/>
              <a:t>router-ek</a:t>
            </a:r>
            <a:r>
              <a:rPr lang="hu-HU" sz="1725" dirty="0"/>
              <a:t> számon tartanak minden (forrás,sorszám) párt, amelyet látnak. Ha új érkezik, akkor azt küldik minden vonalon, kivéve azon, amin érkezett. A másod példányokat eldobják. A kisebb sorszámúakat elavultnak tekintik, és nem küldik tovább. </a:t>
            </a:r>
          </a:p>
          <a:p>
            <a:pPr marL="385763" indent="-385763">
              <a:buFont typeface="+mj-lt"/>
              <a:buAutoNum type="arabicPeriod" startAt="4"/>
            </a:pPr>
            <a:endParaRPr lang="hu-HU" sz="1725" b="1" dirty="0"/>
          </a:p>
          <a:p>
            <a:pPr marL="385763" indent="-385763">
              <a:buFont typeface="+mj-lt"/>
              <a:buAutoNum type="arabicPeriod" startAt="4"/>
            </a:pPr>
            <a:endParaRPr lang="hu-HU" sz="1725" b="1" dirty="0"/>
          </a:p>
          <a:p>
            <a:pPr marL="385763" indent="-385763">
              <a:buFont typeface="+mj-lt"/>
              <a:buAutoNum type="arabicPeriod" startAt="4"/>
            </a:pPr>
            <a:endParaRPr lang="hu-HU" sz="1725" b="1" dirty="0"/>
          </a:p>
          <a:p>
            <a:pPr marL="0" indent="0">
              <a:buNone/>
            </a:pPr>
            <a:endParaRPr lang="hu-HU" sz="1725" b="1" dirty="0"/>
          </a:p>
          <a:p>
            <a:pPr lvl="1"/>
            <a:r>
              <a:rPr lang="hu-HU" sz="1725" b="1" dirty="0"/>
              <a:t>További finomítások:</a:t>
            </a:r>
            <a:r>
              <a:rPr lang="hu-HU" sz="1725" dirty="0"/>
              <a:t> tároló területre kerül először a csomag és nem a küldési sorba; nyugtázás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55652" y="3709002"/>
          <a:ext cx="6096000" cy="1242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hu-HU" sz="1000" dirty="0"/>
                        <a:t>Probléma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u-HU" sz="1000" dirty="0"/>
                        <a:t>Megoldás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hu-HU" sz="1000" dirty="0"/>
                        <a:t>Sorszámok egy idő után körbe érnek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u-HU" sz="1000" dirty="0"/>
                        <a:t>32</a:t>
                      </a:r>
                      <a:r>
                        <a:rPr lang="hu-HU" sz="1000" baseline="0" dirty="0"/>
                        <a:t> bites sorszám használata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hu-HU" sz="1000" dirty="0"/>
                        <a:t>Router összeomlik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r>
                        <a:rPr lang="hu-HU" sz="1000" dirty="0"/>
                        <a:t>Kor bevezetése</a:t>
                      </a:r>
                      <a:r>
                        <a:rPr lang="hu-HU" sz="1000" baseline="0" dirty="0"/>
                        <a:t>. A kor értéket másod-percenként csökkenti a router, ha a kor eléri a nullát, akkor el kell dobni.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hu-HU" sz="1000" dirty="0"/>
                        <a:t>A</a:t>
                      </a:r>
                      <a:r>
                        <a:rPr lang="hu-HU" sz="1000" baseline="0" dirty="0"/>
                        <a:t> sorszám mező megsérül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308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975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Kapcsolatállapot alapú forgalomirányítás működése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8"/>
            <a:ext cx="7886700" cy="3378628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 startAt="5"/>
            </a:pPr>
            <a:r>
              <a:rPr lang="hu-HU" sz="1800" dirty="0"/>
              <a:t>Új útvonalak számítása. Amint egy router a kapcsolatállapot csomagok egy teljes készletét összegyűjtötte, megszerkesztheti az alhálózat teljes gráfját, mivel minden kapcsolat képviselve van. Erre lefuttatható </a:t>
            </a:r>
            <a:r>
              <a:rPr lang="hu-HU" sz="1800" dirty="0" err="1"/>
              <a:t>Dijkstra</a:t>
            </a:r>
            <a:r>
              <a:rPr lang="hu-HU" sz="1800" dirty="0"/>
              <a:t> algoritmusa, eredményeképp pedig megkapjuk a forgalomirányító táblát.</a:t>
            </a:r>
          </a:p>
          <a:p>
            <a:pPr marL="0" indent="0">
              <a:buNone/>
            </a:pPr>
            <a:r>
              <a:rPr lang="hu-HU" sz="1800" b="1" cap="small" dirty="0"/>
              <a:t>Jellemzők</a:t>
            </a:r>
          </a:p>
          <a:p>
            <a:r>
              <a:rPr lang="hu-HU" sz="1800" dirty="0"/>
              <a:t>A </a:t>
            </a:r>
            <a:r>
              <a:rPr lang="hu-HU" sz="1800" dirty="0" err="1"/>
              <a:t>router-ek</a:t>
            </a:r>
            <a:r>
              <a:rPr lang="hu-HU" sz="1800" dirty="0"/>
              <a:t> és a </a:t>
            </a:r>
            <a:r>
              <a:rPr lang="hu-HU" sz="1800" dirty="0" err="1"/>
              <a:t>router-ek</a:t>
            </a:r>
            <a:r>
              <a:rPr lang="hu-HU" sz="1800" dirty="0"/>
              <a:t> szomszédinak átlagos számával arányos tárterület kell az algoritmus futtatásához. </a:t>
            </a:r>
            <a:r>
              <a:rPr lang="hu-HU" sz="1800" i="1" dirty="0"/>
              <a:t>O(</a:t>
            </a:r>
            <a:r>
              <a:rPr lang="hu-HU" sz="1800" i="1" dirty="0" err="1"/>
              <a:t>kn</a:t>
            </a:r>
            <a:r>
              <a:rPr lang="hu-HU" sz="1800" i="1" dirty="0"/>
              <a:t>)</a:t>
            </a:r>
            <a:r>
              <a:rPr lang="hu-HU" sz="1800" dirty="0"/>
              <a:t>, ahol </a:t>
            </a:r>
            <a:r>
              <a:rPr lang="hu-HU" sz="1800" i="1" dirty="0"/>
              <a:t>k</a:t>
            </a:r>
            <a:r>
              <a:rPr lang="hu-HU" sz="1800" dirty="0"/>
              <a:t> a szomszédok száma és </a:t>
            </a:r>
            <a:r>
              <a:rPr lang="hu-HU" sz="1800" i="1" dirty="0"/>
              <a:t>n</a:t>
            </a:r>
            <a:r>
              <a:rPr lang="hu-HU" sz="1800" dirty="0"/>
              <a:t> a </a:t>
            </a:r>
            <a:r>
              <a:rPr lang="hu-HU" sz="1800" dirty="0" err="1"/>
              <a:t>router-ek</a:t>
            </a:r>
            <a:r>
              <a:rPr lang="hu-HU" sz="1800" dirty="0"/>
              <a:t> száma. Azaz nagy hálózatok esetén a számítás költséges és memória igényes lesz.</a:t>
            </a:r>
          </a:p>
          <a:p>
            <a:r>
              <a:rPr lang="hu-HU" sz="1800" dirty="0"/>
              <a:t>A hardver- és szoftver-problémák komoly gondot okozhatnak. A hálózat méretének növekedésével a hiba valószínűsége is nő.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309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716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>
            <a:stCxn id="40" idx="2"/>
          </p:cNvCxnSpPr>
          <p:nvPr/>
        </p:nvCxnSpPr>
        <p:spPr>
          <a:xfrm>
            <a:off x="4585029" y="4544704"/>
            <a:ext cx="2741095" cy="8598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Megoldás</a:t>
            </a:r>
            <a:r>
              <a:rPr lang="en-US" dirty="0"/>
              <a:t>: </a:t>
            </a:r>
            <a:r>
              <a:rPr lang="hu-HU" dirty="0"/>
              <a:t>használjunk </a:t>
            </a:r>
            <a:r>
              <a:rPr lang="hu-HU" dirty="0" err="1"/>
              <a:t>kerülőútat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5" name="Straight Connector 4"/>
          <p:cNvCxnSpPr>
            <a:endCxn id="40" idx="0"/>
          </p:cNvCxnSpPr>
          <p:nvPr/>
        </p:nvCxnSpPr>
        <p:spPr>
          <a:xfrm>
            <a:off x="1462746" y="2906973"/>
            <a:ext cx="3122283" cy="6960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40" idx="0"/>
          </p:cNvCxnSpPr>
          <p:nvPr/>
        </p:nvCxnSpPr>
        <p:spPr>
          <a:xfrm>
            <a:off x="3365450" y="2788754"/>
            <a:ext cx="1219579" cy="8142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0" idx="2"/>
          </p:cNvCxnSpPr>
          <p:nvPr/>
        </p:nvCxnSpPr>
        <p:spPr>
          <a:xfrm flipH="1">
            <a:off x="1463663" y="4544704"/>
            <a:ext cx="3121366" cy="7642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40" idx="0"/>
          </p:cNvCxnSpPr>
          <p:nvPr/>
        </p:nvCxnSpPr>
        <p:spPr>
          <a:xfrm flipH="1">
            <a:off x="4585029" y="2788754"/>
            <a:ext cx="726412" cy="8142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40" idx="0"/>
          </p:cNvCxnSpPr>
          <p:nvPr/>
        </p:nvCxnSpPr>
        <p:spPr>
          <a:xfrm flipH="1">
            <a:off x="4585029" y="2788754"/>
            <a:ext cx="2741096" cy="8142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0" idx="2"/>
          </p:cNvCxnSpPr>
          <p:nvPr/>
        </p:nvCxnSpPr>
        <p:spPr>
          <a:xfrm flipH="1">
            <a:off x="3365451" y="4544704"/>
            <a:ext cx="1219578" cy="8598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0" idx="2"/>
          </p:cNvCxnSpPr>
          <p:nvPr/>
        </p:nvCxnSpPr>
        <p:spPr>
          <a:xfrm>
            <a:off x="4585029" y="4544704"/>
            <a:ext cx="726412" cy="7642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 descr="C:\Users\t0ph3r\Documents\CS 4700\assets\Chrome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55" y="2018645"/>
            <a:ext cx="1243037" cy="12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t0ph3r\Documents\CS 4700\assets\Thunderbird-30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90" y="2040255"/>
            <a:ext cx="1199771" cy="11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t0ph3r\Documents\CS 4700\assets\utorrent-replacement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24" y="2018600"/>
            <a:ext cx="1243082" cy="124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55737" y="1545137"/>
            <a:ext cx="7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Web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36637" y="1545137"/>
            <a:ext cx="82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Email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45385" y="1545137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Bittorrent</a:t>
            </a:r>
            <a:endParaRPr lang="en-US" dirty="0"/>
          </a:p>
        </p:txBody>
      </p:sp>
      <p:pic>
        <p:nvPicPr>
          <p:cNvPr id="27" name="Picture 12" descr="C:\Users\t0ph3r\Documents\CS 4700\assets\Ethernet-Cable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7" y="4958760"/>
            <a:ext cx="1363709" cy="136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0ph3r\Documents\CS 4700\assets\wifi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3" r="12076"/>
          <a:stretch/>
        </p:blipFill>
        <p:spPr bwMode="auto">
          <a:xfrm>
            <a:off x="2673935" y="4958760"/>
            <a:ext cx="1554480" cy="15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C:\Users\t0ph3r\Documents\CS 4700\assets\bluetooth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78" y="4958760"/>
            <a:ext cx="1355176" cy="13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963458" y="6284373"/>
            <a:ext cx="117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Ethernet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00382" y="6284373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802.11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45385" y="6284373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Bluetooth</a:t>
            </a:r>
            <a:endParaRPr lang="en-US" dirty="0"/>
          </a:p>
        </p:txBody>
      </p:sp>
      <p:pic>
        <p:nvPicPr>
          <p:cNvPr id="33" name="Picture 15" descr="C:\Users\t0ph3r\Documents\CS 4700\assets\skyp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61" y="1932499"/>
            <a:ext cx="1348376" cy="13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025818" y="1545137"/>
            <a:ext cx="72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VoIP</a:t>
            </a:r>
            <a:endParaRPr lang="en-US" dirty="0"/>
          </a:p>
        </p:txBody>
      </p:sp>
      <p:pic>
        <p:nvPicPr>
          <p:cNvPr id="35" name="Picture 16" descr="C:\Users\t0ph3r\Documents\CS 4700\assets\att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05" y="5028731"/>
            <a:ext cx="1631688" cy="12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22622" y="6304335"/>
            <a:ext cx="1133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Cellular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299516" y="3603009"/>
            <a:ext cx="6571026" cy="94169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Mágikus Hálózati Absztrakciós Réteg</a:t>
            </a:r>
            <a:endParaRPr lang="en-US" sz="3200" dirty="0"/>
          </a:p>
        </p:txBody>
      </p:sp>
      <p:grpSp>
        <p:nvGrpSpPr>
          <p:cNvPr id="76" name="Group 75"/>
          <p:cNvGrpSpPr/>
          <p:nvPr/>
        </p:nvGrpSpPr>
        <p:grpSpPr>
          <a:xfrm>
            <a:off x="774087" y="3261682"/>
            <a:ext cx="7453606" cy="1578530"/>
            <a:chOff x="414979" y="3333624"/>
            <a:chExt cx="8263530" cy="1523216"/>
          </a:xfrm>
        </p:grpSpPr>
        <p:sp>
          <p:nvSpPr>
            <p:cNvPr id="77" name="Rectangle 76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360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3200" dirty="0">
                  <a:solidFill>
                    <a:schemeClr val="bg1"/>
                  </a:solidFill>
                </a:rPr>
                <a:t>O(1) </a:t>
              </a:r>
              <a:r>
                <a:rPr lang="hu-HU" sz="3200" dirty="0">
                  <a:solidFill>
                    <a:schemeClr val="bg1"/>
                  </a:solidFill>
                </a:rPr>
                <a:t>munkával új </a:t>
              </a:r>
              <a:r>
                <a:rPr lang="hu-HU" sz="3200" dirty="0" err="1">
                  <a:solidFill>
                    <a:schemeClr val="bg1"/>
                  </a:solidFill>
                </a:rPr>
                <a:t>app</a:t>
              </a:r>
              <a:r>
                <a:rPr lang="hu-HU" sz="3200" dirty="0">
                  <a:solidFill>
                    <a:schemeClr val="bg1"/>
                  </a:solidFill>
                </a:rPr>
                <a:t> vagy médium vezethető be</a:t>
              </a:r>
              <a:endParaRPr lang="en-US" sz="3200" dirty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3200" dirty="0">
                  <a:solidFill>
                    <a:schemeClr val="bg1"/>
                  </a:solidFill>
                </a:rPr>
                <a:t>Csupán néhány megszorítás új technológiák esetén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 flipH="1">
            <a:off x="3690340" y="2542515"/>
            <a:ext cx="1018985" cy="686819"/>
            <a:chOff x="1219200" y="4876799"/>
            <a:chExt cx="5181605" cy="1384995"/>
          </a:xfrm>
        </p:grpSpPr>
        <p:sp>
          <p:nvSpPr>
            <p:cNvPr id="80" name="Rectangular Callout 79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33822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19205" y="5041929"/>
              <a:ext cx="5181600" cy="527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API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flipH="1">
            <a:off x="790023" y="4028438"/>
            <a:ext cx="1018985" cy="686819"/>
            <a:chOff x="1219200" y="4876799"/>
            <a:chExt cx="5181605" cy="1384995"/>
          </a:xfrm>
        </p:grpSpPr>
        <p:sp>
          <p:nvSpPr>
            <p:cNvPr id="83" name="Rectangular Callout 82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32483"/>
                <a:gd name="adj2" fmla="val 9643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19205" y="5041929"/>
              <a:ext cx="5181600" cy="105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>
                  <a:solidFill>
                    <a:sysClr val="window" lastClr="FFFFFF"/>
                  </a:solidFill>
                </a:rPr>
                <a:t>API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 flipH="1">
            <a:off x="2682231" y="4201294"/>
            <a:ext cx="1018985" cy="686819"/>
            <a:chOff x="1219200" y="4876799"/>
            <a:chExt cx="5181605" cy="1384995"/>
          </a:xfrm>
        </p:grpSpPr>
        <p:sp>
          <p:nvSpPr>
            <p:cNvPr id="86" name="Rectangular Callout 85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32483"/>
                <a:gd name="adj2" fmla="val 9643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19205" y="5041929"/>
              <a:ext cx="5181600" cy="105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>
                  <a:solidFill>
                    <a:sysClr val="window" lastClr="FFFFFF"/>
                  </a:solidFill>
                </a:rPr>
                <a:t>API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 flipH="1">
            <a:off x="4368245" y="4119583"/>
            <a:ext cx="1018985" cy="686819"/>
            <a:chOff x="1219200" y="4876799"/>
            <a:chExt cx="5181605" cy="1384995"/>
          </a:xfrm>
        </p:grpSpPr>
        <p:sp>
          <p:nvSpPr>
            <p:cNvPr id="89" name="Rectangular Callout 88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32483"/>
                <a:gd name="adj2" fmla="val 9643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19205" y="5041929"/>
              <a:ext cx="5181600" cy="105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>
                  <a:solidFill>
                    <a:sysClr val="window" lastClr="FFFFFF"/>
                  </a:solidFill>
                </a:rPr>
                <a:t>API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(1959)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Statikus algoritmus</a:t>
            </a:r>
            <a:endParaRPr lang="hu-HU" sz="1800" b="1" dirty="0"/>
          </a:p>
          <a:p>
            <a:r>
              <a:rPr lang="hu-HU" sz="1800" b="1" dirty="0"/>
              <a:t>Cél:</a:t>
            </a:r>
            <a:r>
              <a:rPr lang="hu-HU" sz="1800" dirty="0"/>
              <a:t> két csomópont közötti legrövidebb út meghatározása.</a:t>
            </a:r>
          </a:p>
          <a:p>
            <a:pPr marL="0" indent="0">
              <a:buNone/>
            </a:pPr>
            <a:r>
              <a:rPr lang="hu-HU" sz="1800" b="1" cap="small" dirty="0"/>
              <a:t>Informális leírás</a:t>
            </a:r>
            <a:endParaRPr lang="hu-HU" sz="1800" dirty="0"/>
          </a:p>
          <a:p>
            <a:pPr>
              <a:spcBef>
                <a:spcPts val="0"/>
              </a:spcBef>
            </a:pPr>
            <a:r>
              <a:rPr lang="hu-HU" sz="1800" dirty="0"/>
              <a:t>Minden csomópontot felcímkézünk a forrás csomóponttól való legrövidebb ismert út mentén mért távolságával.</a:t>
            </a:r>
          </a:p>
          <a:p>
            <a:pPr lvl="1"/>
            <a:r>
              <a:rPr lang="hu-HU" dirty="0"/>
              <a:t>Kezdetben a távolság végtelen, mivel nem ismerünk útvonalat.</a:t>
            </a:r>
          </a:p>
          <a:p>
            <a:r>
              <a:rPr lang="hu-HU" sz="1800" dirty="0"/>
              <a:t>Az algoritmus működése során a címkék változhatnak az utak megtalálásával. Két fajta címkét különböztetünk meg: ideiglenes és állandó. Kezdetben minden címke ideiglenes. A legrövidebb út megtalálásakor a címke állandó címkévé válik, és továbbá nem változik.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310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8471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- Példa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71971" y="3565899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A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1223767" y="2962261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1223767" y="4240617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G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09717" y="2962261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09717" y="4240617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H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12341" y="3575872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Straight Connector 9"/>
          <p:cNvCxnSpPr>
            <a:stCxn id="4" idx="7"/>
            <a:endCxn id="5" idx="3"/>
          </p:cNvCxnSpPr>
          <p:nvPr/>
        </p:nvCxnSpPr>
        <p:spPr>
          <a:xfrm flipV="1">
            <a:off x="864655" y="3216434"/>
            <a:ext cx="409328" cy="393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6" idx="1"/>
          </p:cNvCxnSpPr>
          <p:nvPr/>
        </p:nvCxnSpPr>
        <p:spPr>
          <a:xfrm>
            <a:off x="864655" y="3820072"/>
            <a:ext cx="409328" cy="4641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2"/>
          </p:cNvCxnSpPr>
          <p:nvPr/>
        </p:nvCxnSpPr>
        <p:spPr>
          <a:xfrm>
            <a:off x="1566667" y="3111152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"/>
            <a:endCxn id="8" idx="2"/>
          </p:cNvCxnSpPr>
          <p:nvPr/>
        </p:nvCxnSpPr>
        <p:spPr>
          <a:xfrm>
            <a:off x="1566667" y="4389508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7"/>
            <a:endCxn id="9" idx="3"/>
          </p:cNvCxnSpPr>
          <p:nvPr/>
        </p:nvCxnSpPr>
        <p:spPr>
          <a:xfrm flipV="1">
            <a:off x="3402401" y="3830045"/>
            <a:ext cx="360157" cy="454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9" idx="1"/>
          </p:cNvCxnSpPr>
          <p:nvPr/>
        </p:nvCxnSpPr>
        <p:spPr>
          <a:xfrm>
            <a:off x="3402401" y="3216434"/>
            <a:ext cx="360157" cy="4030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1732" y="318936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8880" y="399971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796312" y="3571359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E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537172" y="3567227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2" name="Straight Connector 41"/>
          <p:cNvCxnSpPr>
            <a:stCxn id="5" idx="5"/>
            <a:endCxn id="39" idx="1"/>
          </p:cNvCxnSpPr>
          <p:nvPr/>
        </p:nvCxnSpPr>
        <p:spPr>
          <a:xfrm>
            <a:off x="1516451" y="3216434"/>
            <a:ext cx="330077" cy="398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7"/>
            <a:endCxn id="39" idx="3"/>
          </p:cNvCxnSpPr>
          <p:nvPr/>
        </p:nvCxnSpPr>
        <p:spPr>
          <a:xfrm flipV="1">
            <a:off x="1516451" y="3825532"/>
            <a:ext cx="330077" cy="458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6"/>
            <a:endCxn id="40" idx="2"/>
          </p:cNvCxnSpPr>
          <p:nvPr/>
        </p:nvCxnSpPr>
        <p:spPr>
          <a:xfrm flipV="1">
            <a:off x="2139211" y="3716118"/>
            <a:ext cx="397961" cy="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0" idx="7"/>
            <a:endCxn id="7" idx="3"/>
          </p:cNvCxnSpPr>
          <p:nvPr/>
        </p:nvCxnSpPr>
        <p:spPr>
          <a:xfrm flipV="1">
            <a:off x="2829856" y="3216433"/>
            <a:ext cx="330077" cy="394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0" idx="5"/>
            <a:endCxn id="8" idx="1"/>
          </p:cNvCxnSpPr>
          <p:nvPr/>
        </p:nvCxnSpPr>
        <p:spPr>
          <a:xfrm>
            <a:off x="2829856" y="3821400"/>
            <a:ext cx="330077" cy="462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446686" y="392385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445679" y="329506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200322" y="28539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004521" y="392041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003515" y="329163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00322" y="436623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569502" y="395556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569502" y="321337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222632" y="346951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696383" y="3568878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796312" y="3740504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386702" y="4359247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275249" y="2853937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887335" y="3567720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311336" y="4367250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171" name="Straight Arrow Connector 170"/>
          <p:cNvCxnSpPr>
            <a:endCxn id="4" idx="1"/>
          </p:cNvCxnSpPr>
          <p:nvPr/>
        </p:nvCxnSpPr>
        <p:spPr>
          <a:xfrm>
            <a:off x="433772" y="3355101"/>
            <a:ext cx="188416" cy="25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0" y="3185180"/>
            <a:ext cx="547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200" dirty="0">
                <a:solidFill>
                  <a:prstClr val="black"/>
                </a:solidFill>
                <a:latin typeface="Calibri" panose="020F0502020204030204"/>
              </a:rPr>
              <a:t>forrás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4" name="Straight Arrow Connector 173"/>
          <p:cNvCxnSpPr>
            <a:endCxn id="9" idx="5"/>
          </p:cNvCxnSpPr>
          <p:nvPr/>
        </p:nvCxnSpPr>
        <p:spPr>
          <a:xfrm flipH="1" flipV="1">
            <a:off x="4005025" y="3830045"/>
            <a:ext cx="160298" cy="36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4074889" y="4118109"/>
            <a:ext cx="502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hu-HU" sz="1200" dirty="0">
                <a:solidFill>
                  <a:prstClr val="black"/>
                </a:solidFill>
                <a:latin typeface="Calibri" panose="020F0502020204030204"/>
              </a:rPr>
              <a:t>cél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403223" y="2849850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61942" y="2849850"/>
            <a:ext cx="2282059" cy="15173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42900"/>
            <a:r>
              <a:rPr lang="en-US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E´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{}</a:t>
            </a:r>
          </a:p>
          <a:p>
            <a:pPr defTabSz="342900"/>
            <a:endParaRPr lang="hu-HU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  = {(B,2),(G,6)}</a:t>
            </a:r>
            <a:endParaRPr lang="en-US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311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486859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- Példa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628650" y="3575726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A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5638" y="2973579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B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95638" y="4251935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G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081588" y="2973579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81588" y="4251935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H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600782" y="3578727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6" name="Straight Connector 25"/>
          <p:cNvCxnSpPr>
            <a:stCxn id="20" idx="7"/>
            <a:endCxn id="21" idx="3"/>
          </p:cNvCxnSpPr>
          <p:nvPr/>
        </p:nvCxnSpPr>
        <p:spPr>
          <a:xfrm flipV="1">
            <a:off x="921334" y="3227752"/>
            <a:ext cx="324521" cy="3915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" idx="5"/>
            <a:endCxn id="22" idx="1"/>
          </p:cNvCxnSpPr>
          <p:nvPr/>
        </p:nvCxnSpPr>
        <p:spPr>
          <a:xfrm>
            <a:off x="921334" y="3829899"/>
            <a:ext cx="324521" cy="465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3" idx="2"/>
          </p:cNvCxnSpPr>
          <p:nvPr/>
        </p:nvCxnSpPr>
        <p:spPr>
          <a:xfrm>
            <a:off x="1538538" y="3122470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6"/>
            <a:endCxn id="24" idx="2"/>
          </p:cNvCxnSpPr>
          <p:nvPr/>
        </p:nvCxnSpPr>
        <p:spPr>
          <a:xfrm>
            <a:off x="1538538" y="4400826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4" idx="7"/>
            <a:endCxn id="25" idx="3"/>
          </p:cNvCxnSpPr>
          <p:nvPr/>
        </p:nvCxnSpPr>
        <p:spPr>
          <a:xfrm flipV="1">
            <a:off x="3374272" y="3832900"/>
            <a:ext cx="276727" cy="4626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5"/>
            <a:endCxn id="25" idx="1"/>
          </p:cNvCxnSpPr>
          <p:nvPr/>
        </p:nvCxnSpPr>
        <p:spPr>
          <a:xfrm>
            <a:off x="3374272" y="3227752"/>
            <a:ext cx="276727" cy="3945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768183" y="3579858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E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509043" y="3575726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Straight Connector 52"/>
          <p:cNvCxnSpPr>
            <a:stCxn id="21" idx="5"/>
            <a:endCxn id="51" idx="1"/>
          </p:cNvCxnSpPr>
          <p:nvPr/>
        </p:nvCxnSpPr>
        <p:spPr>
          <a:xfrm>
            <a:off x="1488322" y="3227752"/>
            <a:ext cx="330077" cy="3957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2" idx="7"/>
            <a:endCxn id="51" idx="3"/>
          </p:cNvCxnSpPr>
          <p:nvPr/>
        </p:nvCxnSpPr>
        <p:spPr>
          <a:xfrm flipV="1">
            <a:off x="1488322" y="3834031"/>
            <a:ext cx="330077" cy="461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6"/>
            <a:endCxn id="52" idx="2"/>
          </p:cNvCxnSpPr>
          <p:nvPr/>
        </p:nvCxnSpPr>
        <p:spPr>
          <a:xfrm flipV="1">
            <a:off x="2111083" y="3724617"/>
            <a:ext cx="397961" cy="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2" idx="7"/>
            <a:endCxn id="23" idx="3"/>
          </p:cNvCxnSpPr>
          <p:nvPr/>
        </p:nvCxnSpPr>
        <p:spPr>
          <a:xfrm flipV="1">
            <a:off x="2801728" y="3227752"/>
            <a:ext cx="330077" cy="391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2" idx="5"/>
            <a:endCxn id="24" idx="1"/>
          </p:cNvCxnSpPr>
          <p:nvPr/>
        </p:nvCxnSpPr>
        <p:spPr>
          <a:xfrm>
            <a:off x="2801728" y="3829899"/>
            <a:ext cx="330077" cy="465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32607" y="319649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39754" y="400684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447560" y="393098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446554" y="330220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201197" y="286107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005396" y="39275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004389" y="329876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201197" y="437337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570377" y="396270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70377" y="322051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201166" y="347482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686216" y="3567912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864489" y="3734936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376535" y="4358281"/>
            <a:ext cx="5227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(6,A)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403527" y="2849850"/>
            <a:ext cx="533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(2,A)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3265082" y="2852971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3877168" y="3566754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301169" y="4366284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863400" y="2849850"/>
            <a:ext cx="2282059" cy="15173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42900"/>
            <a:r>
              <a:rPr lang="en-US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E´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{(A,B)}</a:t>
            </a:r>
          </a:p>
          <a:p>
            <a:pPr defTabSz="342900"/>
            <a:endParaRPr lang="hu-HU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  = {(E,4),(G,6),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(C,9)}</a:t>
            </a:r>
            <a:endParaRPr lang="en-US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312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88642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- Példa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628650" y="3565086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A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1280446" y="2961448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B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1280446" y="4239804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G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3166396" y="2961448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3166396" y="4239804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H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769020" y="3575059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2" name="Straight Connector 81"/>
          <p:cNvCxnSpPr>
            <a:stCxn id="76" idx="7"/>
            <a:endCxn id="77" idx="3"/>
          </p:cNvCxnSpPr>
          <p:nvPr/>
        </p:nvCxnSpPr>
        <p:spPr>
          <a:xfrm flipV="1">
            <a:off x="921334" y="3215621"/>
            <a:ext cx="409328" cy="3930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6" idx="5"/>
            <a:endCxn id="78" idx="1"/>
          </p:cNvCxnSpPr>
          <p:nvPr/>
        </p:nvCxnSpPr>
        <p:spPr>
          <a:xfrm>
            <a:off x="921334" y="3819259"/>
            <a:ext cx="409328" cy="4641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7" idx="6"/>
            <a:endCxn id="79" idx="2"/>
          </p:cNvCxnSpPr>
          <p:nvPr/>
        </p:nvCxnSpPr>
        <p:spPr>
          <a:xfrm>
            <a:off x="1623346" y="3110339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8" idx="6"/>
            <a:endCxn id="80" idx="2"/>
          </p:cNvCxnSpPr>
          <p:nvPr/>
        </p:nvCxnSpPr>
        <p:spPr>
          <a:xfrm>
            <a:off x="1623346" y="4388695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0" idx="7"/>
            <a:endCxn id="81" idx="3"/>
          </p:cNvCxnSpPr>
          <p:nvPr/>
        </p:nvCxnSpPr>
        <p:spPr>
          <a:xfrm flipV="1">
            <a:off x="3459080" y="3829232"/>
            <a:ext cx="360157" cy="454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9" idx="5"/>
            <a:endCxn id="81" idx="1"/>
          </p:cNvCxnSpPr>
          <p:nvPr/>
        </p:nvCxnSpPr>
        <p:spPr>
          <a:xfrm>
            <a:off x="3459080" y="3215621"/>
            <a:ext cx="360157" cy="4030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88411" y="31885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95559" y="39989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852991" y="3570546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E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593851" y="3566414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4" name="Straight Connector 103"/>
          <p:cNvCxnSpPr>
            <a:stCxn id="77" idx="5"/>
            <a:endCxn id="102" idx="1"/>
          </p:cNvCxnSpPr>
          <p:nvPr/>
        </p:nvCxnSpPr>
        <p:spPr>
          <a:xfrm>
            <a:off x="1573130" y="3215621"/>
            <a:ext cx="330077" cy="3985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8" idx="7"/>
            <a:endCxn id="102" idx="3"/>
          </p:cNvCxnSpPr>
          <p:nvPr/>
        </p:nvCxnSpPr>
        <p:spPr>
          <a:xfrm flipV="1">
            <a:off x="1573130" y="3824719"/>
            <a:ext cx="330077" cy="458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2" idx="6"/>
            <a:endCxn id="103" idx="2"/>
          </p:cNvCxnSpPr>
          <p:nvPr/>
        </p:nvCxnSpPr>
        <p:spPr>
          <a:xfrm flipV="1">
            <a:off x="2195890" y="3715305"/>
            <a:ext cx="397961" cy="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3" idx="7"/>
            <a:endCxn id="79" idx="3"/>
          </p:cNvCxnSpPr>
          <p:nvPr/>
        </p:nvCxnSpPr>
        <p:spPr>
          <a:xfrm flipV="1">
            <a:off x="2886535" y="3215620"/>
            <a:ext cx="330077" cy="394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3" idx="5"/>
            <a:endCxn id="80" idx="1"/>
          </p:cNvCxnSpPr>
          <p:nvPr/>
        </p:nvCxnSpPr>
        <p:spPr>
          <a:xfrm>
            <a:off x="2886535" y="3820587"/>
            <a:ext cx="330077" cy="462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500066" y="392432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499060" y="32955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253703" y="285440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057902" y="392088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56895" y="329209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253703" y="436670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622883" y="39560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622883" y="321384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277732" y="3471687"/>
            <a:ext cx="2126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810909" y="3567912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989182" y="3734936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(4,B)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501228" y="4358281"/>
            <a:ext cx="5227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(6,A)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528219" y="2849850"/>
            <a:ext cx="533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(2,A)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389774" y="2852971"/>
            <a:ext cx="5164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(9,B)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4001861" y="3566754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425862" y="4366284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863400" y="2849850"/>
            <a:ext cx="2282059" cy="15173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42900"/>
            <a:r>
              <a:rPr lang="en-US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E´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{(A,B),(</a:t>
            </a:r>
            <a:r>
              <a:rPr lang="hu-HU" sz="15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,E)}</a:t>
            </a:r>
          </a:p>
          <a:p>
            <a:pPr defTabSz="342900"/>
            <a:endParaRPr lang="hu-HU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  = {(G,5),(F,6),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(C,9)}</a:t>
            </a:r>
            <a:endParaRPr lang="en-US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313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4788496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- Példa</a:t>
            </a:r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628650" y="3541010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A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1195638" y="2938863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B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1195638" y="4217219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G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3081588" y="2938863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81588" y="4217219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H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3600782" y="3544011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94" name="Straight Connector 93"/>
          <p:cNvCxnSpPr>
            <a:stCxn id="88" idx="7"/>
            <a:endCxn id="89" idx="3"/>
          </p:cNvCxnSpPr>
          <p:nvPr/>
        </p:nvCxnSpPr>
        <p:spPr>
          <a:xfrm flipV="1">
            <a:off x="921334" y="3193036"/>
            <a:ext cx="324521" cy="3915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8" idx="5"/>
            <a:endCxn id="90" idx="1"/>
          </p:cNvCxnSpPr>
          <p:nvPr/>
        </p:nvCxnSpPr>
        <p:spPr>
          <a:xfrm>
            <a:off x="921334" y="3795183"/>
            <a:ext cx="324521" cy="465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89" idx="6"/>
            <a:endCxn id="91" idx="2"/>
          </p:cNvCxnSpPr>
          <p:nvPr/>
        </p:nvCxnSpPr>
        <p:spPr>
          <a:xfrm>
            <a:off x="1538538" y="3087754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0" idx="6"/>
            <a:endCxn id="92" idx="2"/>
          </p:cNvCxnSpPr>
          <p:nvPr/>
        </p:nvCxnSpPr>
        <p:spPr>
          <a:xfrm>
            <a:off x="1538538" y="4366110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2" idx="7"/>
            <a:endCxn id="93" idx="3"/>
          </p:cNvCxnSpPr>
          <p:nvPr/>
        </p:nvCxnSpPr>
        <p:spPr>
          <a:xfrm flipV="1">
            <a:off x="3374272" y="3798184"/>
            <a:ext cx="276727" cy="4626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1" idx="5"/>
            <a:endCxn id="93" idx="1"/>
          </p:cNvCxnSpPr>
          <p:nvPr/>
        </p:nvCxnSpPr>
        <p:spPr>
          <a:xfrm>
            <a:off x="3374272" y="3193036"/>
            <a:ext cx="276727" cy="3945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1768183" y="3545142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E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509043" y="3541010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1" name="Straight Connector 110"/>
          <p:cNvCxnSpPr>
            <a:stCxn id="89" idx="5"/>
            <a:endCxn id="109" idx="1"/>
          </p:cNvCxnSpPr>
          <p:nvPr/>
        </p:nvCxnSpPr>
        <p:spPr>
          <a:xfrm>
            <a:off x="1488322" y="3193036"/>
            <a:ext cx="330077" cy="3957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0" idx="7"/>
            <a:endCxn id="109" idx="3"/>
          </p:cNvCxnSpPr>
          <p:nvPr/>
        </p:nvCxnSpPr>
        <p:spPr>
          <a:xfrm flipV="1">
            <a:off x="1488322" y="3799315"/>
            <a:ext cx="330077" cy="4615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9" idx="6"/>
            <a:endCxn id="110" idx="2"/>
          </p:cNvCxnSpPr>
          <p:nvPr/>
        </p:nvCxnSpPr>
        <p:spPr>
          <a:xfrm flipV="1">
            <a:off x="2111083" y="3689901"/>
            <a:ext cx="397961" cy="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10" idx="7"/>
            <a:endCxn id="91" idx="3"/>
          </p:cNvCxnSpPr>
          <p:nvPr/>
        </p:nvCxnSpPr>
        <p:spPr>
          <a:xfrm flipV="1">
            <a:off x="2801728" y="3193036"/>
            <a:ext cx="330077" cy="391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10" idx="5"/>
            <a:endCxn id="92" idx="1"/>
          </p:cNvCxnSpPr>
          <p:nvPr/>
        </p:nvCxnSpPr>
        <p:spPr>
          <a:xfrm>
            <a:off x="2801728" y="3795183"/>
            <a:ext cx="330077" cy="465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00096" y="31989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07244" y="400931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15050" y="393345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414043" y="330466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168687" y="286353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972885" y="393001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971879" y="330123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168687" y="437584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7866" y="396516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3537866" y="322297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169067" y="347742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727488" y="3567912"/>
            <a:ext cx="5068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(6,E)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1905762" y="3734936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(4,B)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1417807" y="4358281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(5,E)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444799" y="2849850"/>
            <a:ext cx="533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(2,A)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3306354" y="2852971"/>
            <a:ext cx="5164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(9,B)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918441" y="3566754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342441" y="4366284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863400" y="2849850"/>
            <a:ext cx="2282059" cy="15173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42900"/>
            <a:r>
              <a:rPr lang="en-US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E´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{(A,B),(</a:t>
            </a:r>
            <a:r>
              <a:rPr lang="hu-HU" sz="15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,E),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(E,G)}</a:t>
            </a:r>
          </a:p>
          <a:p>
            <a:pPr defTabSz="342900"/>
            <a:endParaRPr lang="hu-HU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  = {(F,6),(C,9)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(H,9)}</a:t>
            </a:r>
            <a:endParaRPr lang="en-US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314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102342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- Példa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8650" y="3581785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A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1280446" y="2978147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B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1280446" y="4256503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G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66396" y="2978147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66396" y="4256503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H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69020" y="3591758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Straight Connector 9"/>
          <p:cNvCxnSpPr>
            <a:stCxn id="4" idx="7"/>
            <a:endCxn id="5" idx="3"/>
          </p:cNvCxnSpPr>
          <p:nvPr/>
        </p:nvCxnSpPr>
        <p:spPr>
          <a:xfrm flipV="1">
            <a:off x="921334" y="3232321"/>
            <a:ext cx="409328" cy="3930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5"/>
            <a:endCxn id="6" idx="1"/>
          </p:cNvCxnSpPr>
          <p:nvPr/>
        </p:nvCxnSpPr>
        <p:spPr>
          <a:xfrm>
            <a:off x="921334" y="3835958"/>
            <a:ext cx="409328" cy="4641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2"/>
          </p:cNvCxnSpPr>
          <p:nvPr/>
        </p:nvCxnSpPr>
        <p:spPr>
          <a:xfrm>
            <a:off x="1623346" y="3127038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"/>
            <a:endCxn id="8" idx="2"/>
          </p:cNvCxnSpPr>
          <p:nvPr/>
        </p:nvCxnSpPr>
        <p:spPr>
          <a:xfrm>
            <a:off x="1623346" y="4405394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7"/>
            <a:endCxn id="9" idx="3"/>
          </p:cNvCxnSpPr>
          <p:nvPr/>
        </p:nvCxnSpPr>
        <p:spPr>
          <a:xfrm flipV="1">
            <a:off x="3459080" y="3845932"/>
            <a:ext cx="360157" cy="454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9" idx="1"/>
          </p:cNvCxnSpPr>
          <p:nvPr/>
        </p:nvCxnSpPr>
        <p:spPr>
          <a:xfrm>
            <a:off x="3459080" y="3232320"/>
            <a:ext cx="360157" cy="4030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88411" y="320524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5559" y="401560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52991" y="3587245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E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593851" y="3583114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2" name="Straight Connector 41"/>
          <p:cNvCxnSpPr>
            <a:stCxn id="5" idx="5"/>
            <a:endCxn id="39" idx="1"/>
          </p:cNvCxnSpPr>
          <p:nvPr/>
        </p:nvCxnSpPr>
        <p:spPr>
          <a:xfrm>
            <a:off x="1573130" y="3232321"/>
            <a:ext cx="330077" cy="3985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7"/>
            <a:endCxn id="39" idx="3"/>
          </p:cNvCxnSpPr>
          <p:nvPr/>
        </p:nvCxnSpPr>
        <p:spPr>
          <a:xfrm flipV="1">
            <a:off x="1573130" y="3841418"/>
            <a:ext cx="330077" cy="458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6"/>
            <a:endCxn id="40" idx="2"/>
          </p:cNvCxnSpPr>
          <p:nvPr/>
        </p:nvCxnSpPr>
        <p:spPr>
          <a:xfrm flipV="1">
            <a:off x="2195890" y="3732005"/>
            <a:ext cx="397961" cy="4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0" idx="7"/>
            <a:endCxn id="7" idx="3"/>
          </p:cNvCxnSpPr>
          <p:nvPr/>
        </p:nvCxnSpPr>
        <p:spPr>
          <a:xfrm flipV="1">
            <a:off x="2886535" y="3232320"/>
            <a:ext cx="330077" cy="394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0" idx="5"/>
            <a:endCxn id="8" idx="1"/>
          </p:cNvCxnSpPr>
          <p:nvPr/>
        </p:nvCxnSpPr>
        <p:spPr>
          <a:xfrm>
            <a:off x="2886535" y="3837287"/>
            <a:ext cx="330077" cy="462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503365" y="393974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02358" y="331095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257001" y="286982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061200" y="393630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060194" y="330751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57001" y="438212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626181" y="397145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626181" y="322926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279311" y="348540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879872" y="3574039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(6,E)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950240" y="3750727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(4,B)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462285" y="4374072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(5,E)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489277" y="2865640"/>
            <a:ext cx="533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(2,A)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350832" y="2868762"/>
            <a:ext cx="5164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(9,B)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962919" y="3582544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386920" y="4382074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(9,G)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863400" y="2849850"/>
            <a:ext cx="2282059" cy="15173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42900"/>
            <a:r>
              <a:rPr lang="en-US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E´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{(A,B),(</a:t>
            </a:r>
            <a:r>
              <a:rPr lang="hu-HU" sz="15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,E),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(E,G),(E,F)}</a:t>
            </a:r>
          </a:p>
          <a:p>
            <a:pPr defTabSz="342900"/>
            <a:endParaRPr lang="hu-HU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  = {(H,8),(C,9)}</a:t>
            </a:r>
            <a:endParaRPr lang="en-US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315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947441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- Példa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316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28650" y="3564504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A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5638" y="2962357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B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95638" y="4240713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G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081588" y="2962357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81588" y="4240713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H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600782" y="3567505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6" name="Straight Connector 25"/>
          <p:cNvCxnSpPr>
            <a:stCxn id="20" idx="7"/>
            <a:endCxn id="21" idx="3"/>
          </p:cNvCxnSpPr>
          <p:nvPr/>
        </p:nvCxnSpPr>
        <p:spPr>
          <a:xfrm flipV="1">
            <a:off x="921334" y="3216530"/>
            <a:ext cx="324521" cy="3915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" idx="5"/>
            <a:endCxn id="22" idx="1"/>
          </p:cNvCxnSpPr>
          <p:nvPr/>
        </p:nvCxnSpPr>
        <p:spPr>
          <a:xfrm>
            <a:off x="921334" y="3818677"/>
            <a:ext cx="324521" cy="465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3" idx="2"/>
          </p:cNvCxnSpPr>
          <p:nvPr/>
        </p:nvCxnSpPr>
        <p:spPr>
          <a:xfrm>
            <a:off x="1538538" y="3111248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6"/>
            <a:endCxn id="24" idx="2"/>
          </p:cNvCxnSpPr>
          <p:nvPr/>
        </p:nvCxnSpPr>
        <p:spPr>
          <a:xfrm>
            <a:off x="1538538" y="4389604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4" idx="7"/>
            <a:endCxn id="25" idx="3"/>
          </p:cNvCxnSpPr>
          <p:nvPr/>
        </p:nvCxnSpPr>
        <p:spPr>
          <a:xfrm flipV="1">
            <a:off x="3374272" y="3821678"/>
            <a:ext cx="276727" cy="4626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5"/>
            <a:endCxn id="25" idx="1"/>
          </p:cNvCxnSpPr>
          <p:nvPr/>
        </p:nvCxnSpPr>
        <p:spPr>
          <a:xfrm>
            <a:off x="3374272" y="3216530"/>
            <a:ext cx="276727" cy="3945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768183" y="3568636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E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509043" y="3564504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" name="Straight Connector 52"/>
          <p:cNvCxnSpPr>
            <a:stCxn id="21" idx="5"/>
            <a:endCxn id="51" idx="1"/>
          </p:cNvCxnSpPr>
          <p:nvPr/>
        </p:nvCxnSpPr>
        <p:spPr>
          <a:xfrm>
            <a:off x="1488322" y="3216530"/>
            <a:ext cx="330077" cy="3957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2" idx="7"/>
            <a:endCxn id="51" idx="3"/>
          </p:cNvCxnSpPr>
          <p:nvPr/>
        </p:nvCxnSpPr>
        <p:spPr>
          <a:xfrm flipV="1">
            <a:off x="1488322" y="3822809"/>
            <a:ext cx="330077" cy="4615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6"/>
            <a:endCxn id="52" idx="2"/>
          </p:cNvCxnSpPr>
          <p:nvPr/>
        </p:nvCxnSpPr>
        <p:spPr>
          <a:xfrm flipV="1">
            <a:off x="2111083" y="3713395"/>
            <a:ext cx="397961" cy="4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2" idx="7"/>
            <a:endCxn id="23" idx="3"/>
          </p:cNvCxnSpPr>
          <p:nvPr/>
        </p:nvCxnSpPr>
        <p:spPr>
          <a:xfrm flipV="1">
            <a:off x="2801728" y="3216530"/>
            <a:ext cx="330077" cy="391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2" idx="5"/>
            <a:endCxn id="24" idx="1"/>
          </p:cNvCxnSpPr>
          <p:nvPr/>
        </p:nvCxnSpPr>
        <p:spPr>
          <a:xfrm>
            <a:off x="2801728" y="3818677"/>
            <a:ext cx="330077" cy="4656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32607" y="318527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39754" y="399562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447560" y="391976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446554" y="329098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201197" y="28498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005396" y="391633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004389" y="328754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201197" y="436215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570377" y="395148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70377" y="320928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201166" y="34636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790592" y="3577784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(6,E)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869652" y="3745966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(4,B)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381698" y="4369312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(5,E)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408690" y="2860880"/>
            <a:ext cx="533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(2,A)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270245" y="2864002"/>
            <a:ext cx="5164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(9,B)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882331" y="3577784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(∞,-)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306331" y="4377314"/>
            <a:ext cx="5068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(8,F)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863400" y="2849850"/>
            <a:ext cx="2282059" cy="15173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42900"/>
            <a:r>
              <a:rPr lang="en-US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E´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{(A,B),(</a:t>
            </a:r>
            <a:r>
              <a:rPr lang="hu-HU" sz="15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,E),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(E,G),(E,F), 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(F,H)}</a:t>
            </a:r>
          </a:p>
          <a:p>
            <a:pPr defTabSz="342900"/>
            <a:endParaRPr lang="hu-HU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 = {(C,9),(D,10)}</a:t>
            </a:r>
            <a:endParaRPr lang="en-US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35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- Példa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628650" y="3559719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A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1280446" y="2956081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B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1280446" y="4234437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G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3166396" y="2956081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C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3166396" y="4234437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H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769020" y="3569692"/>
            <a:ext cx="342900" cy="297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2" name="Straight Connector 81"/>
          <p:cNvCxnSpPr>
            <a:stCxn id="76" idx="7"/>
            <a:endCxn id="77" idx="3"/>
          </p:cNvCxnSpPr>
          <p:nvPr/>
        </p:nvCxnSpPr>
        <p:spPr>
          <a:xfrm flipV="1">
            <a:off x="921334" y="3210254"/>
            <a:ext cx="409328" cy="3930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6" idx="5"/>
            <a:endCxn id="78" idx="1"/>
          </p:cNvCxnSpPr>
          <p:nvPr/>
        </p:nvCxnSpPr>
        <p:spPr>
          <a:xfrm>
            <a:off x="921334" y="3813892"/>
            <a:ext cx="409328" cy="4641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7" idx="6"/>
            <a:endCxn id="79" idx="2"/>
          </p:cNvCxnSpPr>
          <p:nvPr/>
        </p:nvCxnSpPr>
        <p:spPr>
          <a:xfrm>
            <a:off x="1623346" y="3104972"/>
            <a:ext cx="15430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8" idx="6"/>
            <a:endCxn id="80" idx="2"/>
          </p:cNvCxnSpPr>
          <p:nvPr/>
        </p:nvCxnSpPr>
        <p:spPr>
          <a:xfrm>
            <a:off x="1623346" y="4383328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0" idx="7"/>
            <a:endCxn id="81" idx="3"/>
          </p:cNvCxnSpPr>
          <p:nvPr/>
        </p:nvCxnSpPr>
        <p:spPr>
          <a:xfrm flipV="1">
            <a:off x="3459080" y="3823865"/>
            <a:ext cx="360157" cy="454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9" idx="5"/>
            <a:endCxn id="81" idx="1"/>
          </p:cNvCxnSpPr>
          <p:nvPr/>
        </p:nvCxnSpPr>
        <p:spPr>
          <a:xfrm>
            <a:off x="3459080" y="3210254"/>
            <a:ext cx="360157" cy="4030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88411" y="31831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95559" y="39935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852991" y="3565179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E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593851" y="3561047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4" name="Straight Connector 103"/>
          <p:cNvCxnSpPr>
            <a:stCxn id="77" idx="5"/>
            <a:endCxn id="102" idx="1"/>
          </p:cNvCxnSpPr>
          <p:nvPr/>
        </p:nvCxnSpPr>
        <p:spPr>
          <a:xfrm>
            <a:off x="1573130" y="3210254"/>
            <a:ext cx="330077" cy="3985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8" idx="7"/>
            <a:endCxn id="102" idx="3"/>
          </p:cNvCxnSpPr>
          <p:nvPr/>
        </p:nvCxnSpPr>
        <p:spPr>
          <a:xfrm flipV="1">
            <a:off x="1573130" y="3819352"/>
            <a:ext cx="330077" cy="458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2" idx="6"/>
            <a:endCxn id="103" idx="2"/>
          </p:cNvCxnSpPr>
          <p:nvPr/>
        </p:nvCxnSpPr>
        <p:spPr>
          <a:xfrm flipV="1">
            <a:off x="2195890" y="3709938"/>
            <a:ext cx="397961" cy="4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3" idx="7"/>
            <a:endCxn id="79" idx="3"/>
          </p:cNvCxnSpPr>
          <p:nvPr/>
        </p:nvCxnSpPr>
        <p:spPr>
          <a:xfrm flipV="1">
            <a:off x="2886535" y="3210253"/>
            <a:ext cx="330077" cy="394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3" idx="5"/>
            <a:endCxn id="80" idx="1"/>
          </p:cNvCxnSpPr>
          <p:nvPr/>
        </p:nvCxnSpPr>
        <p:spPr>
          <a:xfrm>
            <a:off x="2886535" y="3815220"/>
            <a:ext cx="330077" cy="4628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500066" y="39189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499060" y="329016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253703" y="284903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057902" y="391551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56895" y="328673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253703" y="436133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622883" y="395066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622883" y="320847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277732" y="3466320"/>
            <a:ext cx="2126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914262" y="3591472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(6,E)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993322" y="3759655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(4,B)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505368" y="4383000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(5,E)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1532359" y="2874568"/>
            <a:ext cx="533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(2,A)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393915" y="2877690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(9,B)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006001" y="3591472"/>
            <a:ext cx="6174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srgbClr val="FF0000"/>
                </a:solidFill>
                <a:latin typeface="Calibri" panose="020F0502020204030204"/>
              </a:rPr>
              <a:t>(10,H)</a:t>
            </a:r>
            <a:endParaRPr lang="en-US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430001" y="4391002"/>
            <a:ext cx="5068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(8,F)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861942" y="2849036"/>
            <a:ext cx="2282059" cy="15173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42900"/>
            <a:r>
              <a:rPr lang="en-US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E´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{(A,B),(</a:t>
            </a:r>
            <a:r>
              <a:rPr lang="hu-HU" sz="15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,E),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(E,G),(E,F), 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(F,H),(B,C)}</a:t>
            </a:r>
          </a:p>
          <a:p>
            <a:pPr defTabSz="342900"/>
            <a:endParaRPr lang="hu-HU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 = {(D,10)}</a:t>
            </a:r>
            <a:endParaRPr lang="en-US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317</a:t>
            </a:fld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536839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- Példa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318</a:t>
            </a:fld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28650" y="3563635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A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1195638" y="2961488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B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1195638" y="4239844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G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3081588" y="2961488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C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81588" y="4239844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H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3600782" y="3566636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D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Connector 93"/>
          <p:cNvCxnSpPr>
            <a:stCxn id="88" idx="7"/>
            <a:endCxn id="89" idx="3"/>
          </p:cNvCxnSpPr>
          <p:nvPr/>
        </p:nvCxnSpPr>
        <p:spPr>
          <a:xfrm flipV="1">
            <a:off x="921334" y="3215662"/>
            <a:ext cx="324521" cy="3915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8" idx="5"/>
            <a:endCxn id="90" idx="1"/>
          </p:cNvCxnSpPr>
          <p:nvPr/>
        </p:nvCxnSpPr>
        <p:spPr>
          <a:xfrm>
            <a:off x="921334" y="3817808"/>
            <a:ext cx="324521" cy="465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89" idx="6"/>
            <a:endCxn id="91" idx="2"/>
          </p:cNvCxnSpPr>
          <p:nvPr/>
        </p:nvCxnSpPr>
        <p:spPr>
          <a:xfrm>
            <a:off x="1538538" y="3110379"/>
            <a:ext cx="15430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0" idx="6"/>
            <a:endCxn id="92" idx="2"/>
          </p:cNvCxnSpPr>
          <p:nvPr/>
        </p:nvCxnSpPr>
        <p:spPr>
          <a:xfrm>
            <a:off x="1538538" y="4388735"/>
            <a:ext cx="1543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2" idx="7"/>
            <a:endCxn id="93" idx="3"/>
          </p:cNvCxnSpPr>
          <p:nvPr/>
        </p:nvCxnSpPr>
        <p:spPr>
          <a:xfrm flipV="1">
            <a:off x="3374272" y="3820810"/>
            <a:ext cx="276727" cy="4626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1" idx="5"/>
            <a:endCxn id="93" idx="1"/>
          </p:cNvCxnSpPr>
          <p:nvPr/>
        </p:nvCxnSpPr>
        <p:spPr>
          <a:xfrm>
            <a:off x="3374272" y="3215661"/>
            <a:ext cx="276727" cy="3945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1768183" y="3567767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E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509043" y="3563635"/>
            <a:ext cx="342900" cy="297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b="1" dirty="0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en-US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1" name="Straight Connector 110"/>
          <p:cNvCxnSpPr>
            <a:stCxn id="89" idx="5"/>
            <a:endCxn id="109" idx="1"/>
          </p:cNvCxnSpPr>
          <p:nvPr/>
        </p:nvCxnSpPr>
        <p:spPr>
          <a:xfrm>
            <a:off x="1488322" y="3215661"/>
            <a:ext cx="330077" cy="3957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0" idx="7"/>
            <a:endCxn id="109" idx="3"/>
          </p:cNvCxnSpPr>
          <p:nvPr/>
        </p:nvCxnSpPr>
        <p:spPr>
          <a:xfrm flipV="1">
            <a:off x="1488322" y="3821941"/>
            <a:ext cx="330077" cy="4615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9" idx="6"/>
            <a:endCxn id="110" idx="2"/>
          </p:cNvCxnSpPr>
          <p:nvPr/>
        </p:nvCxnSpPr>
        <p:spPr>
          <a:xfrm flipV="1">
            <a:off x="2111083" y="3712527"/>
            <a:ext cx="397961" cy="4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10" idx="7"/>
            <a:endCxn id="91" idx="3"/>
          </p:cNvCxnSpPr>
          <p:nvPr/>
        </p:nvCxnSpPr>
        <p:spPr>
          <a:xfrm flipV="1">
            <a:off x="2801728" y="3215662"/>
            <a:ext cx="330077" cy="391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10" idx="5"/>
            <a:endCxn id="92" idx="1"/>
          </p:cNvCxnSpPr>
          <p:nvPr/>
        </p:nvCxnSpPr>
        <p:spPr>
          <a:xfrm>
            <a:off x="2801728" y="3817808"/>
            <a:ext cx="330077" cy="4656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00096" y="322158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07244" y="403194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15050" y="395608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414043" y="332729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168687" y="288616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972885" y="395264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971879" y="33238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168687" y="43984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7866" y="39877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3537866" y="324560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169067" y="35000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2854045" y="3566754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(6,E)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933105" y="3734936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(4,B)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1445150" y="4358281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(5,E)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472142" y="2849850"/>
            <a:ext cx="533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(2,A)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333697" y="2852971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(9,B)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3913917" y="3557634"/>
            <a:ext cx="6238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(10,H)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3369784" y="4366284"/>
            <a:ext cx="5068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00B050"/>
                </a:solidFill>
                <a:latin typeface="Calibri" panose="020F0502020204030204"/>
              </a:rPr>
              <a:t>(8,F)</a:t>
            </a:r>
            <a:endParaRPr lang="en-US" sz="1350" b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863400" y="2849850"/>
            <a:ext cx="2282059" cy="15173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42900"/>
            <a:r>
              <a:rPr lang="en-US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E´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{(A,B),(</a:t>
            </a:r>
            <a:r>
              <a:rPr lang="hu-HU" sz="15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,E),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(E,G),(E,F), 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(F,H),(B,C)</a:t>
            </a: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(H,D)}</a:t>
            </a:r>
          </a:p>
          <a:p>
            <a:pPr defTabSz="342900"/>
            <a:endParaRPr lang="hu-HU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42900"/>
            <a:r>
              <a:rPr lang="hu-HU" sz="15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 = {}</a:t>
            </a:r>
            <a:endParaRPr lang="en-US" sz="15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44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Dijkstra</a:t>
            </a:r>
            <a:r>
              <a:rPr lang="hu-HU" dirty="0"/>
              <a:t> algoritmus </a:t>
            </a:r>
            <a:r>
              <a:rPr lang="hu-HU" dirty="0" err="1"/>
              <a:t>pszeudo-kód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8098" y="2120569"/>
                <a:ext cx="8725902" cy="3465095"/>
              </a:xfrm>
            </p:spPr>
            <p:txBody>
              <a:bodyPr numCol="2">
                <a:noAutofit/>
              </a:bodyPr>
              <a:lstStyle/>
              <a:p>
                <a:pPr marL="0" indent="0">
                  <a:buNone/>
                </a:pPr>
                <a:r>
                  <a:rPr lang="en-US" sz="1350" b="1" dirty="0" err="1"/>
                  <a:t>Dijkstra</a:t>
                </a:r>
                <a:r>
                  <a:rPr lang="en-US" sz="1350" dirty="0"/>
                  <a:t>(</a:t>
                </a:r>
                <a:r>
                  <a:rPr lang="en-US" sz="1350" dirty="0" err="1"/>
                  <a:t>G,s,w</a:t>
                </a:r>
                <a:r>
                  <a:rPr lang="en-US" sz="1350" dirty="0"/>
                  <a:t>)</a:t>
                </a:r>
                <a:endParaRPr lang="hu-HU" sz="1350" dirty="0"/>
              </a:p>
              <a:p>
                <a:pPr marL="0" indent="0">
                  <a:spcBef>
                    <a:spcPts val="0"/>
                  </a:spcBef>
                  <a:spcAft>
                    <a:spcPts val="450"/>
                  </a:spcAft>
                  <a:buNone/>
                </a:pPr>
                <a:r>
                  <a:rPr lang="hu-HU" sz="1350" dirty="0"/>
                  <a:t>    </a:t>
                </a:r>
                <a:r>
                  <a:rPr lang="en-US" sz="1200" dirty="0"/>
                  <a:t>Output: </a:t>
                </a:r>
                <a:r>
                  <a:rPr lang="en-US" sz="1200" dirty="0" err="1"/>
                  <a:t>egy</a:t>
                </a:r>
                <a:r>
                  <a:rPr lang="en-US" sz="1200" dirty="0"/>
                  <a:t> </a:t>
                </a:r>
                <a:r>
                  <a:rPr lang="en-US" sz="1200" dirty="0" err="1"/>
                  <a:t>legrövidebb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utak</a:t>
                </a:r>
                <a:r>
                  <a:rPr lang="en-US" sz="1200" dirty="0"/>
                  <a:t> </a:t>
                </a:r>
                <a:r>
                  <a:rPr lang="en-US" sz="1200" dirty="0" err="1"/>
                  <a:t>fája</a:t>
                </a:r>
                <a:r>
                  <a:rPr lang="hu-HU" sz="1200" dirty="0"/>
                  <a:t> </a:t>
                </a:r>
                <a:r>
                  <a:rPr lang="nl-NL" sz="1200" dirty="0"/>
                  <a:t>T=(V,E´) G-ben s gyökérrel</a:t>
                </a:r>
                <a:endParaRPr lang="nl-NL" sz="1350" dirty="0"/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01 </a:t>
                </a:r>
                <a:r>
                  <a:rPr lang="en-US" sz="1350" dirty="0"/>
                  <a:t>E´ := Ø;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02 </a:t>
                </a:r>
                <a:r>
                  <a:rPr lang="en-US" sz="1350" dirty="0"/>
                  <a:t>ready[s] := true;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03 </a:t>
                </a:r>
                <a:r>
                  <a:rPr lang="en-US" sz="1350" dirty="0"/>
                  <a:t>ready[v] := false; ∀ v </a:t>
                </a:r>
                <a:r>
                  <a:rPr lang="pl-PL" sz="1350" dirty="0"/>
                  <a:t>∈</a:t>
                </a:r>
                <a:r>
                  <a:rPr lang="en-US" sz="1350" dirty="0"/>
                  <a:t> V \ {s};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04 </a:t>
                </a:r>
                <a:r>
                  <a:rPr lang="en-US" sz="1350" dirty="0"/>
                  <a:t>d[s] := 0;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05 </a:t>
                </a:r>
                <a:r>
                  <a:rPr lang="en-US" sz="1350" dirty="0"/>
                  <a:t>d[v] := ∞; ∀ v </a:t>
                </a:r>
                <a:r>
                  <a:rPr lang="pl-PL" sz="1350" dirty="0"/>
                  <a:t>∈</a:t>
                </a:r>
                <a:r>
                  <a:rPr lang="en-US" sz="1350" dirty="0"/>
                  <a:t> V \ {s};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06 </a:t>
                </a:r>
                <a:r>
                  <a:rPr lang="en-US" sz="1350" dirty="0" err="1"/>
                  <a:t>priority_queue</a:t>
                </a:r>
                <a:r>
                  <a:rPr lang="en-US" sz="1350" dirty="0"/>
                  <a:t> Q;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pt-BR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07 </a:t>
                </a:r>
                <a:r>
                  <a:rPr lang="pt-BR" sz="1350" b="1" dirty="0"/>
                  <a:t>forall </a:t>
                </a:r>
                <a:r>
                  <a:rPr lang="pt-BR" sz="1350" dirty="0"/>
                  <a:t>v </a:t>
                </a:r>
                <a:r>
                  <a:rPr lang="pl-PL" sz="1350" dirty="0"/>
                  <a:t>∈ </a:t>
                </a:r>
                <a:r>
                  <a:rPr lang="pt-BR" sz="1350" dirty="0"/>
                  <a:t>Adj[s] </a:t>
                </a:r>
                <a:r>
                  <a:rPr lang="pt-BR" sz="1350" b="1" dirty="0"/>
                  <a:t>do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08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</a:t>
                </a:r>
                <a:r>
                  <a:rPr lang="en-US" sz="1350" dirty="0" err="1"/>
                  <a:t>pred</a:t>
                </a:r>
                <a:r>
                  <a:rPr lang="en-US" sz="1350" dirty="0"/>
                  <a:t>[v] := s;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09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</a:t>
                </a:r>
                <a:r>
                  <a:rPr lang="en-US" sz="1350" dirty="0"/>
                  <a:t>d[v] := w(s</a:t>
                </a:r>
                <a:r>
                  <a:rPr lang="hu-HU" sz="1350" dirty="0"/>
                  <a:t>,</a:t>
                </a:r>
                <a:r>
                  <a:rPr lang="en-US" sz="1350" dirty="0"/>
                  <a:t>v);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10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</a:t>
                </a:r>
                <a:r>
                  <a:rPr lang="en-US" sz="1350" dirty="0" err="1"/>
                  <a:t>Q.Insert</a:t>
                </a:r>
                <a:r>
                  <a:rPr lang="en-US" sz="1350" dirty="0"/>
                  <a:t>(v</a:t>
                </a:r>
                <a:r>
                  <a:rPr lang="hu-HU" sz="1350" dirty="0"/>
                  <a:t>,</a:t>
                </a:r>
                <a:r>
                  <a:rPr lang="en-US" sz="1350" dirty="0"/>
                  <a:t>d[v]);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11 </a:t>
                </a:r>
                <a:r>
                  <a:rPr lang="en-US" sz="1350" b="1" dirty="0"/>
                  <a:t>od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12 </a:t>
                </a:r>
                <a:r>
                  <a:rPr lang="en-US" sz="1350" b="1" dirty="0"/>
                  <a:t>while </a:t>
                </a:r>
                <a:r>
                  <a:rPr lang="en-US" sz="1350" dirty="0"/>
                  <a:t>Q ≠ Ø </a:t>
                </a:r>
                <a:r>
                  <a:rPr lang="en-US" sz="1350" b="1" dirty="0"/>
                  <a:t>do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endParaRPr lang="hu-HU" sz="135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13</a:t>
                </a:r>
                <a:r>
                  <a:rPr lang="en-US" sz="1350" dirty="0"/>
                  <a:t> </a:t>
                </a:r>
                <a:r>
                  <a:rPr lang="hu-HU" sz="1350" dirty="0"/>
                  <a:t>    </a:t>
                </a:r>
                <a:r>
                  <a:rPr lang="en-US" sz="1350" dirty="0"/>
                  <a:t>v := </a:t>
                </a:r>
                <a:r>
                  <a:rPr lang="en-US" sz="1350" dirty="0" err="1"/>
                  <a:t>Q.DeleteMin</a:t>
                </a:r>
                <a:r>
                  <a:rPr lang="en-US" sz="1350" dirty="0"/>
                  <a:t>();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14</a:t>
                </a:r>
                <a:r>
                  <a:rPr lang="en-US" sz="1350" dirty="0"/>
                  <a:t> </a:t>
                </a:r>
                <a:r>
                  <a:rPr lang="hu-HU" sz="1350" dirty="0"/>
                  <a:t>    </a:t>
                </a:r>
                <a:r>
                  <a:rPr lang="en-US" sz="1350" dirty="0"/>
                  <a:t>E´:= E´ U {(</a:t>
                </a:r>
                <a:r>
                  <a:rPr lang="en-US" sz="1350" dirty="0" err="1"/>
                  <a:t>pred</a:t>
                </a:r>
                <a:r>
                  <a:rPr lang="en-US" sz="1350" dirty="0"/>
                  <a:t>[v],v)};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15</a:t>
                </a:r>
                <a:r>
                  <a:rPr lang="en-US" sz="1350" dirty="0"/>
                  <a:t> </a:t>
                </a:r>
                <a:r>
                  <a:rPr lang="hu-HU" sz="1350" dirty="0"/>
                  <a:t>    </a:t>
                </a:r>
                <a:r>
                  <a:rPr lang="en-US" sz="1350" dirty="0"/>
                  <a:t>ready[v] := true;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pl-PL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16</a:t>
                </a:r>
                <a:r>
                  <a:rPr lang="pl-PL" sz="1350" dirty="0"/>
                  <a:t>     </a:t>
                </a:r>
                <a:r>
                  <a:rPr lang="pl-PL" sz="1350" b="1" dirty="0"/>
                  <a:t>forall </a:t>
                </a:r>
                <a:r>
                  <a:rPr lang="pl-PL" sz="1350" dirty="0"/>
                  <a:t>u ∈ Adj[v] </a:t>
                </a:r>
                <a:r>
                  <a:rPr lang="pl-PL" sz="1350" b="1" dirty="0"/>
                  <a:t>do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pl-PL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17         </a:t>
                </a:r>
                <a:r>
                  <a:rPr lang="pl-PL" sz="1350" b="1" dirty="0"/>
                  <a:t>if </a:t>
                </a:r>
                <a:r>
                  <a:rPr lang="pl-PL" sz="1350" dirty="0"/>
                  <a:t>u ∈ Q </a:t>
                </a:r>
                <a:r>
                  <a:rPr lang="pl-PL" sz="1350" b="1" dirty="0"/>
                  <a:t>and </a:t>
                </a:r>
                <a:r>
                  <a:rPr lang="pl-PL" sz="1350" dirty="0"/>
                  <a:t>d[v] + w(v,u) &lt; d[u]) </a:t>
                </a:r>
                <a:r>
                  <a:rPr lang="pl-PL" sz="1350" b="1" dirty="0"/>
                  <a:t>then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18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      </a:t>
                </a:r>
                <a:r>
                  <a:rPr lang="en-US" sz="1350" dirty="0" err="1"/>
                  <a:t>pred</a:t>
                </a:r>
                <a:r>
                  <a:rPr lang="en-US" sz="1350" dirty="0"/>
                  <a:t>[u] := v;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19</a:t>
                </a:r>
                <a:r>
                  <a:rPr lang="en-US" sz="1350" dirty="0"/>
                  <a:t> </a:t>
                </a:r>
                <a:r>
                  <a:rPr lang="hu-HU" sz="1350" dirty="0"/>
                  <a:t>            </a:t>
                </a:r>
                <a:r>
                  <a:rPr lang="en-US" sz="1350" dirty="0"/>
                  <a:t>d[u] := d[v] + w(v</a:t>
                </a:r>
                <a:r>
                  <a:rPr lang="hu-HU" sz="1350" dirty="0"/>
                  <a:t>,</a:t>
                </a:r>
                <a:r>
                  <a:rPr lang="en-US" sz="1350" dirty="0"/>
                  <a:t>u);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20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      </a:t>
                </a:r>
                <a:r>
                  <a:rPr lang="en-US" sz="1350" dirty="0" err="1"/>
                  <a:t>Q.DecreasePriority</a:t>
                </a:r>
                <a:r>
                  <a:rPr lang="en-US" sz="1350" dirty="0"/>
                  <a:t>(u</a:t>
                </a:r>
                <a:r>
                  <a:rPr lang="hu-HU" sz="1350" dirty="0"/>
                  <a:t>,</a:t>
                </a:r>
                <a:r>
                  <a:rPr lang="en-US" sz="1350" dirty="0"/>
                  <a:t>d[u]);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21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  </a:t>
                </a:r>
                <a:r>
                  <a:rPr lang="en-US" sz="1350" b="1" dirty="0"/>
                  <a:t>else if </a:t>
                </a:r>
                <a:r>
                  <a:rPr lang="en-US" sz="1350" dirty="0"/>
                  <a:t>u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1350" dirty="0"/>
                  <a:t> Q </a:t>
                </a:r>
                <a:r>
                  <a:rPr lang="en-US" sz="1350" b="1" dirty="0"/>
                  <a:t>and not </a:t>
                </a:r>
                <a:r>
                  <a:rPr lang="en-US" sz="1350" dirty="0"/>
                  <a:t>ready[u] </a:t>
                </a:r>
                <a:r>
                  <a:rPr lang="en-US" sz="1350" b="1" dirty="0"/>
                  <a:t>then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22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      </a:t>
                </a:r>
                <a:r>
                  <a:rPr lang="en-US" sz="1350" dirty="0" err="1"/>
                  <a:t>pred</a:t>
                </a:r>
                <a:r>
                  <a:rPr lang="en-US" sz="1350" dirty="0"/>
                  <a:t>[u] := v;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23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      </a:t>
                </a:r>
                <a:r>
                  <a:rPr lang="en-US" sz="1350" dirty="0"/>
                  <a:t>d[u] := d[v] + w(v</a:t>
                </a:r>
                <a:r>
                  <a:rPr lang="hu-HU" sz="1350" dirty="0"/>
                  <a:t>,</a:t>
                </a:r>
                <a:r>
                  <a:rPr lang="en-US" sz="1350" dirty="0"/>
                  <a:t>u);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24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      </a:t>
                </a:r>
                <a:r>
                  <a:rPr lang="en-US" sz="1350" dirty="0" err="1"/>
                  <a:t>Q.Insert</a:t>
                </a:r>
                <a:r>
                  <a:rPr lang="en-US" sz="1350" dirty="0"/>
                  <a:t>(u</a:t>
                </a:r>
                <a:r>
                  <a:rPr lang="hu-HU" sz="1350" dirty="0"/>
                  <a:t>,</a:t>
                </a:r>
                <a:r>
                  <a:rPr lang="en-US" sz="1350" dirty="0"/>
                  <a:t>d[u]);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25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  </a:t>
                </a:r>
                <a:r>
                  <a:rPr lang="en-US" sz="1350" b="1" dirty="0"/>
                  <a:t>fi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26 </a:t>
                </a:r>
                <a:r>
                  <a:rPr lang="hu-HU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</a:t>
                </a:r>
                <a:r>
                  <a:rPr lang="en-US" sz="1350" b="1" dirty="0"/>
                  <a:t>od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27 </a:t>
                </a:r>
                <a:r>
                  <a:rPr lang="en-US" sz="1350" b="1" dirty="0"/>
                  <a:t>od</a:t>
                </a:r>
                <a:endParaRPr lang="en-US" sz="135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098" y="2120569"/>
                <a:ext cx="8725902" cy="3465095"/>
              </a:xfrm>
              <a:blipFill>
                <a:blip r:embed="rId2"/>
                <a:stretch>
                  <a:fillRect l="-210" t="-880" b="-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18098" y="2596243"/>
            <a:ext cx="4027355" cy="244928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342900"/>
            <a:endParaRPr lang="hu-HU" sz="1350" dirty="0">
              <a:solidFill>
                <a:srgbClr val="E7E6E6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 rot="5400000">
            <a:off x="3457298" y="3670845"/>
            <a:ext cx="16993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E7E6E6">
                    <a:lumMod val="50000"/>
                  </a:srgbClr>
                </a:solidFill>
                <a:latin typeface="Calibri" panose="020F0502020204030204"/>
              </a:rPr>
              <a:t>INICIALIZÁCIÓS FÁZIS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65891" y="3245303"/>
            <a:ext cx="3529918" cy="6858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342900"/>
            <a:endParaRPr lang="hu-HU" sz="1350" dirty="0">
              <a:solidFill>
                <a:srgbClr val="E7E6E6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65891" y="4109324"/>
            <a:ext cx="3529918" cy="6858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342900"/>
            <a:endParaRPr lang="hu-HU" sz="1350" dirty="0">
              <a:solidFill>
                <a:srgbClr val="E7E6E6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 rot="5400000">
            <a:off x="7694710" y="3466543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050" b="1" dirty="0">
                <a:solidFill>
                  <a:srgbClr val="E7E6E6">
                    <a:lumMod val="50000"/>
                  </a:srgbClr>
                </a:solidFill>
                <a:latin typeface="Calibri" panose="020F0502020204030204"/>
              </a:rPr>
              <a:t>JAVÍTÓ ÚT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7828559" y="4325265"/>
            <a:ext cx="503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050" b="1" dirty="0">
                <a:solidFill>
                  <a:srgbClr val="E7E6E6">
                    <a:lumMod val="50000"/>
                  </a:srgbClr>
                </a:solidFill>
                <a:latin typeface="Calibri" panose="020F0502020204030204"/>
              </a:rPr>
              <a:t>ÚJ ÚT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08739" y="2120569"/>
            <a:ext cx="4027355" cy="312090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342900"/>
            <a:endParaRPr lang="hu-HU" sz="1350" dirty="0">
              <a:solidFill>
                <a:srgbClr val="E7E6E6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5400000">
            <a:off x="7712218" y="3481024"/>
            <a:ext cx="15707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b="1" dirty="0">
                <a:solidFill>
                  <a:srgbClr val="E7E6E6">
                    <a:lumMod val="50000"/>
                  </a:srgbClr>
                </a:solidFill>
                <a:latin typeface="Calibri" panose="020F0502020204030204"/>
              </a:rPr>
              <a:t>ITERÁCIÓS LÉPÉSEK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319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383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  <p:bldP spid="16" grpId="0"/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Rétegelt Hálózati Architektúra	</a:t>
            </a:r>
            <a:br>
              <a:rPr lang="hu-HU" dirty="0"/>
            </a:br>
            <a:r>
              <a:rPr lang="hu-HU" dirty="0"/>
              <a:t>			(</a:t>
            </a:r>
            <a:r>
              <a:rPr lang="hu-HU" dirty="0" err="1"/>
              <a:t>Layered</a:t>
            </a:r>
            <a:r>
              <a:rPr lang="hu-HU" dirty="0"/>
              <a:t> </a:t>
            </a:r>
            <a:r>
              <a:rPr lang="en-US" dirty="0"/>
              <a:t>Network Stack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838732" y="1600200"/>
            <a:ext cx="6237027" cy="510540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Modularitás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hu-HU" dirty="0"/>
              <a:t>A  hálózati funkciókat szervezi egységekbe</a:t>
            </a:r>
            <a:endParaRPr lang="en-US" dirty="0"/>
          </a:p>
          <a:p>
            <a:r>
              <a:rPr lang="hu-HU" dirty="0"/>
              <a:t>Beburkolás (</a:t>
            </a:r>
            <a:r>
              <a:rPr lang="en-US" dirty="0"/>
              <a:t>Encapsulation</a:t>
            </a:r>
            <a:r>
              <a:rPr lang="hu-HU" dirty="0"/>
              <a:t>)</a:t>
            </a:r>
            <a:endParaRPr lang="en-US" dirty="0"/>
          </a:p>
          <a:p>
            <a:pPr lvl="1"/>
            <a:r>
              <a:rPr lang="hu-HU" dirty="0"/>
              <a:t>Interfészek definiálják a réteg közi interakciókat</a:t>
            </a:r>
            <a:endParaRPr lang="en-US" dirty="0"/>
          </a:p>
          <a:p>
            <a:pPr lvl="1"/>
            <a:r>
              <a:rPr lang="hu-HU" dirty="0"/>
              <a:t>A rétegek csak az alattuk levőkre épülnek</a:t>
            </a:r>
            <a:endParaRPr lang="en-US" dirty="0"/>
          </a:p>
          <a:p>
            <a:r>
              <a:rPr lang="hu-HU" dirty="0"/>
              <a:t>Rugalmasság</a:t>
            </a:r>
            <a:endParaRPr lang="en-US" dirty="0"/>
          </a:p>
          <a:p>
            <a:pPr lvl="1"/>
            <a:r>
              <a:rPr lang="hu-HU" dirty="0"/>
              <a:t>Kód újrafelhasználás a hálózatban</a:t>
            </a:r>
            <a:endParaRPr lang="en-US" dirty="0"/>
          </a:p>
          <a:p>
            <a:pPr lvl="1"/>
            <a:r>
              <a:rPr lang="hu-HU" dirty="0"/>
              <a:t>Egyes modulok implementációja változhat</a:t>
            </a:r>
            <a:endParaRPr lang="en-US" dirty="0"/>
          </a:p>
          <a:p>
            <a:r>
              <a:rPr lang="hu-HU" dirty="0"/>
              <a:t>Sajnos vannak hátrányai is</a:t>
            </a:r>
            <a:endParaRPr lang="en-US" dirty="0"/>
          </a:p>
          <a:p>
            <a:pPr lvl="1"/>
            <a:r>
              <a:rPr lang="hu-HU" dirty="0"/>
              <a:t>Az interfészek információt rejtenek el</a:t>
            </a:r>
            <a:endParaRPr lang="en-US" dirty="0"/>
          </a:p>
          <a:p>
            <a:pPr lvl="1"/>
            <a:r>
              <a:rPr lang="hu-HU" dirty="0"/>
              <a:t>Teljesítmény csökkenés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456" y="1633211"/>
            <a:ext cx="2286142" cy="727851"/>
            <a:chOff x="314656" y="3333624"/>
            <a:chExt cx="8363853" cy="1523216"/>
          </a:xfrm>
        </p:grpSpPr>
        <p:sp>
          <p:nvSpPr>
            <p:cNvPr id="6" name="Rectangle 5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314656" y="3496212"/>
              <a:ext cx="8164128" cy="1360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>
                  <a:solidFill>
                    <a:schemeClr val="bg1"/>
                  </a:solidFill>
                </a:rPr>
                <a:t>Alkalmazások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4167" y="5704772"/>
            <a:ext cx="2258720" cy="1039504"/>
            <a:chOff x="414979" y="3333624"/>
            <a:chExt cx="8263530" cy="1523216"/>
          </a:xfrm>
        </p:grpSpPr>
        <p:sp>
          <p:nvSpPr>
            <p:cNvPr id="9" name="Rectangle 8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514380" y="3496213"/>
              <a:ext cx="7465329" cy="1360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>
                  <a:solidFill>
                    <a:schemeClr val="bg1"/>
                  </a:solidFill>
                </a:rPr>
                <a:t>Fizikai Médium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0456" y="2593104"/>
            <a:ext cx="2286142" cy="573177"/>
            <a:chOff x="314656" y="3333624"/>
            <a:chExt cx="8363853" cy="1523216"/>
          </a:xfrm>
          <a:solidFill>
            <a:schemeClr val="accent3"/>
          </a:solidFill>
        </p:grpSpPr>
        <p:sp>
          <p:nvSpPr>
            <p:cNvPr id="15" name="Rectangle 14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grp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314656" y="3333624"/>
              <a:ext cx="8164128" cy="1523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N</a:t>
              </a:r>
              <a:r>
                <a:rPr lang="hu-HU" sz="3200" dirty="0">
                  <a:solidFill>
                    <a:schemeClr val="bg1"/>
                  </a:solidFill>
                </a:rPr>
                <a:t>. réteg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0456" y="4915506"/>
            <a:ext cx="2286142" cy="573177"/>
            <a:chOff x="314656" y="3333624"/>
            <a:chExt cx="8363853" cy="1523216"/>
          </a:xfrm>
          <a:solidFill>
            <a:schemeClr val="accent3"/>
          </a:solidFill>
        </p:grpSpPr>
        <p:sp>
          <p:nvSpPr>
            <p:cNvPr id="18" name="Rectangle 17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grp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14656" y="3333624"/>
              <a:ext cx="8164128" cy="1523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>
                  <a:solidFill>
                    <a:schemeClr val="bg1"/>
                  </a:solidFill>
                </a:rPr>
                <a:t>1. réteg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0456" y="4110287"/>
            <a:ext cx="2286142" cy="573177"/>
            <a:chOff x="314656" y="3333624"/>
            <a:chExt cx="8363853" cy="1523216"/>
          </a:xfrm>
          <a:solidFill>
            <a:schemeClr val="accent3"/>
          </a:solidFill>
        </p:grpSpPr>
        <p:sp>
          <p:nvSpPr>
            <p:cNvPr id="21" name="Rectangle 20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grp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314656" y="3333624"/>
              <a:ext cx="8164128" cy="1523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>
                  <a:solidFill>
                    <a:schemeClr val="bg1"/>
                  </a:solidFill>
                </a:rPr>
                <a:t>2. réteg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 rot="16200000">
            <a:off x="881177" y="331382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94412" y="5600142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2497543" y="3313828"/>
            <a:ext cx="740957" cy="324722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518015" y="3636994"/>
            <a:ext cx="757448" cy="34896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1337" y="4804012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1337" y="2472519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5275" y="3978357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878" y="3313828"/>
            <a:ext cx="2289482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99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92" y="1062037"/>
            <a:ext cx="8572109" cy="652463"/>
          </a:xfrm>
        </p:spPr>
        <p:txBody>
          <a:bodyPr/>
          <a:lstStyle/>
          <a:p>
            <a:r>
              <a:rPr lang="en-US" dirty="0"/>
              <a:t>OSPF vs. IS-IS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>
          <a:xfrm>
            <a:off x="122548" y="3103195"/>
            <a:ext cx="4373252" cy="2837459"/>
          </a:xfrm>
        </p:spPr>
        <p:txBody>
          <a:bodyPr>
            <a:normAutofit/>
          </a:bodyPr>
          <a:lstStyle/>
          <a:p>
            <a:r>
              <a:rPr lang="hu-HU" dirty="0"/>
              <a:t>Cégek és adatközpontok</a:t>
            </a:r>
            <a:endParaRPr lang="en-US" dirty="0"/>
          </a:p>
          <a:p>
            <a:r>
              <a:rPr lang="hu-HU" dirty="0"/>
              <a:t>Több lehetőséget támogat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IPv4</a:t>
            </a:r>
            <a:r>
              <a:rPr lang="hu-HU" dirty="0"/>
              <a:t> felett</a:t>
            </a:r>
            <a:endParaRPr lang="en-US" dirty="0"/>
          </a:p>
          <a:p>
            <a:pPr lvl="1"/>
            <a:r>
              <a:rPr lang="en-US" dirty="0"/>
              <a:t>LSA</a:t>
            </a:r>
            <a:r>
              <a:rPr lang="hu-HU" dirty="0" err="1"/>
              <a:t>-k</a:t>
            </a:r>
            <a:r>
              <a:rPr lang="hu-HU" dirty="0"/>
              <a:t> IPv4 feletti küldése</a:t>
            </a:r>
            <a:endParaRPr lang="en-US" dirty="0"/>
          </a:p>
          <a:p>
            <a:pPr lvl="1"/>
            <a:r>
              <a:rPr lang="en-US" dirty="0"/>
              <a:t>OSPFv3 </a:t>
            </a:r>
            <a:r>
              <a:rPr lang="hu-HU" dirty="0"/>
              <a:t>szükséges az</a:t>
            </a:r>
            <a:r>
              <a:rPr lang="en-US" dirty="0"/>
              <a:t> IPv6</a:t>
            </a:r>
            <a:r>
              <a:rPr lang="hu-HU" dirty="0" err="1"/>
              <a:t>-hoz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800599" y="3103195"/>
            <a:ext cx="4239705" cy="2844530"/>
          </a:xfrm>
        </p:spPr>
        <p:txBody>
          <a:bodyPr>
            <a:normAutofit/>
          </a:bodyPr>
          <a:lstStyle/>
          <a:p>
            <a:r>
              <a:rPr lang="hu-HU" dirty="0"/>
              <a:t>Internet szolgáltatók által használt</a:t>
            </a:r>
            <a:endParaRPr lang="en-US" dirty="0"/>
          </a:p>
          <a:p>
            <a:endParaRPr lang="en-US" sz="900" dirty="0"/>
          </a:p>
          <a:p>
            <a:r>
              <a:rPr lang="hu-HU" dirty="0"/>
              <a:t>Sokkal tömörebb</a:t>
            </a:r>
            <a:endParaRPr lang="en-US" dirty="0"/>
          </a:p>
          <a:p>
            <a:pPr lvl="1"/>
            <a:r>
              <a:rPr lang="hu-HU" dirty="0">
                <a:sym typeface="Wingdings" panose="05000000000000000000" pitchFamily="2" charset="2"/>
              </a:rPr>
              <a:t>Kisebb hálózati </a:t>
            </a:r>
            <a:r>
              <a:rPr lang="en-US" dirty="0">
                <a:sym typeface="Wingdings" panose="05000000000000000000" pitchFamily="2" charset="2"/>
              </a:rPr>
              <a:t>overhead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Több eszközt támogat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Nem kötődik az</a:t>
            </a:r>
            <a:r>
              <a:rPr lang="en-US" dirty="0">
                <a:sym typeface="Wingdings" panose="05000000000000000000" pitchFamily="2" charset="2"/>
              </a:rPr>
              <a:t> IP</a:t>
            </a:r>
            <a:r>
              <a:rPr lang="hu-HU" dirty="0" err="1">
                <a:sym typeface="Wingdings" panose="05000000000000000000" pitchFamily="2" charset="2"/>
              </a:rPr>
              <a:t>-hez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hu-HU" dirty="0">
                <a:sym typeface="Wingdings" panose="05000000000000000000" pitchFamily="2" charset="2"/>
              </a:rPr>
              <a:t>Működik mind</a:t>
            </a:r>
            <a:r>
              <a:rPr lang="en-US" dirty="0">
                <a:sym typeface="Wingdings" panose="05000000000000000000" pitchFamily="2" charset="2"/>
              </a:rPr>
              <a:t> IPv4</a:t>
            </a:r>
            <a:r>
              <a:rPr lang="hu-HU" dirty="0" err="1">
                <a:sym typeface="Wingdings" panose="05000000000000000000" pitchFamily="2" charset="2"/>
              </a:rPr>
              <a:t>-gyel</a:t>
            </a:r>
            <a:r>
              <a:rPr lang="hu-HU" dirty="0">
                <a:sym typeface="Wingdings" panose="05000000000000000000" pitchFamily="2" charset="2"/>
              </a:rPr>
              <a:t> és </a:t>
            </a:r>
            <a:r>
              <a:rPr lang="en-US" dirty="0">
                <a:sym typeface="Wingdings" panose="05000000000000000000" pitchFamily="2" charset="2"/>
              </a:rPr>
              <a:t>IPv6</a:t>
            </a:r>
            <a:r>
              <a:rPr lang="hu-HU" dirty="0" err="1">
                <a:sym typeface="Wingdings" panose="05000000000000000000" pitchFamily="2" charset="2"/>
              </a:rPr>
              <a:t>-tal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122548" y="2588845"/>
            <a:ext cx="4373252" cy="480060"/>
          </a:xfrm>
        </p:spPr>
        <p:txBody>
          <a:bodyPr/>
          <a:lstStyle/>
          <a:p>
            <a:pPr algn="ctr"/>
            <a:r>
              <a:rPr lang="en-US" sz="2400" dirty="0"/>
              <a:t>OSPF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800599" y="2588845"/>
            <a:ext cx="4239705" cy="48006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IS-IS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4692" y="2086282"/>
            <a:ext cx="8897333" cy="55263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030" indent="-240030" defTabSz="342900">
              <a:spcBef>
                <a:spcPts val="525"/>
              </a:spcBef>
              <a:buClr>
                <a:srgbClr val="ED7D31"/>
              </a:buClr>
            </a:pPr>
            <a:r>
              <a:rPr lang="hu-HU" sz="2100" dirty="0">
                <a:solidFill>
                  <a:prstClr val="black"/>
                </a:solidFill>
                <a:latin typeface="Calibri" panose="020F0502020204030204"/>
              </a:rPr>
              <a:t>Két eltérő implementáció a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link-state routing</a:t>
            </a:r>
            <a:r>
              <a:rPr lang="hu-HU" sz="2100" dirty="0">
                <a:solidFill>
                  <a:prstClr val="black"/>
                </a:solidFill>
                <a:latin typeface="Calibri" panose="020F0502020204030204"/>
              </a:rPr>
              <a:t> stratégiának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089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92" y="1062037"/>
            <a:ext cx="8572109" cy="652463"/>
          </a:xfrm>
        </p:spPr>
        <p:txBody>
          <a:bodyPr/>
          <a:lstStyle/>
          <a:p>
            <a:r>
              <a:rPr lang="hu-HU" dirty="0"/>
              <a:t>Eltérő felépítés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122548" y="2058576"/>
            <a:ext cx="4373252" cy="480060"/>
          </a:xfrm>
        </p:spPr>
        <p:txBody>
          <a:bodyPr/>
          <a:lstStyle/>
          <a:p>
            <a:pPr algn="ctr"/>
            <a:r>
              <a:rPr lang="en-US" sz="2400" dirty="0"/>
              <a:t>OSPF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800599" y="2058576"/>
            <a:ext cx="4239705" cy="48006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IS-IS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1367652" y="4217155"/>
            <a:ext cx="1971908" cy="1068650"/>
            <a:chOff x="1367651" y="4479872"/>
            <a:chExt cx="1971908" cy="1424867"/>
          </a:xfrm>
        </p:grpSpPr>
        <p:sp>
          <p:nvSpPr>
            <p:cNvPr id="27" name="Oval 26"/>
            <p:cNvSpPr/>
            <p:nvPr/>
          </p:nvSpPr>
          <p:spPr>
            <a:xfrm>
              <a:off x="1367651" y="4479872"/>
              <a:ext cx="1971908" cy="1424867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95790" y="4976359"/>
              <a:ext cx="64601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Area 0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91104" y="3579257"/>
            <a:ext cx="2265922" cy="1366068"/>
            <a:chOff x="91104" y="3629343"/>
            <a:chExt cx="2265922" cy="1821424"/>
          </a:xfrm>
        </p:grpSpPr>
        <p:sp>
          <p:nvSpPr>
            <p:cNvPr id="31" name="Oval 30"/>
            <p:cNvSpPr/>
            <p:nvPr/>
          </p:nvSpPr>
          <p:spPr>
            <a:xfrm>
              <a:off x="91104" y="3629343"/>
              <a:ext cx="2265922" cy="1821424"/>
            </a:xfrm>
            <a:prstGeom prst="ellipse">
              <a:avLst/>
            </a:prstGeom>
            <a:solidFill>
              <a:schemeClr val="accent4">
                <a:alpha val="3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9645" y="4386182"/>
              <a:ext cx="64601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Area 1</a:t>
              </a: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2467792" y="3715477"/>
            <a:ext cx="1879535" cy="1193255"/>
            <a:chOff x="2467791" y="3810970"/>
            <a:chExt cx="1879535" cy="1591006"/>
          </a:xfrm>
        </p:grpSpPr>
        <p:sp>
          <p:nvSpPr>
            <p:cNvPr id="28" name="Oval 27"/>
            <p:cNvSpPr/>
            <p:nvPr/>
          </p:nvSpPr>
          <p:spPr>
            <a:xfrm>
              <a:off x="2467791" y="3810970"/>
              <a:ext cx="1879535" cy="1591006"/>
            </a:xfrm>
            <a:prstGeom prst="ellipse">
              <a:avLst/>
            </a:prstGeom>
            <a:solidFill>
              <a:schemeClr val="accent2">
                <a:alpha val="3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62306" y="4384099"/>
              <a:ext cx="64601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Area 2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932263" y="4821860"/>
            <a:ext cx="2415063" cy="1118796"/>
            <a:chOff x="1932263" y="5286147"/>
            <a:chExt cx="2415063" cy="1491728"/>
          </a:xfrm>
        </p:grpSpPr>
        <p:sp>
          <p:nvSpPr>
            <p:cNvPr id="29" name="Oval 28"/>
            <p:cNvSpPr/>
            <p:nvPr/>
          </p:nvSpPr>
          <p:spPr>
            <a:xfrm>
              <a:off x="1932263" y="5286147"/>
              <a:ext cx="2415063" cy="1491728"/>
            </a:xfrm>
            <a:prstGeom prst="ellipse">
              <a:avLst/>
            </a:prstGeom>
            <a:solidFill>
              <a:schemeClr val="accent6">
                <a:alpha val="3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1113" y="6120562"/>
              <a:ext cx="64601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Area 3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292231" y="4614025"/>
            <a:ext cx="2351967" cy="1233768"/>
            <a:chOff x="292230" y="5009033"/>
            <a:chExt cx="2351967" cy="1645024"/>
          </a:xfrm>
        </p:grpSpPr>
        <p:sp>
          <p:nvSpPr>
            <p:cNvPr id="30" name="Oval 29"/>
            <p:cNvSpPr/>
            <p:nvPr/>
          </p:nvSpPr>
          <p:spPr>
            <a:xfrm>
              <a:off x="292230" y="5009033"/>
              <a:ext cx="2351967" cy="1645024"/>
            </a:xfrm>
            <a:prstGeom prst="ellipse">
              <a:avLst/>
            </a:prstGeom>
            <a:solidFill>
              <a:schemeClr val="accent3">
                <a:alpha val="3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1324" y="5878588"/>
              <a:ext cx="64601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Area 4</a:t>
              </a:r>
            </a:p>
          </p:txBody>
        </p:sp>
      </p:grpSp>
      <p:sp>
        <p:nvSpPr>
          <p:cNvPr id="37" name="Content Placeholder 5"/>
          <p:cNvSpPr>
            <a:spLocks noGrp="1"/>
          </p:cNvSpPr>
          <p:nvPr>
            <p:ph sz="quarter" idx="2"/>
          </p:nvPr>
        </p:nvSpPr>
        <p:spPr>
          <a:xfrm>
            <a:off x="122548" y="2579997"/>
            <a:ext cx="4373252" cy="1093268"/>
          </a:xfrm>
        </p:spPr>
        <p:txBody>
          <a:bodyPr>
            <a:normAutofit/>
          </a:bodyPr>
          <a:lstStyle/>
          <a:p>
            <a:r>
              <a:rPr lang="hu-HU" sz="1800" dirty="0"/>
              <a:t>Átfedő területek köré szerveződik</a:t>
            </a:r>
            <a:endParaRPr lang="en-US" sz="1800" dirty="0"/>
          </a:p>
          <a:p>
            <a:r>
              <a:rPr lang="en-US" sz="1800" dirty="0"/>
              <a:t>Area 0 </a:t>
            </a:r>
            <a:r>
              <a:rPr lang="hu-HU" sz="1800" dirty="0"/>
              <a:t>a hálózat magja</a:t>
            </a:r>
            <a:endParaRPr lang="en-US" sz="1500" dirty="0"/>
          </a:p>
        </p:txBody>
      </p:sp>
      <p:sp>
        <p:nvSpPr>
          <p:cNvPr id="38" name="Content Placeholder 7"/>
          <p:cNvSpPr>
            <a:spLocks noGrp="1"/>
          </p:cNvSpPr>
          <p:nvPr>
            <p:ph sz="quarter" idx="4"/>
          </p:nvPr>
        </p:nvSpPr>
        <p:spPr>
          <a:xfrm>
            <a:off x="4800599" y="2579997"/>
            <a:ext cx="4239705" cy="1093268"/>
          </a:xfrm>
        </p:spPr>
        <p:txBody>
          <a:bodyPr>
            <a:normAutofit/>
          </a:bodyPr>
          <a:lstStyle/>
          <a:p>
            <a:r>
              <a:rPr lang="hu-HU" sz="1800" dirty="0"/>
              <a:t>2-szintű</a:t>
            </a:r>
            <a:r>
              <a:rPr lang="en-US" sz="1800" dirty="0"/>
              <a:t> </a:t>
            </a:r>
            <a:r>
              <a:rPr lang="en-US" sz="1800" dirty="0" err="1"/>
              <a:t>hiera</a:t>
            </a:r>
            <a:r>
              <a:rPr lang="hu-HU" sz="1800" dirty="0" err="1"/>
              <a:t>rchia</a:t>
            </a:r>
            <a:endParaRPr lang="en-US" sz="1800" dirty="0"/>
          </a:p>
          <a:p>
            <a:r>
              <a:rPr lang="hu-HU" sz="1800" dirty="0"/>
              <a:t>A </a:t>
            </a:r>
            <a:r>
              <a:rPr lang="en-US" sz="1800" dirty="0"/>
              <a:t>2</a:t>
            </a:r>
            <a:r>
              <a:rPr lang="hu-HU" sz="1800" dirty="0"/>
              <a:t>. szint a gerinchálózat</a:t>
            </a:r>
            <a:endParaRPr lang="en-US" sz="15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3339559" y="3890845"/>
            <a:ext cx="544052" cy="25604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688102" y="4188874"/>
            <a:ext cx="309531" cy="53394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847566" y="3890845"/>
            <a:ext cx="348541" cy="61439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847566" y="4505236"/>
            <a:ext cx="749290" cy="18788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847565" y="4507505"/>
            <a:ext cx="1" cy="46780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818472" y="4505234"/>
            <a:ext cx="1029092" cy="227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818799" y="4973038"/>
            <a:ext cx="1029092" cy="227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821039" y="4523717"/>
            <a:ext cx="1" cy="46780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42103" y="4722814"/>
            <a:ext cx="169482" cy="50809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847890" y="4722814"/>
            <a:ext cx="748965" cy="25404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3442103" y="5230910"/>
            <a:ext cx="400749" cy="33986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221793" y="4991521"/>
            <a:ext cx="626097" cy="4561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2221793" y="5230910"/>
            <a:ext cx="1220310" cy="23107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1359795" y="4984910"/>
            <a:ext cx="461245" cy="60126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79171" y="4976861"/>
            <a:ext cx="1141869" cy="20015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104638" y="4821861"/>
            <a:ext cx="198996" cy="78317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679171" y="4801907"/>
            <a:ext cx="425468" cy="375107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359794" y="5447672"/>
            <a:ext cx="861999" cy="1385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33173" y="4312105"/>
            <a:ext cx="680624" cy="48980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1572476" y="4018866"/>
            <a:ext cx="246323" cy="48637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925167" y="3782055"/>
            <a:ext cx="647308" cy="21758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33173" y="3782055"/>
            <a:ext cx="495313" cy="50333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1104639" y="4505234"/>
            <a:ext cx="686154" cy="29667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76" y="4398715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69" y="4396446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76" y="4866520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68" y="4876122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00" y="4693119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6" y="4178866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78" y="3890845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46" y="3673265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66" y="3782055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17" y="4614025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36" y="4067806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73" y="5068225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38" y="5496250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07" y="5122120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97" y="5353193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856" y="5477381"/>
            <a:ext cx="491995" cy="2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3" name="Group 202"/>
          <p:cNvGrpSpPr/>
          <p:nvPr/>
        </p:nvGrpSpPr>
        <p:grpSpPr>
          <a:xfrm>
            <a:off x="4872063" y="3603938"/>
            <a:ext cx="3597922" cy="2342061"/>
            <a:chOff x="4872062" y="3662250"/>
            <a:chExt cx="3597922" cy="3122748"/>
          </a:xfrm>
        </p:grpSpPr>
        <p:cxnSp>
          <p:nvCxnSpPr>
            <p:cNvPr id="110" name="Straight Connector 109"/>
            <p:cNvCxnSpPr/>
            <p:nvPr/>
          </p:nvCxnSpPr>
          <p:spPr>
            <a:xfrm flipV="1">
              <a:off x="8223985" y="3956022"/>
              <a:ext cx="0" cy="1158466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8223986" y="5089453"/>
              <a:ext cx="0" cy="147099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7153142" y="3956023"/>
              <a:ext cx="1070843" cy="115846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 flipV="1">
              <a:off x="7115874" y="5589119"/>
              <a:ext cx="1072645" cy="971329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7170874" y="3956023"/>
              <a:ext cx="1017646" cy="1670228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>
              <a:off x="7117676" y="5107257"/>
              <a:ext cx="1088576" cy="145319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7170874" y="6539108"/>
              <a:ext cx="105311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7162007" y="5190571"/>
              <a:ext cx="1053112" cy="445227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7144274" y="3972848"/>
              <a:ext cx="105311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6246593" y="3810970"/>
              <a:ext cx="871083" cy="88769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6492591" y="3952358"/>
              <a:ext cx="625085" cy="328382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5414763" y="3807303"/>
              <a:ext cx="831830" cy="237489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 flipV="1">
              <a:off x="6246593" y="3855355"/>
              <a:ext cx="245997" cy="42538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 flipV="1">
              <a:off x="5437459" y="4068047"/>
              <a:ext cx="1055131" cy="229064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890840" y="4751527"/>
              <a:ext cx="1225034" cy="863104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5191462" y="4798125"/>
              <a:ext cx="699378" cy="54626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6369591" y="5626250"/>
              <a:ext cx="746283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5541151" y="5626250"/>
              <a:ext cx="795209" cy="18201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168765" y="5344386"/>
              <a:ext cx="367888" cy="489466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890840" y="4751526"/>
              <a:ext cx="450440" cy="863106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 flipV="1">
              <a:off x="6369591" y="6185331"/>
              <a:ext cx="748085" cy="375117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5683457" y="6185331"/>
              <a:ext cx="657824" cy="454613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5782651" y="6560448"/>
              <a:ext cx="1335025" cy="79496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 flipV="1">
              <a:off x="5290656" y="6284696"/>
              <a:ext cx="392801" cy="355248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3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062" y="6185331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1679" y="3810969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989" y="3810970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989" y="5054279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988" y="6415395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877" y="5469578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145" y="6415395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593" y="4152058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596" y="3662250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462" y="3899737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4843" y="4606473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363" y="5485341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2768" y="5222253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0656" y="5686490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283" y="6067840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763" y="6494891"/>
              <a:ext cx="491995" cy="29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" name="Group 204"/>
          <p:cNvGrpSpPr/>
          <p:nvPr/>
        </p:nvGrpSpPr>
        <p:grpSpPr>
          <a:xfrm>
            <a:off x="6805134" y="3529749"/>
            <a:ext cx="2036826" cy="2471001"/>
            <a:chOff x="6805134" y="3563332"/>
            <a:chExt cx="2036826" cy="3294668"/>
          </a:xfrm>
        </p:grpSpPr>
        <p:sp>
          <p:nvSpPr>
            <p:cNvPr id="185" name="Rectangle 184"/>
            <p:cNvSpPr/>
            <p:nvPr/>
          </p:nvSpPr>
          <p:spPr>
            <a:xfrm>
              <a:off x="6805134" y="3563332"/>
              <a:ext cx="2036826" cy="3294668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srgbClr val="FFFF00"/>
                </a:solidFill>
                <a:latin typeface="Calibri" panose="020F0502020204030204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 rot="5400000">
              <a:off x="8203452" y="4550274"/>
              <a:ext cx="90768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Level 2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751110" y="3529749"/>
            <a:ext cx="2799761" cy="2471001"/>
            <a:chOff x="4751109" y="3563332"/>
            <a:chExt cx="2799761" cy="3294668"/>
          </a:xfrm>
        </p:grpSpPr>
        <p:sp>
          <p:nvSpPr>
            <p:cNvPr id="184" name="Rectangle 183"/>
            <p:cNvSpPr/>
            <p:nvPr/>
          </p:nvSpPr>
          <p:spPr>
            <a:xfrm>
              <a:off x="4751109" y="3563332"/>
              <a:ext cx="2799761" cy="3294668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 rot="5400000">
              <a:off x="4491621" y="4535786"/>
              <a:ext cx="90768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Level 1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 rot="5400000">
            <a:off x="6706764" y="4232445"/>
            <a:ext cx="8218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Level 1-2</a:t>
            </a:r>
          </a:p>
        </p:txBody>
      </p:sp>
    </p:spTree>
    <p:extLst>
      <p:ext uri="{BB962C8B-B14F-4D97-AF65-F5344CB8AC3E}">
        <p14:creationId xmlns:p14="http://schemas.microsoft.com/office/powerpoint/2010/main" val="158044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188" grpId="0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State vs. Distance Vector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defTabSz="342900"/>
            <a:fld id="{283B9EA5-CE9A-4950-A80C-5ADF06B45B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342900"/>
              <a:t>322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228600" y="2147208"/>
          <a:ext cx="8752114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3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Link State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Distance Vector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en-US" sz="1000" baseline="0" dirty="0"/>
                        <a:t>Message Complexity</a:t>
                      </a:r>
                      <a:endParaRPr lang="en-US" sz="1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O(n</a:t>
                      </a:r>
                      <a:r>
                        <a:rPr lang="en-US" sz="1000" baseline="30000" dirty="0"/>
                        <a:t>2</a:t>
                      </a:r>
                      <a:r>
                        <a:rPr lang="en-US" sz="1000" dirty="0"/>
                        <a:t>*e)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O(d*n*k)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Time Complexity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O(n*log n)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O(n)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Convergence Time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O(1)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O(k)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Robustness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000" dirty="0"/>
                        <a:t>Nodes may advertise incorrect 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</a:rPr>
                        <a:t>link</a:t>
                      </a:r>
                      <a:r>
                        <a:rPr lang="en-US" sz="1000" dirty="0"/>
                        <a:t> costs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000" dirty="0"/>
                        <a:t>Each</a:t>
                      </a:r>
                      <a:r>
                        <a:rPr lang="en-US" sz="1000" baseline="0" dirty="0"/>
                        <a:t> node computes their own table</a:t>
                      </a:r>
                      <a:endParaRPr lang="en-US" sz="1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000" dirty="0"/>
                        <a:t>Nodes</a:t>
                      </a:r>
                      <a:r>
                        <a:rPr lang="en-US" sz="1000" baseline="0" dirty="0"/>
                        <a:t> may advertise incorrect </a:t>
                      </a:r>
                      <a:r>
                        <a:rPr lang="en-US" sz="1000" baseline="0" dirty="0">
                          <a:solidFill>
                            <a:schemeClr val="accent1"/>
                          </a:solidFill>
                        </a:rPr>
                        <a:t>path</a:t>
                      </a:r>
                      <a:r>
                        <a:rPr lang="en-US" sz="1000" baseline="0" dirty="0"/>
                        <a:t> cost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000" baseline="0" dirty="0"/>
                        <a:t>Errors propagate due to sharing of DV tables</a:t>
                      </a:r>
                      <a:endParaRPr lang="en-US" sz="1000" dirty="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97629" y="4301112"/>
            <a:ext cx="253595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 = number of nodes in the graph</a:t>
            </a:r>
          </a:p>
          <a:p>
            <a:pPr defTabSz="3429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 = degree of a given node</a:t>
            </a:r>
          </a:p>
          <a:p>
            <a:pPr defTabSz="3429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k = number of rounds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2080" y="4204167"/>
            <a:ext cx="7848600" cy="1753272"/>
            <a:chOff x="414979" y="3333623"/>
            <a:chExt cx="8263530" cy="1523216"/>
          </a:xfrm>
        </p:grpSpPr>
        <p:sp>
          <p:nvSpPr>
            <p:cNvPr id="9" name="Rectangle 8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514377" y="3435947"/>
              <a:ext cx="8118848" cy="1360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68580" tIns="34290" rIns="68580" bIns="3429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7175" indent="-171450" defTabSz="685800">
                <a:buClr>
                  <a:prstClr val="white"/>
                </a:buClr>
              </a:pPr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Which is best?</a:t>
              </a:r>
            </a:p>
            <a:p>
              <a:pPr marL="257175" indent="-171450" defTabSz="685800">
                <a:buClr>
                  <a:prstClr val="white"/>
                </a:buClr>
              </a:pPr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In practice, it depends.</a:t>
              </a:r>
            </a:p>
            <a:p>
              <a:pPr marL="257175" indent="-171450" defTabSz="685800">
                <a:buClr>
                  <a:prstClr val="white"/>
                </a:buClr>
              </a:pPr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In general, link state is more popular.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7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958140" y="2125266"/>
            <a:ext cx="4394534" cy="310847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 protokolljai - </a:t>
            </a:r>
            <a:r>
              <a:rPr lang="hu-HU" i="1" dirty="0"/>
              <a:t>Környezet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487279" y="3492166"/>
            <a:ext cx="613610" cy="3699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4824" y="3528260"/>
            <a:ext cx="198521" cy="189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31858" y="3582402"/>
            <a:ext cx="198521" cy="189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A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val 8"/>
          <p:cNvSpPr/>
          <p:nvPr/>
        </p:nvSpPr>
        <p:spPr>
          <a:xfrm>
            <a:off x="3606466" y="4689308"/>
            <a:ext cx="198521" cy="189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47737" y="2763595"/>
            <a:ext cx="198521" cy="189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06640" y="2759086"/>
            <a:ext cx="198521" cy="189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sysClr val="windowText" lastClr="000000"/>
                </a:solidFill>
                <a:latin typeface="Calibri" panose="020F0502020204030204"/>
              </a:rPr>
              <a:t>D</a:t>
            </a:r>
            <a:endParaRPr lang="en-US" sz="135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89458" y="3623008"/>
            <a:ext cx="198521" cy="189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sysClr val="windowText" lastClr="000000"/>
                </a:solidFill>
                <a:latin typeface="Calibri" panose="020F0502020204030204"/>
              </a:rPr>
              <a:t>E</a:t>
            </a:r>
            <a:endParaRPr lang="en-US" sz="135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/>
          <p:cNvCxnSpPr>
            <a:stCxn id="10" idx="6"/>
            <a:endCxn id="11" idx="2"/>
          </p:cNvCxnSpPr>
          <p:nvPr/>
        </p:nvCxnSpPr>
        <p:spPr>
          <a:xfrm flipV="1">
            <a:off x="3146257" y="2853834"/>
            <a:ext cx="1860383" cy="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3"/>
            <a:endCxn id="8" idx="7"/>
          </p:cNvCxnSpPr>
          <p:nvPr/>
        </p:nvCxnSpPr>
        <p:spPr>
          <a:xfrm flipH="1">
            <a:off x="2401306" y="2925341"/>
            <a:ext cx="575504" cy="684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5"/>
            <a:endCxn id="9" idx="1"/>
          </p:cNvCxnSpPr>
          <p:nvPr/>
        </p:nvCxnSpPr>
        <p:spPr>
          <a:xfrm>
            <a:off x="2401306" y="3744147"/>
            <a:ext cx="1234234" cy="972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7"/>
            <a:endCxn id="11" idx="3"/>
          </p:cNvCxnSpPr>
          <p:nvPr/>
        </p:nvCxnSpPr>
        <p:spPr>
          <a:xfrm flipV="1">
            <a:off x="3775914" y="2920831"/>
            <a:ext cx="1259799" cy="1796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5"/>
            <a:endCxn id="12" idx="1"/>
          </p:cNvCxnSpPr>
          <p:nvPr/>
        </p:nvCxnSpPr>
        <p:spPr>
          <a:xfrm>
            <a:off x="5176088" y="2920831"/>
            <a:ext cx="742444" cy="72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6"/>
            <a:endCxn id="12" idx="3"/>
          </p:cNvCxnSpPr>
          <p:nvPr/>
        </p:nvCxnSpPr>
        <p:spPr>
          <a:xfrm flipV="1">
            <a:off x="3804988" y="3784754"/>
            <a:ext cx="2113544" cy="999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3"/>
            <a:endCxn id="8" idx="2"/>
          </p:cNvCxnSpPr>
          <p:nvPr/>
        </p:nvCxnSpPr>
        <p:spPr>
          <a:xfrm flipV="1">
            <a:off x="1100890" y="3677151"/>
            <a:ext cx="113096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8650" y="3245380"/>
            <a:ext cx="380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H1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" name="Straight Arrow Connector 30"/>
          <p:cNvCxnSpPr>
            <a:stCxn id="34" idx="0"/>
            <a:endCxn id="6" idx="4"/>
          </p:cNvCxnSpPr>
          <p:nvPr/>
        </p:nvCxnSpPr>
        <p:spPr>
          <a:xfrm flipH="1" flipV="1">
            <a:off x="794085" y="3717757"/>
            <a:ext cx="165756" cy="9065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1478" y="4624257"/>
            <a:ext cx="916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200" dirty="0">
                <a:solidFill>
                  <a:prstClr val="black"/>
                </a:solidFill>
                <a:latin typeface="Calibri" panose="020F0502020204030204"/>
              </a:rPr>
              <a:t>F1 folyamat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7880" y="3442532"/>
            <a:ext cx="613610" cy="3699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7985425" y="3478627"/>
            <a:ext cx="198521" cy="189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19251" y="3195747"/>
            <a:ext cx="380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H2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" name="Straight Arrow Connector 40"/>
          <p:cNvCxnSpPr>
            <a:stCxn id="42" idx="0"/>
            <a:endCxn id="39" idx="4"/>
          </p:cNvCxnSpPr>
          <p:nvPr/>
        </p:nvCxnSpPr>
        <p:spPr>
          <a:xfrm flipH="1" flipV="1">
            <a:off x="8084686" y="3668124"/>
            <a:ext cx="556260" cy="83893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82583" y="4507057"/>
            <a:ext cx="916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200" dirty="0">
                <a:solidFill>
                  <a:prstClr val="black"/>
                </a:solidFill>
                <a:latin typeface="Calibri" panose="020F0502020204030204"/>
              </a:rPr>
              <a:t>F2 folyamat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977320" y="3623008"/>
            <a:ext cx="198521" cy="189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sysClr val="windowText" lastClr="000000"/>
                </a:solidFill>
                <a:latin typeface="Calibri" panose="020F0502020204030204"/>
              </a:rPr>
              <a:t>F</a:t>
            </a:r>
            <a:endParaRPr lang="en-US" sz="135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cxnSp>
        <p:nvCxnSpPr>
          <p:cNvPr id="46" name="Straight Connector 45"/>
          <p:cNvCxnSpPr>
            <a:stCxn id="12" idx="6"/>
            <a:endCxn id="44" idx="2"/>
          </p:cNvCxnSpPr>
          <p:nvPr/>
        </p:nvCxnSpPr>
        <p:spPr>
          <a:xfrm flipV="1">
            <a:off x="6087979" y="3717756"/>
            <a:ext cx="88934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4" idx="4"/>
          </p:cNvCxnSpPr>
          <p:nvPr/>
        </p:nvCxnSpPr>
        <p:spPr>
          <a:xfrm>
            <a:off x="7076581" y="3812505"/>
            <a:ext cx="0" cy="418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830929" y="4230603"/>
            <a:ext cx="1560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098885" y="3812504"/>
            <a:ext cx="0" cy="418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6" idx="0"/>
          </p:cNvCxnSpPr>
          <p:nvPr/>
        </p:nvCxnSpPr>
        <p:spPr>
          <a:xfrm flipV="1">
            <a:off x="7225566" y="4230604"/>
            <a:ext cx="385644" cy="39064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991367" y="4621248"/>
            <a:ext cx="4683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LAN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9" name="Straight Arrow Connector 58"/>
          <p:cNvCxnSpPr>
            <a:stCxn id="60" idx="1"/>
            <a:endCxn id="7" idx="7"/>
          </p:cNvCxnSpPr>
          <p:nvPr/>
        </p:nvCxnSpPr>
        <p:spPr>
          <a:xfrm flipH="1">
            <a:off x="5709109" y="2303489"/>
            <a:ext cx="545419" cy="27700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254528" y="2072656"/>
            <a:ext cx="1028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hu-HU" sz="1200" dirty="0">
                <a:solidFill>
                  <a:prstClr val="black"/>
                </a:solidFill>
                <a:latin typeface="Calibri" panose="020F0502020204030204"/>
              </a:rPr>
              <a:t>Szolgáltató berendezése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4" name="Straight Arrow Connector 63"/>
          <p:cNvCxnSpPr>
            <a:stCxn id="65" idx="0"/>
            <a:endCxn id="9" idx="3"/>
          </p:cNvCxnSpPr>
          <p:nvPr/>
        </p:nvCxnSpPr>
        <p:spPr>
          <a:xfrm flipV="1">
            <a:off x="2971646" y="4851054"/>
            <a:ext cx="663893" cy="57271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40754" y="5423767"/>
            <a:ext cx="6617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Router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Rectangle 69"/>
          <p:cNvSpPr/>
          <p:nvPr/>
        </p:nvSpPr>
        <p:spPr>
          <a:xfrm rot="2376065">
            <a:off x="2976130" y="4004376"/>
            <a:ext cx="216280" cy="207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/>
          <p:cNvCxnSpPr>
            <a:stCxn id="76" idx="0"/>
            <a:endCxn id="70" idx="2"/>
          </p:cNvCxnSpPr>
          <p:nvPr/>
        </p:nvCxnSpPr>
        <p:spPr>
          <a:xfrm flipV="1">
            <a:off x="2093347" y="4187752"/>
            <a:ext cx="924902" cy="82070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733312" y="5008460"/>
            <a:ext cx="7200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csomag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323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2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2" grpId="0"/>
      <p:bldP spid="60" grpId="0"/>
      <p:bldP spid="65" grpId="0"/>
      <p:bldP spid="70" grpId="0" animBg="1"/>
      <p:bldP spid="76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Szállítási réteg felé nyújtott szolgálatok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241551"/>
            <a:ext cx="7543800" cy="3194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650" b="1" cap="small" dirty="0"/>
              <a:t>Vezérelvek </a:t>
            </a:r>
          </a:p>
          <a:p>
            <a:pPr marL="685800" lvl="1" indent="-342900">
              <a:spcBef>
                <a:spcPts val="0"/>
              </a:spcBef>
              <a:buFont typeface="+mj-lt"/>
              <a:buAutoNum type="arabicPeriod"/>
            </a:pPr>
            <a:r>
              <a:rPr lang="hu-HU" sz="1650" dirty="0"/>
              <a:t>A szolgálat legyen független az alhálózat kialakításától.</a:t>
            </a:r>
          </a:p>
          <a:p>
            <a:pPr marL="685800" lvl="1" indent="-342900">
              <a:buFont typeface="+mj-lt"/>
              <a:buAutoNum type="arabicPeriod"/>
            </a:pPr>
            <a:r>
              <a:rPr lang="hu-HU" sz="1650" dirty="0"/>
              <a:t>A szállítási réteg felé el kell takarni a jelenlevő alhálózatok számát, típusát és topológiáját.</a:t>
            </a:r>
          </a:p>
          <a:p>
            <a:pPr marL="685800" lvl="1" indent="-342900">
              <a:buFont typeface="+mj-lt"/>
              <a:buAutoNum type="arabicPeriod"/>
            </a:pPr>
            <a:r>
              <a:rPr lang="hu-HU" sz="1650" dirty="0"/>
              <a:t>A szállítási réteg számára rendelkezésre bocsájtott hálózati címeknek egységes számozási rendszert kell alkotniuk, még </a:t>
            </a:r>
            <a:r>
              <a:rPr lang="hu-HU" sz="1650" i="1" dirty="0"/>
              <a:t>LAN</a:t>
            </a:r>
            <a:r>
              <a:rPr lang="hu-HU" sz="1650" dirty="0"/>
              <a:t>-ok és </a:t>
            </a:r>
            <a:r>
              <a:rPr lang="hu-HU" sz="1650" i="1" dirty="0" err="1"/>
              <a:t>WAN</a:t>
            </a:r>
            <a:r>
              <a:rPr lang="hu-HU" sz="1650" dirty="0" err="1"/>
              <a:t>-ok</a:t>
            </a:r>
            <a:r>
              <a:rPr lang="hu-HU" sz="1650" dirty="0"/>
              <a:t> esetén is.</a:t>
            </a:r>
          </a:p>
          <a:p>
            <a:pPr marL="0" indent="0">
              <a:buNone/>
            </a:pPr>
            <a:r>
              <a:rPr lang="hu-HU" sz="1650" b="1" cap="small" dirty="0"/>
              <a:t>Szolgálatok két fajtáját különböztetik meg</a:t>
            </a:r>
          </a:p>
          <a:p>
            <a:pPr lvl="1">
              <a:spcBef>
                <a:spcPts val="0"/>
              </a:spcBef>
            </a:pPr>
            <a:r>
              <a:rPr lang="hu-HU" sz="1650" dirty="0"/>
              <a:t>Összeköttetés nélküli szolgálat (</a:t>
            </a:r>
            <a:r>
              <a:rPr lang="hu-HU" sz="1650" i="1" dirty="0"/>
              <a:t>Internet</a:t>
            </a:r>
            <a:r>
              <a:rPr lang="hu-HU" sz="1650" dirty="0"/>
              <a:t>)</a:t>
            </a:r>
          </a:p>
          <a:p>
            <a:pPr lvl="2">
              <a:spcBef>
                <a:spcPts val="0"/>
              </a:spcBef>
            </a:pPr>
            <a:r>
              <a:rPr lang="hu-HU" sz="1650" dirty="0" err="1"/>
              <a:t>datagram</a:t>
            </a:r>
            <a:r>
              <a:rPr lang="hu-HU" sz="1650" dirty="0"/>
              <a:t> alhálózat</a:t>
            </a:r>
          </a:p>
          <a:p>
            <a:pPr lvl="1"/>
            <a:r>
              <a:rPr lang="hu-HU" sz="1650" dirty="0"/>
              <a:t>Összeköttetés alapú szolgálat (</a:t>
            </a:r>
            <a:r>
              <a:rPr lang="hu-HU" sz="1650" i="1" dirty="0"/>
              <a:t>ATM</a:t>
            </a:r>
            <a:r>
              <a:rPr lang="hu-HU" sz="1650" dirty="0"/>
              <a:t>)</a:t>
            </a:r>
          </a:p>
          <a:p>
            <a:pPr lvl="2"/>
            <a:r>
              <a:rPr lang="hu-HU" sz="1650" dirty="0"/>
              <a:t>virtuális áramkör alhálózat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324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8897259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04360"/>
            <a:ext cx="9144000" cy="994172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pPr algn="r"/>
            <a:r>
              <a:rPr lang="hu-HU" b="1" cap="small" dirty="0">
                <a:solidFill>
                  <a:schemeClr val="bg1"/>
                </a:solidFill>
              </a:rPr>
              <a:t>Hálózati réteg – forgalomirányítás	</a:t>
            </a:r>
            <a:endParaRPr lang="en-US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5943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Hierarchikus forgalomirányítás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213" y="2250251"/>
            <a:ext cx="5926311" cy="34375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1800" b="1" cap="small" dirty="0"/>
              <a:t>Motiváció</a:t>
            </a:r>
          </a:p>
          <a:p>
            <a:pPr>
              <a:spcBef>
                <a:spcPts val="0"/>
              </a:spcBef>
            </a:pPr>
            <a:r>
              <a:rPr lang="hu-HU" sz="1800" dirty="0"/>
              <a:t>A hálózat méretének növekedésével a </a:t>
            </a:r>
            <a:r>
              <a:rPr lang="hu-HU" sz="1800" dirty="0" err="1"/>
              <a:t>router-ek</a:t>
            </a:r>
            <a:r>
              <a:rPr lang="hu-HU" sz="1800" dirty="0"/>
              <a:t> forgalomirányító táblázatai is arányosan nőnek.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A memória, a CPU és a sávszélesség igény is megnövekszik a </a:t>
            </a:r>
            <a:r>
              <a:rPr lang="hu-HU" dirty="0" err="1"/>
              <a:t>router-eknél</a:t>
            </a:r>
            <a:r>
              <a:rPr lang="hu-HU" dirty="0"/>
              <a:t>.</a:t>
            </a:r>
          </a:p>
          <a:p>
            <a:r>
              <a:rPr lang="hu-HU" sz="1800" i="1" u="sng" dirty="0"/>
              <a:t>Ötlet:</a:t>
            </a:r>
            <a:r>
              <a:rPr lang="hu-HU" sz="1800" dirty="0"/>
              <a:t> telefonhálózatokhoz hasonlóan hierarchikus forgalomirányítás alkalmazása.</a:t>
            </a:r>
          </a:p>
        </p:txBody>
      </p:sp>
      <p:sp>
        <p:nvSpPr>
          <p:cNvPr id="4" name="Oval 3"/>
          <p:cNvSpPr/>
          <p:nvPr/>
        </p:nvSpPr>
        <p:spPr>
          <a:xfrm>
            <a:off x="6615112" y="2410137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8309309" y="2407976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15112" y="4143092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/>
          <p:cNvSpPr/>
          <p:nvPr/>
        </p:nvSpPr>
        <p:spPr>
          <a:xfrm>
            <a:off x="7486650" y="4112480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8309309" y="4112480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980572" y="2762061"/>
            <a:ext cx="1843388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848976" y="2762061"/>
            <a:ext cx="131596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0572" y="2762061"/>
            <a:ext cx="113172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45217" y="2939037"/>
            <a:ext cx="248527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946733" y="2734623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820176" y="2911387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7751946" y="4442271"/>
            <a:ext cx="131596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83542" y="4442271"/>
            <a:ext cx="113172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48187" y="4619247"/>
            <a:ext cx="248527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956483" y="459137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723146" y="4591597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8646795" y="2762061"/>
            <a:ext cx="0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23960" y="2762061"/>
            <a:ext cx="0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46795" y="2937834"/>
            <a:ext cx="1771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23960" y="2937834"/>
            <a:ext cx="0" cy="141421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6" idx="2"/>
          </p:cNvCxnSpPr>
          <p:nvPr/>
        </p:nvCxnSpPr>
        <p:spPr>
          <a:xfrm flipH="1">
            <a:off x="6757989" y="4439977"/>
            <a:ext cx="1091714" cy="2514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092917" y="2961453"/>
            <a:ext cx="9888" cy="150366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7073435" y="4431394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723354" y="4439819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8612956" y="2734623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8790122" y="2734378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790122" y="291116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607091" y="291116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8612956" y="4310374"/>
            <a:ext cx="211004" cy="4167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8488995" y="4310374"/>
            <a:ext cx="123961" cy="9176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488994" y="4402137"/>
            <a:ext cx="87078" cy="18923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8576072" y="4570865"/>
            <a:ext cx="281728" cy="2051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823961" y="4352046"/>
            <a:ext cx="33839" cy="218819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8539263" y="4566230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8810199" y="4540228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8790121" y="4328428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8579116" y="428666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3" name="Straight Connector 72"/>
          <p:cNvCxnSpPr>
            <a:stCxn id="26" idx="6"/>
            <a:endCxn id="67" idx="2"/>
          </p:cNvCxnSpPr>
          <p:nvPr/>
        </p:nvCxnSpPr>
        <p:spPr>
          <a:xfrm flipV="1">
            <a:off x="7917381" y="4406249"/>
            <a:ext cx="538903" cy="3372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624136" y="2784666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1A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31850" y="2571025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1B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052964" y="2823714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1C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27830" y="4437708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3A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75596" y="4437708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3B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22533" y="4509629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4B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740364" y="4246892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4A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72362" y="4517879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4C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053513" y="291116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8456283" y="438110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849703" y="4414833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11829" y="4229156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46716" y="4126817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808202" y="4228971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5C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735377" y="454994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5D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425001" y="4566942"/>
            <a:ext cx="298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5E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508466" y="2571024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2A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707622" y="2571998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2B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790121" y="2796821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2D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439341" y="2897273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2C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41293" y="3420865"/>
            <a:ext cx="1064972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42900"/>
            <a:r>
              <a:rPr lang="hu-HU" sz="1350" cap="small" dirty="0">
                <a:solidFill>
                  <a:prstClr val="black"/>
                </a:solidFill>
                <a:latin typeface="Calibri" panose="020F0502020204030204"/>
              </a:rPr>
              <a:t>tartományok</a:t>
            </a:r>
            <a:endParaRPr lang="en-US" sz="1350" cap="small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7235524" y="3644940"/>
            <a:ext cx="419378" cy="49815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2"/>
          </p:cNvCxnSpPr>
          <p:nvPr/>
        </p:nvCxnSpPr>
        <p:spPr>
          <a:xfrm flipH="1">
            <a:off x="7842381" y="3720947"/>
            <a:ext cx="31398" cy="36538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8048553" y="3697864"/>
            <a:ext cx="483980" cy="39722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7325707" y="2952126"/>
            <a:ext cx="322226" cy="48274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8115300" y="2988482"/>
            <a:ext cx="223165" cy="44638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326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831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4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4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0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3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6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8" grpId="0" animBg="1"/>
      <p:bldP spid="20" grpId="0" animBg="1"/>
      <p:bldP spid="27" grpId="0" animBg="1"/>
      <p:bldP spid="28" grpId="0" animBg="1"/>
      <p:bldP spid="45" grpId="0" animBg="1"/>
      <p:bldP spid="46" grpId="0" animBg="1"/>
      <p:bldP spid="50" grpId="0" animBg="1"/>
      <p:bldP spid="51" grpId="0" animBg="1"/>
      <p:bldP spid="52" grpId="0" animBg="1"/>
      <p:bldP spid="53" grpId="0" animBg="1"/>
      <p:bldP spid="68" grpId="0" animBg="1"/>
      <p:bldP spid="69" grpId="0" animBg="1"/>
      <p:bldP spid="70" grpId="0" animBg="1"/>
      <p:bldP spid="71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19" grpId="0" animBg="1"/>
      <p:bldP spid="67" grpId="0" animBg="1"/>
      <p:bldP spid="26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Hierarchikus forgalomirányítás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213" y="2250251"/>
                <a:ext cx="5926311" cy="34375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u-HU" sz="1800" b="1" cap="small" dirty="0"/>
                  <a:t>Jellemzők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A </a:t>
                </a:r>
                <a:r>
                  <a:rPr lang="hu-HU" sz="1800" dirty="0" err="1"/>
                  <a:t>router-eket</a:t>
                </a:r>
                <a:r>
                  <a:rPr lang="hu-HU" sz="1800" dirty="0"/>
                  <a:t> tartományokra osztjuk. A saját tartományát az összes router ismeri, de a többi belső szerkezetéről nincs tudomása.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Nagy hálózatok esetén többszintű hierarchia lehet szükséges. 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1800" dirty="0"/>
                  <a:t>N darab </a:t>
                </a:r>
                <a:r>
                  <a:rPr lang="hu-HU" sz="1800" dirty="0" err="1"/>
                  <a:t>router-ből</a:t>
                </a:r>
                <a:r>
                  <a:rPr lang="hu-HU" sz="1800" dirty="0"/>
                  <a:t> álló alhálózathoz az optimális szintek száma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hu-HU" sz="1800" dirty="0"/>
                  <a:t>, amely </a:t>
                </a:r>
                <a:r>
                  <a:rPr lang="hu-HU" sz="1800" dirty="0" err="1"/>
                  <a:t>router-enként</a:t>
                </a:r>
                <a:r>
                  <a:rPr lang="hu-HU" sz="1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hu-HU" sz="180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hu-HU" sz="1800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hu-HU" sz="18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hu-HU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u-HU" sz="1800" dirty="0"/>
                  <a:t>bejegyzést igényel. (</a:t>
                </a:r>
                <a:r>
                  <a:rPr lang="hu-HU" sz="1800" i="1" dirty="0" err="1"/>
                  <a:t>Kamoun</a:t>
                </a:r>
                <a:r>
                  <a:rPr lang="hu-HU" sz="1800" i="1" dirty="0"/>
                  <a:t> és </a:t>
                </a:r>
                <a:r>
                  <a:rPr lang="hu-HU" sz="1800" i="1" dirty="0" err="1"/>
                  <a:t>Kleinrock</a:t>
                </a:r>
                <a:r>
                  <a:rPr lang="hu-HU" sz="1800" i="1" dirty="0"/>
                  <a:t>, 1979</a:t>
                </a:r>
                <a:r>
                  <a:rPr lang="hu-HU" sz="1800" dirty="0"/>
                  <a:t>)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213" y="2250251"/>
                <a:ext cx="5926311" cy="3437556"/>
              </a:xfrm>
              <a:blipFill>
                <a:blip r:embed="rId2"/>
                <a:stretch>
                  <a:fillRect l="-823" t="-1596" r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6615112" y="2410137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8309309" y="2407976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15112" y="4143092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/>
          <p:cNvSpPr/>
          <p:nvPr/>
        </p:nvSpPr>
        <p:spPr>
          <a:xfrm>
            <a:off x="7486650" y="4112480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8309309" y="4112480"/>
            <a:ext cx="730919" cy="7081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980572" y="2762061"/>
            <a:ext cx="1843388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848976" y="2762061"/>
            <a:ext cx="131596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0572" y="2762061"/>
            <a:ext cx="113172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45217" y="2939037"/>
            <a:ext cx="248527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946733" y="2734623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820176" y="2911387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7751946" y="4442271"/>
            <a:ext cx="131596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83542" y="4442271"/>
            <a:ext cx="113172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48187" y="4619247"/>
            <a:ext cx="248527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956483" y="459137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723146" y="4591597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8646795" y="2762061"/>
            <a:ext cx="0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23960" y="2762061"/>
            <a:ext cx="0" cy="1757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46795" y="2937834"/>
            <a:ext cx="1771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23960" y="2937834"/>
            <a:ext cx="0" cy="141421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6" idx="2"/>
          </p:cNvCxnSpPr>
          <p:nvPr/>
        </p:nvCxnSpPr>
        <p:spPr>
          <a:xfrm flipH="1">
            <a:off x="6757989" y="4439977"/>
            <a:ext cx="1091714" cy="2514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092917" y="2961453"/>
            <a:ext cx="9888" cy="150366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7073435" y="4431394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723354" y="4439819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8612956" y="2734623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8790122" y="2734378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790122" y="291116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607091" y="291116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8612956" y="4310374"/>
            <a:ext cx="211004" cy="4167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8488995" y="4310374"/>
            <a:ext cx="123961" cy="9176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488994" y="4402137"/>
            <a:ext cx="87078" cy="18923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8576072" y="4570865"/>
            <a:ext cx="281728" cy="2051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823961" y="4352046"/>
            <a:ext cx="33839" cy="218819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8539263" y="4566230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8810199" y="4540228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8790121" y="4328428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8579116" y="428666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3" name="Straight Connector 72"/>
          <p:cNvCxnSpPr>
            <a:stCxn id="26" idx="6"/>
            <a:endCxn id="67" idx="2"/>
          </p:cNvCxnSpPr>
          <p:nvPr/>
        </p:nvCxnSpPr>
        <p:spPr>
          <a:xfrm flipV="1">
            <a:off x="7917381" y="4406249"/>
            <a:ext cx="538903" cy="3372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624136" y="2784666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1A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31850" y="2571025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1B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052964" y="2823714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1C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27830" y="4437708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3A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75596" y="4437708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3B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22533" y="4509629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4B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740364" y="4246892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4A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72362" y="4517879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4C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053513" y="291116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8456283" y="4381105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849703" y="4414833"/>
            <a:ext cx="67678" cy="50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11829" y="4229156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46716" y="4126817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808202" y="4228971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5C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735377" y="454994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5D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425001" y="4566942"/>
            <a:ext cx="298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5E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508466" y="2571024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2A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707622" y="2571998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2B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790121" y="2796821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2D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439341" y="2897273"/>
            <a:ext cx="303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900" dirty="0">
                <a:solidFill>
                  <a:prstClr val="black"/>
                </a:solidFill>
                <a:latin typeface="Calibri" panose="020F0502020204030204"/>
              </a:rPr>
              <a:t>2C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41293" y="3420865"/>
            <a:ext cx="1064972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42900"/>
            <a:r>
              <a:rPr lang="hu-HU" sz="1350" cap="small" dirty="0">
                <a:solidFill>
                  <a:prstClr val="black"/>
                </a:solidFill>
                <a:latin typeface="Calibri" panose="020F0502020204030204"/>
              </a:rPr>
              <a:t>tartományok</a:t>
            </a:r>
            <a:endParaRPr lang="en-US" sz="1350" cap="small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7235524" y="3644940"/>
            <a:ext cx="419378" cy="49815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2"/>
          </p:cNvCxnSpPr>
          <p:nvPr/>
        </p:nvCxnSpPr>
        <p:spPr>
          <a:xfrm flipH="1">
            <a:off x="7842381" y="3720947"/>
            <a:ext cx="31398" cy="36538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8048553" y="3697864"/>
            <a:ext cx="483980" cy="39722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7325707" y="2952126"/>
            <a:ext cx="322226" cy="48274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8115300" y="2988482"/>
            <a:ext cx="223165" cy="44638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327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276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Adatszóró forgalomirányítás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510" y="2218984"/>
            <a:ext cx="7886700" cy="3267416"/>
          </a:xfrm>
        </p:spPr>
        <p:txBody>
          <a:bodyPr>
            <a:noAutofit/>
          </a:bodyPr>
          <a:lstStyle/>
          <a:p>
            <a:r>
              <a:rPr lang="hu-HU" sz="1800" b="1" dirty="0"/>
              <a:t>Adatszórás</a:t>
            </a:r>
            <a:r>
              <a:rPr lang="hu-HU" sz="1800" dirty="0"/>
              <a:t> ( vagy angolul </a:t>
            </a:r>
            <a:r>
              <a:rPr lang="hu-HU" sz="1800" i="1" dirty="0" err="1"/>
              <a:t>broadcasting</a:t>
            </a:r>
            <a:r>
              <a:rPr lang="hu-HU" sz="1800" dirty="0"/>
              <a:t>) – egy csomag mindenhová történő egyidejű küldése. </a:t>
            </a:r>
          </a:p>
          <a:p>
            <a:r>
              <a:rPr lang="hu-HU" sz="1800" dirty="0"/>
              <a:t>Több féle megvalósítás lehetséges:</a:t>
            </a:r>
          </a:p>
          <a:p>
            <a:pPr marL="600075" lvl="1" indent="-257175">
              <a:buFont typeface="+mj-lt"/>
              <a:buAutoNum type="arabicPeriod"/>
            </a:pPr>
            <a:r>
              <a:rPr lang="hu-HU" b="1" dirty="0"/>
              <a:t>Külön csomag küldése</a:t>
            </a:r>
            <a:r>
              <a:rPr lang="hu-HU" dirty="0"/>
              <a:t> minden egyes rendeltetési helyre </a:t>
            </a:r>
          </a:p>
          <a:p>
            <a:pPr lvl="2"/>
            <a:r>
              <a:rPr lang="hu-HU" sz="1800" i="1" dirty="0"/>
              <a:t>sávszélesség pazarlása, lista szükséges hozzá</a:t>
            </a:r>
          </a:p>
          <a:p>
            <a:pPr marL="600075" lvl="1" indent="-257175">
              <a:buFont typeface="+mj-lt"/>
              <a:buAutoNum type="arabicPeriod"/>
            </a:pPr>
            <a:r>
              <a:rPr lang="hu-HU" b="1" dirty="0"/>
              <a:t>Elárasztás.</a:t>
            </a:r>
            <a:r>
              <a:rPr lang="hu-HU" dirty="0"/>
              <a:t> </a:t>
            </a:r>
          </a:p>
          <a:p>
            <a:pPr lvl="2"/>
            <a:r>
              <a:rPr lang="hu-HU" sz="1800" i="1" dirty="0"/>
              <a:t>kétpontos kommunikációhoz nem megfelelő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328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88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Adatszóró forgalomirányítás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510" y="2218984"/>
            <a:ext cx="7886700" cy="3718460"/>
          </a:xfrm>
        </p:spPr>
        <p:txBody>
          <a:bodyPr>
            <a:noAutofit/>
          </a:bodyPr>
          <a:lstStyle/>
          <a:p>
            <a:pPr marL="685800" lvl="1" indent="-342900">
              <a:buFont typeface="+mj-lt"/>
              <a:buAutoNum type="arabicPeriod" startAt="3"/>
            </a:pPr>
            <a:r>
              <a:rPr lang="hu-HU" b="1" dirty="0"/>
              <a:t>Többcélú forgalomirányítás</a:t>
            </a:r>
            <a:r>
              <a:rPr lang="hu-HU" dirty="0"/>
              <a:t> ( vagy angolul </a:t>
            </a:r>
            <a:r>
              <a:rPr lang="hu-HU" i="1" dirty="0" err="1"/>
              <a:t>multidestination</a:t>
            </a:r>
            <a:r>
              <a:rPr lang="hu-HU" i="1" dirty="0"/>
              <a:t> </a:t>
            </a:r>
            <a:r>
              <a:rPr lang="hu-HU" i="1" dirty="0" err="1"/>
              <a:t>routing</a:t>
            </a:r>
            <a:r>
              <a:rPr lang="hu-HU" dirty="0"/>
              <a:t>). Csomagban van egy lista a rendeltetési helyekről, amely alapján a </a:t>
            </a:r>
            <a:r>
              <a:rPr lang="hu-HU" dirty="0" err="1"/>
              <a:t>router-ek</a:t>
            </a:r>
            <a:r>
              <a:rPr lang="hu-HU" dirty="0"/>
              <a:t> eldöntik a vonalak használatát, mindegyik vonalhoz készít egy másolatot és belerakja a megfelelő célcím listát. </a:t>
            </a:r>
          </a:p>
          <a:p>
            <a:pPr marL="600075" lvl="1" indent="-257175">
              <a:buFont typeface="+mj-lt"/>
              <a:buAutoNum type="arabicPeriod" startAt="3"/>
            </a:pPr>
            <a:r>
              <a:rPr lang="hu-HU" b="1" dirty="0"/>
              <a:t>A forrás </a:t>
            </a:r>
            <a:r>
              <a:rPr lang="hu-HU" b="1" dirty="0" err="1"/>
              <a:t>router-hez</a:t>
            </a:r>
            <a:r>
              <a:rPr lang="hu-HU" b="1" dirty="0"/>
              <a:t> tartozó </a:t>
            </a:r>
            <a:r>
              <a:rPr lang="hu-HU" b="1" dirty="0" err="1"/>
              <a:t>nyelőfa</a:t>
            </a:r>
            <a:r>
              <a:rPr lang="hu-HU" b="1" dirty="0"/>
              <a:t> használata</a:t>
            </a:r>
            <a:r>
              <a:rPr lang="hu-HU" dirty="0"/>
              <a:t>. A feszítőfa (vagy angolul </a:t>
            </a:r>
            <a:r>
              <a:rPr lang="hu-HU" i="1" dirty="0" err="1"/>
              <a:t>spanning</a:t>
            </a:r>
            <a:r>
              <a:rPr lang="hu-HU" i="1" dirty="0"/>
              <a:t> </a:t>
            </a:r>
            <a:r>
              <a:rPr lang="hu-HU" i="1" dirty="0" err="1"/>
              <a:t>tree</a:t>
            </a:r>
            <a:r>
              <a:rPr lang="hu-HU" dirty="0"/>
              <a:t>) az alhálózat részhalmaza, amelyben minden router benne van, de nem tartalmaz köröket. Ha minden router ismeri, hogy mely vonalai tartoznak a feszítőfához, akkor azokon továbbítja az adatszóró csomagot, kivéve azon a vonalon, amelyen érkezett. </a:t>
            </a:r>
          </a:p>
          <a:p>
            <a:pPr lvl="2"/>
            <a:r>
              <a:rPr lang="hu-HU" sz="1800" i="1" dirty="0"/>
              <a:t>nem mindig ismert a feszítőfa</a:t>
            </a:r>
            <a:endParaRPr lang="hu-H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329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776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887104" y="6161635"/>
            <a:ext cx="729979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kérdések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378129"/>
            <a:ext cx="8839200" cy="5105400"/>
          </a:xfrm>
        </p:spPr>
        <p:txBody>
          <a:bodyPr/>
          <a:lstStyle/>
          <a:p>
            <a:r>
              <a:rPr lang="hu-HU" dirty="0"/>
              <a:t>Hogyan osszuk a funkciókat rétegekbe?</a:t>
            </a:r>
            <a:endParaRPr lang="en-US" dirty="0"/>
          </a:p>
          <a:p>
            <a:pPr lvl="1"/>
            <a:r>
              <a:rPr lang="hu-HU" dirty="0"/>
              <a:t>Útvonal meghatározás</a:t>
            </a:r>
            <a:endParaRPr lang="en-US" dirty="0"/>
          </a:p>
          <a:p>
            <a:pPr lvl="1"/>
            <a:r>
              <a:rPr lang="hu-HU" dirty="0"/>
              <a:t>Torlódás vezérlés</a:t>
            </a:r>
            <a:endParaRPr lang="en-US" dirty="0"/>
          </a:p>
          <a:p>
            <a:pPr lvl="1"/>
            <a:r>
              <a:rPr lang="hu-HU" dirty="0"/>
              <a:t>Hiba ellenőrzés</a:t>
            </a:r>
            <a:endParaRPr lang="en-US" dirty="0"/>
          </a:p>
          <a:p>
            <a:r>
              <a:rPr lang="hu-HU" dirty="0"/>
              <a:t>Hogyan osszuk el ezen funkciókat a hálózati eszközök között?</a:t>
            </a:r>
            <a:endParaRPr lang="en-US" dirty="0"/>
          </a:p>
          <a:p>
            <a:pPr lvl="2"/>
            <a:r>
              <a:rPr lang="hu-HU" dirty="0"/>
              <a:t>Például ki felel az útvonal meghatározásért, ki a torlódás vezérlésért</a:t>
            </a:r>
            <a:r>
              <a:rPr lang="en-US" dirty="0"/>
              <a:t>?</a:t>
            </a:r>
          </a:p>
        </p:txBody>
      </p:sp>
      <p:pic>
        <p:nvPicPr>
          <p:cNvPr id="2050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39" y="5838193"/>
            <a:ext cx="1212210" cy="5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546" y="5603582"/>
            <a:ext cx="1661354" cy="97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97" y="5838193"/>
            <a:ext cx="1212210" cy="5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2" y="548379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03" y="548379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48035" y="6272158"/>
            <a:ext cx="960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44767" y="6272158"/>
            <a:ext cx="960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16056" y="6489342"/>
            <a:ext cx="95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Router</a:t>
            </a: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3556638" y="1971616"/>
            <a:ext cx="3748586" cy="19523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dirty="0"/>
              <a:t>Biztonság</a:t>
            </a:r>
            <a:endParaRPr lang="en-US" dirty="0"/>
          </a:p>
          <a:p>
            <a:pPr lvl="1"/>
            <a:r>
              <a:rPr lang="hu-HU" dirty="0"/>
              <a:t>Fairség</a:t>
            </a:r>
            <a:endParaRPr lang="en-US" dirty="0"/>
          </a:p>
          <a:p>
            <a:pPr lvl="1"/>
            <a:r>
              <a:rPr lang="hu-HU" dirty="0"/>
              <a:t>…</a:t>
            </a:r>
            <a:endParaRPr lang="en-US" dirty="0"/>
          </a:p>
        </p:txBody>
      </p:sp>
      <p:sp>
        <p:nvSpPr>
          <p:cNvPr id="16" name="Up Arrow 15"/>
          <p:cNvSpPr/>
          <p:nvPr/>
        </p:nvSpPr>
        <p:spPr>
          <a:xfrm rot="10800000">
            <a:off x="483866" y="4680731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 rot="10800000">
            <a:off x="7887256" y="4680731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 rot="10800000">
            <a:off x="2254677" y="5027672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rot="10800000">
            <a:off x="4187576" y="4789915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6147955" y="5027671"/>
            <a:ext cx="599293" cy="69388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9" grpId="0" animBg="1"/>
      <p:bldP spid="20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Adatszóró forgalomirányítás 2/</a:t>
            </a:r>
            <a:r>
              <a:rPr lang="hu-HU" dirty="0" err="1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7175" lvl="1" indent="-257175">
              <a:spcBef>
                <a:spcPts val="750"/>
              </a:spcBef>
              <a:buFont typeface="+mj-lt"/>
              <a:buAutoNum type="arabicPeriod" startAt="5"/>
            </a:pPr>
            <a:r>
              <a:rPr lang="hu-HU" b="1" dirty="0" err="1"/>
              <a:t>Visszairányú</a:t>
            </a:r>
            <a:r>
              <a:rPr lang="hu-HU" b="1" dirty="0"/>
              <a:t> továbbítás</a:t>
            </a:r>
            <a:r>
              <a:rPr lang="hu-HU" dirty="0"/>
              <a:t> (vagy angolul </a:t>
            </a:r>
            <a:r>
              <a:rPr lang="hu-HU" i="1" dirty="0" err="1"/>
              <a:t>reverse</a:t>
            </a:r>
            <a:r>
              <a:rPr lang="hu-HU" i="1" dirty="0"/>
              <a:t> </a:t>
            </a:r>
            <a:r>
              <a:rPr lang="hu-HU" i="1" dirty="0" err="1"/>
              <a:t>path</a:t>
            </a:r>
            <a:r>
              <a:rPr lang="hu-HU" i="1" dirty="0"/>
              <a:t> </a:t>
            </a:r>
            <a:r>
              <a:rPr lang="hu-HU" i="1" dirty="0" err="1"/>
              <a:t>forwarding</a:t>
            </a:r>
            <a:r>
              <a:rPr lang="hu-HU" dirty="0"/>
              <a:t>). Amikor egy adatszórásos csomag megérkezik egy </a:t>
            </a:r>
            <a:r>
              <a:rPr lang="hu-HU" dirty="0" err="1"/>
              <a:t>routerhez</a:t>
            </a:r>
            <a:r>
              <a:rPr lang="hu-HU" dirty="0"/>
              <a:t>, a router ellenőrzi, hogy azon a vonalon kapta-e meg, amelyen rendszerint ő szokott az adatszórás forrásához küldeni. Ha igen, akkor nagy esély van rá, hogy az adatszórásos csomag a legjobb utat követte a </a:t>
            </a:r>
            <a:r>
              <a:rPr lang="hu-HU" dirty="0" err="1"/>
              <a:t>router-től</a:t>
            </a:r>
            <a:r>
              <a:rPr lang="hu-HU" dirty="0"/>
              <a:t>, és ezért ez az első másolat, amely megérkezett a </a:t>
            </a:r>
            <a:r>
              <a:rPr lang="hu-HU" dirty="0" err="1"/>
              <a:t>router-hez</a:t>
            </a:r>
            <a:r>
              <a:rPr lang="hu-HU" dirty="0"/>
              <a:t>. Ha ez az eset, a router kimásolja minden vonalra, kivéve arra, amelyiken érkezett. Viszont, ha az adatszórásos csomag más vonalon érkezett, mint amit a forrás eléréséhez előnyben részesítünk, a csomagot eldobják, mint valószínű másodpéldányt.</a:t>
            </a:r>
            <a:endParaRPr lang="en-US" dirty="0"/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330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27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Többes-küldéses forgalomirányítás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b="1" dirty="0"/>
              <a:t>Többes-küldés</a:t>
            </a:r>
            <a:r>
              <a:rPr lang="hu-HU" sz="1800" dirty="0"/>
              <a:t> ( vagy angolul </a:t>
            </a:r>
            <a:r>
              <a:rPr lang="hu-HU" sz="1800" i="1" dirty="0" err="1"/>
              <a:t>multicasting</a:t>
            </a:r>
            <a:r>
              <a:rPr lang="hu-HU" sz="1800" dirty="0"/>
              <a:t>) – egy csomag meghatározott csoporthoz történő egyidejű küldése. </a:t>
            </a:r>
          </a:p>
          <a:p>
            <a:pPr marL="0" indent="0">
              <a:buNone/>
            </a:pPr>
            <a:r>
              <a:rPr lang="hu-HU" sz="1800" b="1" cap="small" dirty="0" err="1"/>
              <a:t>Multicast</a:t>
            </a:r>
            <a:r>
              <a:rPr lang="hu-HU" sz="1800" b="1" cap="small" dirty="0"/>
              <a:t> </a:t>
            </a:r>
            <a:r>
              <a:rPr lang="hu-HU" sz="1800" b="1" cap="small" dirty="0" err="1"/>
              <a:t>routing</a:t>
            </a:r>
            <a:endParaRPr lang="hu-HU" sz="1800" b="1" cap="small" dirty="0"/>
          </a:p>
          <a:p>
            <a:pPr>
              <a:spcBef>
                <a:spcPts val="150"/>
              </a:spcBef>
            </a:pPr>
            <a:r>
              <a:rPr lang="hu-HU" sz="1800" dirty="0"/>
              <a:t>Csoport kezelés is szükséges hozzá: létrehozás, megszüntetés, csatlakozási lehetőség és leválasztási lehetőség. (Ez nem a forgalomirányító algoritmus része!)</a:t>
            </a:r>
          </a:p>
          <a:p>
            <a:r>
              <a:rPr lang="hu-HU" sz="1800" dirty="0"/>
              <a:t>Minden router kiszámít egy az alhálózatban az összes többi </a:t>
            </a:r>
            <a:r>
              <a:rPr lang="hu-HU" sz="1800" i="1" dirty="0" err="1"/>
              <a:t>router</a:t>
            </a:r>
            <a:r>
              <a:rPr lang="hu-HU" sz="1800" dirty="0" err="1"/>
              <a:t>t</a:t>
            </a:r>
            <a:r>
              <a:rPr lang="hu-HU" sz="1800" dirty="0"/>
              <a:t> lefedő feszítőfát.</a:t>
            </a:r>
          </a:p>
          <a:p>
            <a:r>
              <a:rPr lang="hu-HU" sz="1800" dirty="0"/>
              <a:t>Többes-küldéses csomag esetén az első router levágja a feszítőfa azon ágait, amelyek nem csoporton belüli </a:t>
            </a:r>
            <a:r>
              <a:rPr lang="hu-HU" sz="1800" dirty="0" err="1"/>
              <a:t>hoszthoz</a:t>
            </a:r>
            <a:r>
              <a:rPr lang="hu-HU" sz="1800" dirty="0"/>
              <a:t> vezetnek. A csomagot csak a csonkolt feszítőfa mentén továbbítják.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331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285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Hierarchikus forgalomirányítás IP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Hierarchikus (2 szintű)  </a:t>
            </a:r>
          </a:p>
          <a:p>
            <a:pPr lvl="1"/>
            <a:r>
              <a:rPr lang="hu-HU" dirty="0" err="1"/>
              <a:t>AS-ek</a:t>
            </a:r>
            <a:r>
              <a:rPr lang="hu-HU" dirty="0"/>
              <a:t> közötti:  </a:t>
            </a:r>
          </a:p>
          <a:p>
            <a:pPr lvl="2"/>
            <a:r>
              <a:rPr lang="hu-HU" dirty="0"/>
              <a:t>EGP  </a:t>
            </a:r>
          </a:p>
          <a:p>
            <a:pPr lvl="2"/>
            <a:r>
              <a:rPr lang="hu-HU" dirty="0" err="1"/>
              <a:t>Exterior</a:t>
            </a:r>
            <a:r>
              <a:rPr lang="hu-HU" dirty="0"/>
              <a:t> </a:t>
            </a:r>
            <a:r>
              <a:rPr lang="hu-HU" dirty="0" err="1"/>
              <a:t>Gateway</a:t>
            </a:r>
            <a:r>
              <a:rPr lang="hu-HU" dirty="0"/>
              <a:t> </a:t>
            </a:r>
            <a:r>
              <a:rPr lang="hu-HU" dirty="0" err="1"/>
              <a:t>Protocols</a:t>
            </a:r>
            <a:r>
              <a:rPr lang="hu-HU" dirty="0"/>
              <a:t>  </a:t>
            </a:r>
          </a:p>
          <a:p>
            <a:pPr lvl="2"/>
            <a:r>
              <a:rPr lang="hu-HU" dirty="0"/>
              <a:t>Tartományok közötti  </a:t>
            </a:r>
          </a:p>
          <a:p>
            <a:pPr lvl="1"/>
            <a:r>
              <a:rPr lang="hu-HU" dirty="0" err="1"/>
              <a:t>AS-en</a:t>
            </a:r>
            <a:r>
              <a:rPr lang="hu-HU" dirty="0"/>
              <a:t> belüli  </a:t>
            </a:r>
          </a:p>
          <a:p>
            <a:pPr lvl="2"/>
            <a:r>
              <a:rPr lang="hu-HU" dirty="0"/>
              <a:t>IGP  </a:t>
            </a:r>
          </a:p>
          <a:p>
            <a:pPr lvl="2"/>
            <a:r>
              <a:rPr lang="hu-HU" dirty="0" err="1"/>
              <a:t>Interior</a:t>
            </a:r>
            <a:r>
              <a:rPr lang="hu-HU" dirty="0"/>
              <a:t> </a:t>
            </a:r>
            <a:r>
              <a:rPr lang="hu-HU" dirty="0" err="1"/>
              <a:t>Gateway</a:t>
            </a:r>
            <a:r>
              <a:rPr lang="hu-HU" dirty="0"/>
              <a:t> </a:t>
            </a:r>
            <a:r>
              <a:rPr lang="hu-HU" dirty="0" err="1"/>
              <a:t>Protocols</a:t>
            </a:r>
            <a:r>
              <a:rPr lang="hu-HU" dirty="0"/>
              <a:t>  </a:t>
            </a:r>
          </a:p>
          <a:p>
            <a:pPr lvl="2"/>
            <a:r>
              <a:rPr lang="hu-HU" dirty="0"/>
              <a:t>Tartományon belüli  </a:t>
            </a:r>
          </a:p>
          <a:p>
            <a:r>
              <a:rPr lang="hu-HU" dirty="0"/>
              <a:t>AS – </a:t>
            </a:r>
            <a:r>
              <a:rPr lang="hu-HU" dirty="0" err="1"/>
              <a:t>Autonom</a:t>
            </a:r>
            <a:r>
              <a:rPr lang="hu-HU" dirty="0"/>
              <a:t> System – Autonóm Rendszer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629637A9-119A-49DA-BD12-AAC58B377D80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342900"/>
              <a:t>332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70" name="Csoportba foglalás 69"/>
          <p:cNvGrpSpPr/>
          <p:nvPr/>
        </p:nvGrpSpPr>
        <p:grpSpPr>
          <a:xfrm>
            <a:off x="5032270" y="2313363"/>
            <a:ext cx="3753675" cy="2532831"/>
            <a:chOff x="3218663" y="853960"/>
            <a:chExt cx="9005273" cy="6439072"/>
          </a:xfrm>
        </p:grpSpPr>
        <p:sp>
          <p:nvSpPr>
            <p:cNvPr id="5" name="Cloud 4"/>
            <p:cNvSpPr/>
            <p:nvPr/>
          </p:nvSpPr>
          <p:spPr>
            <a:xfrm>
              <a:off x="3906964" y="991084"/>
              <a:ext cx="2762494" cy="198627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AS-1</a:t>
              </a:r>
            </a:p>
          </p:txBody>
        </p:sp>
        <p:sp>
          <p:nvSpPr>
            <p:cNvPr id="6" name="Cloud 5"/>
            <p:cNvSpPr/>
            <p:nvPr/>
          </p:nvSpPr>
          <p:spPr>
            <a:xfrm>
              <a:off x="8940854" y="1460960"/>
              <a:ext cx="2762494" cy="1986272"/>
            </a:xfrm>
            <a:prstGeom prst="cloud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Cloud 6"/>
            <p:cNvSpPr/>
            <p:nvPr/>
          </p:nvSpPr>
          <p:spPr>
            <a:xfrm>
              <a:off x="6010821" y="3277108"/>
              <a:ext cx="2762494" cy="1986272"/>
            </a:xfrm>
            <a:prstGeom prst="cloud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8" name="Straight Connector 9"/>
            <p:cNvCxnSpPr>
              <a:endCxn id="48" idx="2"/>
            </p:cNvCxnSpPr>
            <p:nvPr/>
          </p:nvCxnSpPr>
          <p:spPr>
            <a:xfrm flipV="1">
              <a:off x="6022661" y="5016509"/>
              <a:ext cx="762432" cy="48644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0"/>
            <p:cNvCxnSpPr>
              <a:endCxn id="47" idx="1"/>
            </p:cNvCxnSpPr>
            <p:nvPr/>
          </p:nvCxnSpPr>
          <p:spPr>
            <a:xfrm flipV="1">
              <a:off x="5288211" y="4261485"/>
              <a:ext cx="722610" cy="19019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711" y="4148182"/>
              <a:ext cx="607000" cy="60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196" y="5244212"/>
              <a:ext cx="607000" cy="60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31"/>
            <p:cNvCxnSpPr/>
            <p:nvPr/>
          </p:nvCxnSpPr>
          <p:spPr>
            <a:xfrm flipH="1">
              <a:off x="6299196" y="1112699"/>
              <a:ext cx="775522" cy="30349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253" y="853960"/>
              <a:ext cx="607000" cy="60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Connector 33"/>
            <p:cNvCxnSpPr>
              <a:endCxn id="52" idx="1"/>
            </p:cNvCxnSpPr>
            <p:nvPr/>
          </p:nvCxnSpPr>
          <p:spPr>
            <a:xfrm>
              <a:off x="3549128" y="1249823"/>
              <a:ext cx="439874" cy="65564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8663" y="991084"/>
              <a:ext cx="607000" cy="60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36"/>
            <p:cNvCxnSpPr>
              <a:endCxn id="59" idx="2"/>
            </p:cNvCxnSpPr>
            <p:nvPr/>
          </p:nvCxnSpPr>
          <p:spPr>
            <a:xfrm flipV="1">
              <a:off x="10045566" y="3309903"/>
              <a:ext cx="55801" cy="64560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101" y="3696768"/>
              <a:ext cx="607000" cy="60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38"/>
            <p:cNvCxnSpPr>
              <a:endCxn id="57" idx="0"/>
            </p:cNvCxnSpPr>
            <p:nvPr/>
          </p:nvCxnSpPr>
          <p:spPr>
            <a:xfrm flipH="1">
              <a:off x="11298177" y="1493043"/>
              <a:ext cx="649224" cy="49117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C:\Users\t0ph3r\Documents\CS 4700\assets\black_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6936" y="1112698"/>
              <a:ext cx="607000" cy="60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Connector 55"/>
            <p:cNvCxnSpPr>
              <a:stCxn id="63" idx="1"/>
              <a:endCxn id="46" idx="3"/>
            </p:cNvCxnSpPr>
            <p:nvPr/>
          </p:nvCxnSpPr>
          <p:spPr>
            <a:xfrm flipH="1">
              <a:off x="6294631" y="1909896"/>
              <a:ext cx="2750725" cy="749809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8"/>
            <p:cNvCxnSpPr>
              <a:stCxn id="62" idx="0"/>
              <a:endCxn id="46" idx="2"/>
            </p:cNvCxnSpPr>
            <p:nvPr/>
          </p:nvCxnSpPr>
          <p:spPr>
            <a:xfrm flipH="1" flipV="1">
              <a:off x="5972074" y="2849902"/>
              <a:ext cx="683863" cy="57562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61"/>
            <p:cNvCxnSpPr>
              <a:stCxn id="60" idx="2"/>
              <a:endCxn id="61" idx="3"/>
            </p:cNvCxnSpPr>
            <p:nvPr/>
          </p:nvCxnSpPr>
          <p:spPr>
            <a:xfrm flipH="1">
              <a:off x="8868678" y="3230297"/>
              <a:ext cx="227195" cy="727688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64"/>
            <p:cNvCxnSpPr>
              <a:stCxn id="55" idx="0"/>
              <a:endCxn id="54" idx="2"/>
            </p:cNvCxnSpPr>
            <p:nvPr/>
          </p:nvCxnSpPr>
          <p:spPr>
            <a:xfrm flipH="1" flipV="1">
              <a:off x="5972074" y="1606395"/>
              <a:ext cx="307373" cy="29906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67"/>
            <p:cNvCxnSpPr>
              <a:stCxn id="53" idx="3"/>
            </p:cNvCxnSpPr>
            <p:nvPr/>
          </p:nvCxnSpPr>
          <p:spPr>
            <a:xfrm flipV="1">
              <a:off x="5288211" y="1460959"/>
              <a:ext cx="361305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70"/>
            <p:cNvCxnSpPr>
              <a:stCxn id="51" idx="3"/>
              <a:endCxn id="54" idx="2"/>
            </p:cNvCxnSpPr>
            <p:nvPr/>
          </p:nvCxnSpPr>
          <p:spPr>
            <a:xfrm flipV="1">
              <a:off x="5129859" y="1606395"/>
              <a:ext cx="842215" cy="101551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3"/>
            <p:cNvCxnSpPr>
              <a:stCxn id="46" idx="0"/>
              <a:endCxn id="55" idx="2"/>
            </p:cNvCxnSpPr>
            <p:nvPr/>
          </p:nvCxnSpPr>
          <p:spPr>
            <a:xfrm flipV="1">
              <a:off x="5972074" y="2285858"/>
              <a:ext cx="307373" cy="183649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76"/>
            <p:cNvCxnSpPr>
              <a:stCxn id="51" idx="3"/>
              <a:endCxn id="46" idx="1"/>
            </p:cNvCxnSpPr>
            <p:nvPr/>
          </p:nvCxnSpPr>
          <p:spPr>
            <a:xfrm>
              <a:off x="5129859" y="2621907"/>
              <a:ext cx="519657" cy="3779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79"/>
            <p:cNvCxnSpPr>
              <a:stCxn id="52" idx="0"/>
              <a:endCxn id="53" idx="1"/>
            </p:cNvCxnSpPr>
            <p:nvPr/>
          </p:nvCxnSpPr>
          <p:spPr>
            <a:xfrm flipV="1">
              <a:off x="4311560" y="1460960"/>
              <a:ext cx="331536" cy="25430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82"/>
            <p:cNvCxnSpPr>
              <a:stCxn id="51" idx="0"/>
              <a:endCxn id="52" idx="2"/>
            </p:cNvCxnSpPr>
            <p:nvPr/>
          </p:nvCxnSpPr>
          <p:spPr>
            <a:xfrm flipH="1" flipV="1">
              <a:off x="4311560" y="2095661"/>
              <a:ext cx="495742" cy="33604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85"/>
            <p:cNvCxnSpPr>
              <a:stCxn id="62" idx="2"/>
              <a:endCxn id="47" idx="0"/>
            </p:cNvCxnSpPr>
            <p:nvPr/>
          </p:nvCxnSpPr>
          <p:spPr>
            <a:xfrm flipH="1">
              <a:off x="6333379" y="3805917"/>
              <a:ext cx="322558" cy="26537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88"/>
            <p:cNvCxnSpPr>
              <a:stCxn id="50" idx="1"/>
              <a:endCxn id="62" idx="3"/>
            </p:cNvCxnSpPr>
            <p:nvPr/>
          </p:nvCxnSpPr>
          <p:spPr>
            <a:xfrm flipH="1">
              <a:off x="6978494" y="3615720"/>
              <a:ext cx="372759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91"/>
            <p:cNvCxnSpPr>
              <a:endCxn id="61" idx="0"/>
            </p:cNvCxnSpPr>
            <p:nvPr/>
          </p:nvCxnSpPr>
          <p:spPr>
            <a:xfrm>
              <a:off x="7996369" y="3632705"/>
              <a:ext cx="549752" cy="13508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94"/>
            <p:cNvCxnSpPr>
              <a:stCxn id="48" idx="1"/>
              <a:endCxn id="47" idx="2"/>
            </p:cNvCxnSpPr>
            <p:nvPr/>
          </p:nvCxnSpPr>
          <p:spPr>
            <a:xfrm flipH="1" flipV="1">
              <a:off x="6333379" y="4451682"/>
              <a:ext cx="129156" cy="37463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97"/>
            <p:cNvCxnSpPr>
              <a:stCxn id="49" idx="1"/>
              <a:endCxn id="48" idx="3"/>
            </p:cNvCxnSpPr>
            <p:nvPr/>
          </p:nvCxnSpPr>
          <p:spPr>
            <a:xfrm flipH="1">
              <a:off x="7107650" y="4826312"/>
              <a:ext cx="317075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00"/>
            <p:cNvCxnSpPr>
              <a:stCxn id="61" idx="2"/>
              <a:endCxn id="49" idx="3"/>
            </p:cNvCxnSpPr>
            <p:nvPr/>
          </p:nvCxnSpPr>
          <p:spPr>
            <a:xfrm flipH="1">
              <a:off x="8069840" y="4148182"/>
              <a:ext cx="476281" cy="67813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03"/>
            <p:cNvCxnSpPr>
              <a:stCxn id="49" idx="0"/>
              <a:endCxn id="62" idx="2"/>
            </p:cNvCxnSpPr>
            <p:nvPr/>
          </p:nvCxnSpPr>
          <p:spPr>
            <a:xfrm flipH="1" flipV="1">
              <a:off x="6655937" y="3805917"/>
              <a:ext cx="1091346" cy="83019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06"/>
            <p:cNvCxnSpPr>
              <a:stCxn id="59" idx="1"/>
              <a:endCxn id="60" idx="3"/>
            </p:cNvCxnSpPr>
            <p:nvPr/>
          </p:nvCxnSpPr>
          <p:spPr>
            <a:xfrm flipH="1" flipV="1">
              <a:off x="9418430" y="3040100"/>
              <a:ext cx="360379" cy="7960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09"/>
            <p:cNvCxnSpPr>
              <a:stCxn id="63" idx="2"/>
              <a:endCxn id="60" idx="0"/>
            </p:cNvCxnSpPr>
            <p:nvPr/>
          </p:nvCxnSpPr>
          <p:spPr>
            <a:xfrm flipH="1">
              <a:off x="9095873" y="2100093"/>
              <a:ext cx="272041" cy="749809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2"/>
            <p:cNvCxnSpPr>
              <a:stCxn id="56" idx="1"/>
              <a:endCxn id="63" idx="3"/>
            </p:cNvCxnSpPr>
            <p:nvPr/>
          </p:nvCxnSpPr>
          <p:spPr>
            <a:xfrm flipH="1">
              <a:off x="9690471" y="1824261"/>
              <a:ext cx="415506" cy="85635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5"/>
            <p:cNvCxnSpPr>
              <a:stCxn id="56" idx="2"/>
              <a:endCxn id="59" idx="0"/>
            </p:cNvCxnSpPr>
            <p:nvPr/>
          </p:nvCxnSpPr>
          <p:spPr>
            <a:xfrm flipH="1">
              <a:off x="10101367" y="2014458"/>
              <a:ext cx="327168" cy="91505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18"/>
            <p:cNvCxnSpPr>
              <a:stCxn id="56" idx="3"/>
              <a:endCxn id="57" idx="1"/>
            </p:cNvCxnSpPr>
            <p:nvPr/>
          </p:nvCxnSpPr>
          <p:spPr>
            <a:xfrm>
              <a:off x="10751092" y="1824261"/>
              <a:ext cx="224527" cy="35015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21"/>
            <p:cNvCxnSpPr>
              <a:stCxn id="57" idx="2"/>
              <a:endCxn id="58" idx="0"/>
            </p:cNvCxnSpPr>
            <p:nvPr/>
          </p:nvCxnSpPr>
          <p:spPr>
            <a:xfrm flipH="1">
              <a:off x="10972761" y="2364615"/>
              <a:ext cx="325416" cy="42254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125"/>
            <p:cNvCxnSpPr>
              <a:stCxn id="58" idx="1"/>
              <a:endCxn id="59" idx="3"/>
            </p:cNvCxnSpPr>
            <p:nvPr/>
          </p:nvCxnSpPr>
          <p:spPr>
            <a:xfrm flipH="1">
              <a:off x="10423924" y="2977356"/>
              <a:ext cx="226279" cy="14235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128"/>
            <p:cNvSpPr txBox="1"/>
            <p:nvPr/>
          </p:nvSpPr>
          <p:spPr>
            <a:xfrm>
              <a:off x="6932383" y="3862260"/>
              <a:ext cx="1465979" cy="938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AS-2</a:t>
              </a:r>
            </a:p>
          </p:txBody>
        </p:sp>
        <p:sp>
          <p:nvSpPr>
            <p:cNvPr id="45" name="TextBox 129"/>
            <p:cNvSpPr txBox="1"/>
            <p:nvPr/>
          </p:nvSpPr>
          <p:spPr>
            <a:xfrm>
              <a:off x="9045819" y="2184303"/>
              <a:ext cx="1465979" cy="938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AS-3</a:t>
              </a:r>
            </a:p>
          </p:txBody>
        </p:sp>
        <p:pic>
          <p:nvPicPr>
            <p:cNvPr id="46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10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516" y="2469507"/>
              <a:ext cx="645115" cy="380395"/>
            </a:xfrm>
            <a:prstGeom prst="rect">
              <a:avLst/>
            </a:prstGeom>
            <a:noFill/>
            <a:extLst/>
          </p:spPr>
        </p:pic>
        <p:pic>
          <p:nvPicPr>
            <p:cNvPr id="47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0821" y="4071287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535" y="4636114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725" y="4636114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53" y="3425522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44" y="2431709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02" y="1715266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096" y="1270762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516" y="1226000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6889" y="1905463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5977" y="1634063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5619" y="1984220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0203" y="2787158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8809" y="2929508"/>
              <a:ext cx="645115" cy="38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10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3315" y="2849902"/>
              <a:ext cx="645115" cy="380395"/>
            </a:xfrm>
            <a:prstGeom prst="rect">
              <a:avLst/>
            </a:prstGeom>
            <a:noFill/>
            <a:extLst/>
          </p:spPr>
        </p:pic>
        <p:pic>
          <p:nvPicPr>
            <p:cNvPr id="61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10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3563" y="3767787"/>
              <a:ext cx="645115" cy="380395"/>
            </a:xfrm>
            <a:prstGeom prst="rect">
              <a:avLst/>
            </a:prstGeom>
            <a:noFill/>
            <a:extLst/>
          </p:spPr>
        </p:pic>
        <p:pic>
          <p:nvPicPr>
            <p:cNvPr id="62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10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379" y="3425522"/>
              <a:ext cx="645115" cy="380395"/>
            </a:xfrm>
            <a:prstGeom prst="rect">
              <a:avLst/>
            </a:prstGeom>
            <a:noFill/>
            <a:extLst/>
          </p:spPr>
        </p:pic>
        <p:pic>
          <p:nvPicPr>
            <p:cNvPr id="63" name="Picture 2" descr="C:\Users\t0ph3r\Documents\CS 4700\assets\Router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10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5356" y="1719698"/>
              <a:ext cx="645115" cy="380395"/>
            </a:xfrm>
            <a:prstGeom prst="rect">
              <a:avLst/>
            </a:prstGeom>
            <a:noFill/>
            <a:extLst/>
          </p:spPr>
        </p:pic>
        <p:grpSp>
          <p:nvGrpSpPr>
            <p:cNvPr id="64" name="Group 147"/>
            <p:cNvGrpSpPr/>
            <p:nvPr/>
          </p:nvGrpSpPr>
          <p:grpSpPr>
            <a:xfrm flipH="1">
              <a:off x="3237000" y="3079902"/>
              <a:ext cx="1582577" cy="3520995"/>
              <a:chOff x="1219200" y="4876799"/>
              <a:chExt cx="5181605" cy="5111126"/>
            </a:xfrm>
          </p:grpSpPr>
          <p:sp>
            <p:nvSpPr>
              <p:cNvPr id="68" name="Rectangular Callout 148"/>
              <p:cNvSpPr/>
              <p:nvPr/>
            </p:nvSpPr>
            <p:spPr>
              <a:xfrm>
                <a:off x="1219200" y="4876799"/>
                <a:ext cx="5181602" cy="1384995"/>
              </a:xfrm>
              <a:prstGeom prst="wedgeRectCallout">
                <a:avLst>
                  <a:gd name="adj1" fmla="val -37261"/>
                  <a:gd name="adj2" fmla="val -87812"/>
                </a:avLst>
              </a:prstGeom>
              <a:solidFill>
                <a:srgbClr val="DA1F28"/>
              </a:solidFill>
              <a:ln w="38100" cap="flat" cmpd="sng" algn="ctr">
                <a:solidFill>
                  <a:srgbClr val="DA1F28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350" kern="0">
                  <a:solidFill>
                    <a:sysClr val="window" lastClr="FFFFFF"/>
                  </a:solidFill>
                  <a:latin typeface="Tw Cen MT"/>
                </a:endParaRPr>
              </a:p>
            </p:txBody>
          </p:sp>
          <p:sp>
            <p:nvSpPr>
              <p:cNvPr id="69" name="TextBox 149"/>
              <p:cNvSpPr txBox="1"/>
              <p:nvPr/>
            </p:nvSpPr>
            <p:spPr>
              <a:xfrm>
                <a:off x="1219208" y="4876799"/>
                <a:ext cx="5181597" cy="5111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2100" kern="0" dirty="0">
                    <a:solidFill>
                      <a:sysClr val="window" lastClr="FFFFFF"/>
                    </a:solidFill>
                    <a:latin typeface="Calibri" panose="020F0502020204030204"/>
                  </a:rPr>
                  <a:t>Interior Routers</a:t>
                </a:r>
              </a:p>
            </p:txBody>
          </p:sp>
        </p:grpSp>
        <p:grpSp>
          <p:nvGrpSpPr>
            <p:cNvPr id="65" name="Group 150"/>
            <p:cNvGrpSpPr/>
            <p:nvPr/>
          </p:nvGrpSpPr>
          <p:grpSpPr>
            <a:xfrm flipH="1">
              <a:off x="8518789" y="4593604"/>
              <a:ext cx="1582577" cy="2699428"/>
              <a:chOff x="1219200" y="4876799"/>
              <a:chExt cx="5181605" cy="3918528"/>
            </a:xfrm>
          </p:grpSpPr>
          <p:sp>
            <p:nvSpPr>
              <p:cNvPr id="66" name="Rectangular Callout 151"/>
              <p:cNvSpPr/>
              <p:nvPr/>
            </p:nvSpPr>
            <p:spPr>
              <a:xfrm>
                <a:off x="1219200" y="4876799"/>
                <a:ext cx="5181602" cy="1384995"/>
              </a:xfrm>
              <a:prstGeom prst="wedgeRectCallout">
                <a:avLst>
                  <a:gd name="adj1" fmla="val 37714"/>
                  <a:gd name="adj2" fmla="val -107208"/>
                </a:avLst>
              </a:prstGeom>
              <a:solidFill>
                <a:srgbClr val="DA1F28"/>
              </a:solidFill>
              <a:ln w="38100" cap="flat" cmpd="sng" algn="ctr">
                <a:solidFill>
                  <a:srgbClr val="DA1F28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350" kern="0">
                  <a:solidFill>
                    <a:sysClr val="window" lastClr="FFFFFF"/>
                  </a:solidFill>
                  <a:latin typeface="Tw Cen MT"/>
                </a:endParaRPr>
              </a:p>
            </p:txBody>
          </p:sp>
          <p:sp>
            <p:nvSpPr>
              <p:cNvPr id="67" name="TextBox 152"/>
              <p:cNvSpPr txBox="1"/>
              <p:nvPr/>
            </p:nvSpPr>
            <p:spPr>
              <a:xfrm>
                <a:off x="1219208" y="4876799"/>
                <a:ext cx="5181597" cy="3918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2100" kern="0" dirty="0">
                    <a:solidFill>
                      <a:sysClr val="window" lastClr="FFFFFF"/>
                    </a:solidFill>
                    <a:latin typeface="Calibri" panose="020F0502020204030204"/>
                  </a:rPr>
                  <a:t>BGP Routers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529458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 az Interneten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A hálózati réteg szintjén az internet autonóm rendszerek összekapcsolt együttesének tekinthető. </a:t>
            </a:r>
          </a:p>
          <a:p>
            <a:pPr lvl="1"/>
            <a:r>
              <a:rPr lang="hu-HU" dirty="0"/>
              <a:t>Nincs igazi szerkezete, de számos főbb </a:t>
            </a:r>
            <a:r>
              <a:rPr lang="hu-HU" i="1" dirty="0"/>
              <a:t>gerinchálózata</a:t>
            </a:r>
            <a:r>
              <a:rPr lang="hu-HU" dirty="0"/>
              <a:t> létezik. </a:t>
            </a:r>
          </a:p>
          <a:p>
            <a:pPr lvl="1"/>
            <a:r>
              <a:rPr lang="hu-HU" dirty="0"/>
              <a:t>A gerinchálózatokhoz csatlakoznak a területi illetve regionális hálózatok.</a:t>
            </a:r>
          </a:p>
          <a:p>
            <a:pPr lvl="1"/>
            <a:r>
              <a:rPr lang="hu-HU" dirty="0"/>
              <a:t>A regionális és területi hálózatokhoz csatlakoznak az egyetemeken, vállalatoknál és az internet szolgáltatóknál lévő LAN-ok.</a:t>
            </a:r>
          </a:p>
          <a:p>
            <a:r>
              <a:rPr lang="hu-HU" sz="1800" dirty="0"/>
              <a:t>Az internet protokollja, az 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333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443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 az Interneten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Az Interneten a kommunikáció az alábbi módon működik:</a:t>
            </a:r>
          </a:p>
          <a:p>
            <a:pPr marL="600075" lvl="1" indent="-257175">
              <a:buFont typeface="+mj-lt"/>
              <a:buAutoNum type="arabicPeriod"/>
            </a:pPr>
            <a:r>
              <a:rPr lang="hu-HU" dirty="0"/>
              <a:t>A szállítási réteg viszi az adatfolyamokat és </a:t>
            </a:r>
            <a:r>
              <a:rPr lang="hu-HU" dirty="0" err="1"/>
              <a:t>datagramokra</a:t>
            </a:r>
            <a:r>
              <a:rPr lang="hu-HU" dirty="0"/>
              <a:t> tördeli azokat.</a:t>
            </a:r>
          </a:p>
          <a:p>
            <a:pPr marL="600075" lvl="1" indent="-257175">
              <a:buFont typeface="+mj-lt"/>
              <a:buAutoNum type="arabicPeriod"/>
            </a:pPr>
            <a:r>
              <a:rPr lang="hu-HU" dirty="0"/>
              <a:t>Minden </a:t>
            </a:r>
            <a:r>
              <a:rPr lang="hu-HU" dirty="0" err="1"/>
              <a:t>datagram</a:t>
            </a:r>
            <a:r>
              <a:rPr lang="hu-HU" dirty="0"/>
              <a:t> átvitelre kerül az Interneten, esetleg menet közben kisebb egységekre darabolva.</a:t>
            </a:r>
          </a:p>
          <a:p>
            <a:pPr marL="600075" lvl="1" indent="-257175">
              <a:buFont typeface="+mj-lt"/>
              <a:buAutoNum type="arabicPeriod"/>
            </a:pPr>
            <a:r>
              <a:rPr lang="hu-HU" dirty="0"/>
              <a:t>A célgép hálózati rétege összeállítja az eredeti </a:t>
            </a:r>
            <a:r>
              <a:rPr lang="hu-HU" dirty="0" err="1"/>
              <a:t>datagramot</a:t>
            </a:r>
            <a:r>
              <a:rPr lang="hu-HU" dirty="0"/>
              <a:t>, majd átadja a szállítási rétegének.</a:t>
            </a:r>
          </a:p>
          <a:p>
            <a:pPr marL="600075" lvl="1" indent="-257175">
              <a:buFont typeface="+mj-lt"/>
              <a:buAutoNum type="arabicPeriod"/>
            </a:pPr>
            <a:r>
              <a:rPr lang="hu-HU" dirty="0"/>
              <a:t>A célgép szállítási rétege beilleszti a </a:t>
            </a:r>
            <a:r>
              <a:rPr lang="hu-HU" dirty="0" err="1"/>
              <a:t>datagramot</a:t>
            </a:r>
            <a:r>
              <a:rPr lang="hu-HU" dirty="0"/>
              <a:t> </a:t>
            </a:r>
            <a:r>
              <a:rPr lang="hu-HU" dirty="0" err="1"/>
              <a:t>a</a:t>
            </a:r>
            <a:r>
              <a:rPr lang="hu-HU" dirty="0"/>
              <a:t> vételi folyamat bemeneti adatfolyamába.</a:t>
            </a:r>
          </a:p>
          <a:p>
            <a:endParaRPr lang="hu-HU" sz="1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334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66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04360"/>
            <a:ext cx="9144000" cy="994172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pPr algn="r"/>
            <a:r>
              <a:rPr lang="hu-HU" b="1" cap="small" dirty="0">
                <a:solidFill>
                  <a:schemeClr val="bg1"/>
                </a:solidFill>
              </a:rPr>
              <a:t>Hálózati réteg – Címzés 	</a:t>
            </a:r>
            <a:endParaRPr lang="en-US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62360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 flipH="1">
            <a:off x="2988473" y="3686169"/>
            <a:ext cx="1623741" cy="353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protokoll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IP fejrésze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74775" y="2711224"/>
            <a:ext cx="6480000" cy="49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74775" y="2432121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94775" y="2432121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14775" y="2432121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54775" y="2432121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15979" y="2432120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77275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79775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92275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84775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2275" y="2576655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387275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89775" y="2576655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84737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4150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97237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89737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7237" y="2576655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92237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94737" y="2576655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05892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05305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18392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10892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08392" y="2576655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13392" y="2571671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15892" y="2576655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642287" y="2577386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441700" y="2577386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54787" y="2577386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047287" y="2577386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844787" y="2582370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49787" y="2577386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52287" y="2582370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334707" y="2163283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32 bit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Arrow Connector 47"/>
          <p:cNvCxnSpPr>
            <a:stCxn id="46" idx="3"/>
          </p:cNvCxnSpPr>
          <p:nvPr/>
        </p:nvCxnSpPr>
        <p:spPr>
          <a:xfrm flipV="1">
            <a:off x="4923330" y="2301783"/>
            <a:ext cx="2917998" cy="1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1"/>
          </p:cNvCxnSpPr>
          <p:nvPr/>
        </p:nvCxnSpPr>
        <p:spPr>
          <a:xfrm flipH="1" flipV="1">
            <a:off x="1361329" y="2301783"/>
            <a:ext cx="2973378" cy="1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374775" y="2961948"/>
            <a:ext cx="810000" cy="381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verzió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84775" y="2967378"/>
            <a:ext cx="810000" cy="370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IHL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193568" y="2961838"/>
            <a:ext cx="421207" cy="3696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14775" y="2964326"/>
            <a:ext cx="3223793" cy="368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teljes hossz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994775" y="2967378"/>
            <a:ext cx="1198793" cy="366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13" dirty="0">
                <a:solidFill>
                  <a:prstClr val="black"/>
                </a:solidFill>
                <a:latin typeface="Calibri" panose="020F0502020204030204"/>
              </a:rPr>
              <a:t>szolgálat típusa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374775" y="3333772"/>
            <a:ext cx="3239999" cy="350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azonosítás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614775" y="3333041"/>
            <a:ext cx="173165" cy="350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005892" y="3331964"/>
            <a:ext cx="185137" cy="350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MF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91029" y="3332247"/>
            <a:ext cx="2647540" cy="350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darabeltolás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87940" y="3333040"/>
            <a:ext cx="217952" cy="350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DF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372213" y="3686691"/>
            <a:ext cx="1622561" cy="350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élettartam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12213" y="3686669"/>
            <a:ext cx="3229115" cy="350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fejrész ellenőrző összege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72213" y="4035453"/>
            <a:ext cx="6469115" cy="350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forrás címe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69211" y="4744725"/>
            <a:ext cx="6469357" cy="6668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opciók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59682" y="489010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429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≈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728797" y="489010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429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≈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369211" y="4388349"/>
            <a:ext cx="6469357" cy="350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cél címe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336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8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46" grpId="0"/>
      <p:bldP spid="51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1" grpId="0" animBg="1"/>
      <p:bldP spid="73" grpId="0" animBg="1"/>
      <p:bldP spid="75" grpId="0" animBg="1"/>
      <p:bldP spid="76" grpId="0"/>
      <p:bldP spid="78" grpId="0"/>
      <p:bldP spid="79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IP fejrésze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500" b="1" dirty="0"/>
              <a:t>verzió:</a:t>
            </a:r>
            <a:r>
              <a:rPr lang="hu-HU" sz="1500" dirty="0"/>
              <a:t> IP melyik verzióját használja (jelenleg 4 és 6 közötti átmenet zajlik)</a:t>
            </a:r>
          </a:p>
          <a:p>
            <a:r>
              <a:rPr lang="hu-HU" sz="1500" b="1" dirty="0"/>
              <a:t>IHL</a:t>
            </a:r>
            <a:r>
              <a:rPr lang="hu-HU" sz="1500" dirty="0"/>
              <a:t>: a fejléc hosszát határozza meg 32-bites szavakban mérve, legkisebb értéke 5.</a:t>
            </a:r>
          </a:p>
          <a:p>
            <a:r>
              <a:rPr lang="hu-HU" sz="1500" b="1" dirty="0"/>
              <a:t>szolgálat típusa</a:t>
            </a:r>
            <a:r>
              <a:rPr lang="hu-HU" sz="1500" dirty="0"/>
              <a:t>: szolgálati osztályt jelöl (3-bites </a:t>
            </a:r>
            <a:r>
              <a:rPr lang="hu-HU" sz="1500" dirty="0" err="1"/>
              <a:t>precedencia</a:t>
            </a:r>
            <a:r>
              <a:rPr lang="hu-HU" sz="1500" dirty="0"/>
              <a:t>, 3 jelzőbit [D,T,R])</a:t>
            </a:r>
          </a:p>
          <a:p>
            <a:r>
              <a:rPr lang="hu-HU" sz="1500" b="1" dirty="0"/>
              <a:t>teljes hossz:</a:t>
            </a:r>
            <a:r>
              <a:rPr lang="hu-HU" sz="1500" dirty="0"/>
              <a:t> fejléc és adatrész együttes hossza bájtokban</a:t>
            </a:r>
          </a:p>
          <a:p>
            <a:r>
              <a:rPr lang="hu-HU" sz="1500" b="1" dirty="0"/>
              <a:t>azonosítás:</a:t>
            </a:r>
            <a:r>
              <a:rPr lang="hu-HU" sz="1500" dirty="0"/>
              <a:t> egy </a:t>
            </a:r>
            <a:r>
              <a:rPr lang="hu-HU" sz="1500" dirty="0" err="1"/>
              <a:t>datagram</a:t>
            </a:r>
            <a:r>
              <a:rPr lang="hu-HU" sz="1500" dirty="0"/>
              <a:t> minden darabja ugyanazt az </a:t>
            </a:r>
            <a:r>
              <a:rPr lang="hu-HU" sz="1500" i="1" dirty="0"/>
              <a:t>azonosítás</a:t>
            </a:r>
            <a:r>
              <a:rPr lang="hu-HU" sz="1500" dirty="0"/>
              <a:t> értéket hordozza.</a:t>
            </a:r>
          </a:p>
          <a:p>
            <a:r>
              <a:rPr lang="hu-HU" sz="1500" b="1" dirty="0"/>
              <a:t>DF:</a:t>
            </a:r>
            <a:r>
              <a:rPr lang="hu-HU" sz="1500" dirty="0"/>
              <a:t> „ne darabold” </a:t>
            </a:r>
            <a:r>
              <a:rPr lang="hu-HU" sz="1500" dirty="0" err="1"/>
              <a:t>flag</a:t>
            </a:r>
            <a:r>
              <a:rPr lang="hu-HU" sz="1500" dirty="0"/>
              <a:t> a </a:t>
            </a:r>
            <a:r>
              <a:rPr lang="hu-HU" sz="1500" dirty="0" err="1"/>
              <a:t>router-eknek</a:t>
            </a:r>
            <a:endParaRPr lang="hu-HU" sz="1500" dirty="0"/>
          </a:p>
          <a:p>
            <a:r>
              <a:rPr lang="hu-HU" sz="1500" b="1" dirty="0"/>
              <a:t>MF</a:t>
            </a:r>
            <a:r>
              <a:rPr lang="hu-HU" sz="1500" dirty="0"/>
              <a:t>: „több darab” </a:t>
            </a:r>
            <a:r>
              <a:rPr lang="hu-HU" sz="1500" dirty="0" err="1"/>
              <a:t>flag</a:t>
            </a:r>
            <a:r>
              <a:rPr lang="hu-HU" sz="1500" dirty="0"/>
              <a:t> minden darabban be kell legyen állítva, kivéve az utolsót.</a:t>
            </a:r>
          </a:p>
          <a:p>
            <a:r>
              <a:rPr lang="hu-HU" sz="1500" b="1" dirty="0"/>
              <a:t>darabeltolás</a:t>
            </a:r>
            <a:r>
              <a:rPr lang="hu-HU" sz="1500" dirty="0"/>
              <a:t>: a darab helyét mutatja a </a:t>
            </a:r>
            <a:r>
              <a:rPr lang="hu-HU" sz="1500" dirty="0" err="1"/>
              <a:t>datagramon</a:t>
            </a:r>
            <a:r>
              <a:rPr lang="hu-HU" sz="1500" dirty="0"/>
              <a:t> belül. (elemi darab méret 8 bájt)</a:t>
            </a:r>
          </a:p>
          <a:p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337</a:t>
            </a:fld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65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IP fejrésze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633087"/>
          </a:xfrm>
        </p:spPr>
        <p:txBody>
          <a:bodyPr>
            <a:normAutofit/>
          </a:bodyPr>
          <a:lstStyle/>
          <a:p>
            <a:r>
              <a:rPr lang="hu-HU" sz="1500" b="1" dirty="0"/>
              <a:t>élettartam</a:t>
            </a:r>
            <a:r>
              <a:rPr lang="hu-HU" sz="1500" dirty="0"/>
              <a:t>: másodpercenként kellene csökkenteni a mező értékét, minden ugrásnál csökkentik eggyel az értékét</a:t>
            </a:r>
          </a:p>
          <a:p>
            <a:r>
              <a:rPr lang="hu-HU" sz="1500" b="1" dirty="0"/>
              <a:t>protokoll:</a:t>
            </a:r>
            <a:r>
              <a:rPr lang="hu-HU" sz="1500" dirty="0"/>
              <a:t> szállítási réteg protokolljának azonosítóját tartalmazza</a:t>
            </a:r>
          </a:p>
          <a:p>
            <a:r>
              <a:rPr lang="hu-HU" sz="1500" b="1" dirty="0"/>
              <a:t>ellenőrző összeg:</a:t>
            </a:r>
            <a:r>
              <a:rPr lang="hu-HU" sz="1500" dirty="0"/>
              <a:t> a </a:t>
            </a:r>
            <a:r>
              <a:rPr lang="hu-HU" sz="1500" dirty="0" err="1"/>
              <a:t>router-eken</a:t>
            </a:r>
            <a:r>
              <a:rPr lang="hu-HU" sz="1500" dirty="0"/>
              <a:t> belüli rossz memóriaszavak által előállított hibák kezelésére használt ellenőrző összeg a fejrészre, amelyet minden ugrásnál újra kell számolni</a:t>
            </a:r>
          </a:p>
          <a:p>
            <a:r>
              <a:rPr lang="hu-HU" sz="1500" b="1" dirty="0"/>
              <a:t>forrás cím</a:t>
            </a:r>
            <a:r>
              <a:rPr lang="hu-HU" sz="1500" dirty="0"/>
              <a:t> és </a:t>
            </a:r>
            <a:r>
              <a:rPr lang="hu-HU" sz="1500" b="1" dirty="0"/>
              <a:t>cél cím</a:t>
            </a:r>
            <a:r>
              <a:rPr lang="hu-HU" sz="1500" dirty="0"/>
              <a:t>: IP cím (később tárgyaljuk részletesen)</a:t>
            </a:r>
          </a:p>
          <a:p>
            <a:r>
              <a:rPr lang="hu-HU" sz="1500" b="1" dirty="0"/>
              <a:t>opciók:</a:t>
            </a:r>
            <a:r>
              <a:rPr lang="hu-HU" sz="1500" dirty="0"/>
              <a:t> következő verzió bővíthetősége miatt hagyták benne. Eredetileg 5 opció volt. (</a:t>
            </a:r>
            <a:r>
              <a:rPr lang="hu-HU" sz="1500" dirty="0" err="1"/>
              <a:t>router-ek</a:t>
            </a:r>
            <a:r>
              <a:rPr lang="hu-HU" sz="1500" dirty="0"/>
              <a:t> általában figyelmen kívül hagyják)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338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175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 cím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254239"/>
          </a:xfrm>
        </p:spPr>
        <p:txBody>
          <a:bodyPr>
            <a:normAutofit/>
          </a:bodyPr>
          <a:lstStyle/>
          <a:p>
            <a:r>
              <a:rPr lang="hu-HU" sz="1500" dirty="0"/>
              <a:t>Minden </a:t>
            </a:r>
            <a:r>
              <a:rPr lang="hu-HU" sz="1500" dirty="0" err="1"/>
              <a:t>hoszt</a:t>
            </a:r>
            <a:r>
              <a:rPr lang="hu-HU" sz="1500" dirty="0"/>
              <a:t> és minden router az Interneten rendelkezik egy IP-címmel, amely a hálózat számát és a </a:t>
            </a:r>
            <a:r>
              <a:rPr lang="hu-HU" sz="1500" dirty="0" err="1"/>
              <a:t>hoszt</a:t>
            </a:r>
            <a:r>
              <a:rPr lang="hu-HU" sz="1500" dirty="0"/>
              <a:t> számát kódolja. (</a:t>
            </a:r>
            <a:r>
              <a:rPr lang="hu-HU" sz="1500" i="1" dirty="0"/>
              <a:t>egyedi kombináció</a:t>
            </a:r>
            <a:r>
              <a:rPr lang="hu-HU" sz="1500" dirty="0"/>
              <a:t>)</a:t>
            </a:r>
          </a:p>
          <a:p>
            <a:r>
              <a:rPr lang="hu-HU" sz="1500" dirty="0"/>
              <a:t>4 bájton ábrázolják az IP-címet.</a:t>
            </a:r>
          </a:p>
          <a:p>
            <a:r>
              <a:rPr lang="hu-HU" sz="1500" dirty="0"/>
              <a:t>Több évtizeden keresztül 5 osztályos címzést használtak: A,B, C, D és 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48203" y="3809931"/>
            <a:ext cx="6480000" cy="49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48203" y="3530828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68203" y="3530828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288203" y="3530828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528203" y="3530828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89407" y="3530827"/>
            <a:ext cx="0" cy="279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50703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53203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5703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58203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55703" y="3675362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60703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63203" y="3675362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58166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57578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0666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63166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60666" y="3675362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65666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68166" y="3675362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79321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78733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91821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84321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81821" y="3675362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286821" y="3670378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89321" y="3675362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315716" y="3676093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15128" y="3676093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328216" y="3676093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720716" y="3676093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18216" y="3681077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23216" y="3676093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25716" y="3681077"/>
            <a:ext cx="0" cy="139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008136" y="3325628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32 bit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550591" y="3459605"/>
            <a:ext cx="296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1034757" y="3459605"/>
            <a:ext cx="2973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048204" y="3896298"/>
            <a:ext cx="202500" cy="232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250704" y="3896298"/>
            <a:ext cx="1417499" cy="23245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Hálózat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68204" y="3896581"/>
            <a:ext cx="4830347" cy="23216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hoszt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48203" y="4250136"/>
            <a:ext cx="405000" cy="23762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1  0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453203" y="4250136"/>
            <a:ext cx="2848634" cy="2376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Hálózat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2930" y="4252590"/>
            <a:ext cx="3205621" cy="2376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hoszt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51151" y="4611599"/>
            <a:ext cx="614363" cy="23762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0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665514" y="4611599"/>
            <a:ext cx="4230585" cy="23462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Hálózat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896099" y="4614055"/>
            <a:ext cx="1605400" cy="23216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hoszt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Rectangle 48"/>
          <p:cNvSpPr/>
          <p:nvPr/>
        </p:nvSpPr>
        <p:spPr>
          <a:xfrm>
            <a:off x="1049668" y="4938011"/>
            <a:ext cx="793976" cy="2430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0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Rectangle 50"/>
          <p:cNvSpPr/>
          <p:nvPr/>
        </p:nvSpPr>
        <p:spPr>
          <a:xfrm>
            <a:off x="1843645" y="4944371"/>
            <a:ext cx="5656371" cy="2376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többesküldéses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cím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Rectangle 48"/>
          <p:cNvSpPr/>
          <p:nvPr/>
        </p:nvSpPr>
        <p:spPr>
          <a:xfrm>
            <a:off x="1048183" y="5321150"/>
            <a:ext cx="793976" cy="232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Rectangle 50"/>
          <p:cNvSpPr/>
          <p:nvPr/>
        </p:nvSpPr>
        <p:spPr>
          <a:xfrm>
            <a:off x="1842161" y="5316959"/>
            <a:ext cx="5656371" cy="2376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jövőbeni felhasználásra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TextBox 37"/>
          <p:cNvSpPr txBox="1"/>
          <p:nvPr/>
        </p:nvSpPr>
        <p:spPr>
          <a:xfrm>
            <a:off x="0" y="3887786"/>
            <a:ext cx="10509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TextBox 37"/>
          <p:cNvSpPr txBox="1"/>
          <p:nvPr/>
        </p:nvSpPr>
        <p:spPr>
          <a:xfrm>
            <a:off x="0" y="4232012"/>
            <a:ext cx="10509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TextBox 37"/>
          <p:cNvSpPr txBox="1"/>
          <p:nvPr/>
        </p:nvSpPr>
        <p:spPr>
          <a:xfrm>
            <a:off x="0" y="4597176"/>
            <a:ext cx="10420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TextBox 37"/>
          <p:cNvSpPr txBox="1"/>
          <p:nvPr/>
        </p:nvSpPr>
        <p:spPr>
          <a:xfrm>
            <a:off x="0" y="4914522"/>
            <a:ext cx="10598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xtBox 37"/>
          <p:cNvSpPr txBox="1"/>
          <p:nvPr/>
        </p:nvSpPr>
        <p:spPr>
          <a:xfrm>
            <a:off x="-1" y="5309695"/>
            <a:ext cx="10420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hu-HU" sz="1350" b="1" dirty="0">
                <a:solidFill>
                  <a:prstClr val="black"/>
                </a:solidFill>
                <a:latin typeface="Calibri" panose="020F0502020204030204"/>
              </a:rPr>
              <a:t>E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339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681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/>
      <p:bldP spid="41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Hálózatok modelljei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Internet rétegmodelljei</a:t>
            </a:r>
          </a:p>
          <a:p>
            <a:pPr lvl="1"/>
            <a:r>
              <a:rPr lang="hu-HU" sz="2000" dirty="0"/>
              <a:t>TCP/IP modell: 4 réteget különböztet meg. 1982 márciusában az amerikai hadászati célú számítógépes hálózatok standardja lett. 1985-től népszerűsítették kereskedelmi felhasználásra. (</a:t>
            </a:r>
            <a:r>
              <a:rPr lang="hu-HU" sz="2000" i="1" dirty="0" err="1"/>
              <a:t>Interop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Hibrid TCP/IP modell: 5 réteget különböztet meg (</a:t>
            </a:r>
            <a:r>
              <a:rPr lang="hu-HU" sz="2000" i="1" dirty="0" err="1"/>
              <a:t>Tanenbaum</a:t>
            </a:r>
            <a:r>
              <a:rPr lang="hu-HU" sz="2000" i="1" dirty="0"/>
              <a:t>, </a:t>
            </a:r>
            <a:r>
              <a:rPr lang="hu-HU" sz="2000" i="1" dirty="0" err="1"/>
              <a:t>Stallings</a:t>
            </a:r>
            <a:r>
              <a:rPr lang="hu-HU" sz="2000" i="1" dirty="0"/>
              <a:t>, </a:t>
            </a:r>
            <a:r>
              <a:rPr lang="hu-HU" sz="2000" i="1" dirty="0" err="1"/>
              <a:t>Kurose</a:t>
            </a:r>
            <a:r>
              <a:rPr lang="hu-HU" sz="2000" i="1" dirty="0"/>
              <a:t>, </a:t>
            </a:r>
            <a:r>
              <a:rPr lang="hu-HU" sz="2000" i="1" dirty="0" err="1"/>
              <a:t>Forouzan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Nyílt rendszerek hálózatának standard modellje</a:t>
            </a:r>
          </a:p>
          <a:p>
            <a:pPr lvl="1"/>
            <a:r>
              <a:rPr lang="hu-HU" sz="2000" b="1" i="1" dirty="0"/>
              <a:t>O</a:t>
            </a:r>
            <a:r>
              <a:rPr lang="hu-HU" sz="2000" i="1" dirty="0"/>
              <a:t>pen </a:t>
            </a:r>
            <a:r>
              <a:rPr lang="hu-HU" sz="2000" b="1" i="1" dirty="0"/>
              <a:t>S</a:t>
            </a:r>
            <a:r>
              <a:rPr lang="hu-HU" sz="2000" i="1" dirty="0"/>
              <a:t>ystem </a:t>
            </a:r>
            <a:r>
              <a:rPr lang="hu-HU" sz="2000" b="1" i="1" dirty="0" err="1"/>
              <a:t>I</a:t>
            </a:r>
            <a:r>
              <a:rPr lang="hu-HU" sz="2000" i="1" dirty="0" err="1"/>
              <a:t>nterconnection</a:t>
            </a:r>
            <a:r>
              <a:rPr lang="hu-HU" sz="2000" i="1" dirty="0"/>
              <a:t> </a:t>
            </a:r>
            <a:r>
              <a:rPr lang="hu-HU" sz="2000" i="1" dirty="0" err="1"/>
              <a:t>Reference</a:t>
            </a:r>
            <a:r>
              <a:rPr lang="hu-HU" sz="2000" i="1" dirty="0"/>
              <a:t> </a:t>
            </a:r>
            <a:r>
              <a:rPr lang="hu-HU" sz="2000" i="1" dirty="0" err="1"/>
              <a:t>Model</a:t>
            </a:r>
            <a:r>
              <a:rPr lang="hu-HU" sz="2000" dirty="0"/>
              <a:t>: Röviden OSI referencia modell, amely egy 7-rétegű standard, koncepcionális modellt definiál kommunikációs hálózatok belső funkcionalitásaihoz. (</a:t>
            </a:r>
            <a:r>
              <a:rPr lang="hu-HU" sz="2000" i="1" dirty="0"/>
              <a:t>ISO/IEC 7498-1</a:t>
            </a:r>
            <a:r>
              <a:rPr lang="hu-HU" sz="200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 cím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685804"/>
          </a:xfrm>
        </p:spPr>
        <p:txBody>
          <a:bodyPr>
            <a:normAutofit/>
          </a:bodyPr>
          <a:lstStyle/>
          <a:p>
            <a:r>
              <a:rPr lang="hu-HU" sz="1500" dirty="0"/>
              <a:t>Az IP-t pontokkal elválasztott decimális rendszerben írják. Például: </a:t>
            </a:r>
            <a:r>
              <a:rPr lang="hu-HU" sz="1500" i="1" dirty="0"/>
              <a:t>192.168.0.1</a:t>
            </a:r>
          </a:p>
          <a:p>
            <a:r>
              <a:rPr lang="hu-HU" sz="1500" dirty="0"/>
              <a:t>Van pár speciális cím. Lásd az alábbiakban.</a:t>
            </a:r>
          </a:p>
        </p:txBody>
      </p:sp>
      <p:sp>
        <p:nvSpPr>
          <p:cNvPr id="40" name="Rectangle 40"/>
          <p:cNvSpPr/>
          <p:nvPr/>
        </p:nvSpPr>
        <p:spPr>
          <a:xfrm>
            <a:off x="869005" y="3071394"/>
            <a:ext cx="5424053" cy="22673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0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5"/>
          <p:cNvSpPr/>
          <p:nvPr/>
        </p:nvSpPr>
        <p:spPr>
          <a:xfrm>
            <a:off x="869004" y="3425232"/>
            <a:ext cx="2547257" cy="23762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0..0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7"/>
          <p:cNvSpPr/>
          <p:nvPr/>
        </p:nvSpPr>
        <p:spPr>
          <a:xfrm>
            <a:off x="3416261" y="3427687"/>
            <a:ext cx="2876798" cy="2376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hoszt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Rectangle 49"/>
          <p:cNvSpPr/>
          <p:nvPr/>
        </p:nvSpPr>
        <p:spPr>
          <a:xfrm>
            <a:off x="869004" y="4107329"/>
            <a:ext cx="2538351" cy="23462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Hálózat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Rectangle 50"/>
          <p:cNvSpPr/>
          <p:nvPr/>
        </p:nvSpPr>
        <p:spPr>
          <a:xfrm>
            <a:off x="3407355" y="4097538"/>
            <a:ext cx="2885703" cy="23216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1..1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60097" y="4444292"/>
            <a:ext cx="1425039" cy="23762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0  1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Rectangle 50"/>
          <p:cNvSpPr/>
          <p:nvPr/>
        </p:nvSpPr>
        <p:spPr>
          <a:xfrm>
            <a:off x="2285136" y="4449125"/>
            <a:ext cx="3999016" cy="2376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(bármi)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TextBox 37"/>
          <p:cNvSpPr txBox="1"/>
          <p:nvPr/>
        </p:nvSpPr>
        <p:spPr>
          <a:xfrm>
            <a:off x="6301964" y="3041827"/>
            <a:ext cx="10808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Ez egy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hoszt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Rectangle 40"/>
          <p:cNvSpPr/>
          <p:nvPr/>
        </p:nvSpPr>
        <p:spPr>
          <a:xfrm>
            <a:off x="867520" y="3791336"/>
            <a:ext cx="5424053" cy="22673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1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TextBox 37"/>
          <p:cNvSpPr txBox="1"/>
          <p:nvPr/>
        </p:nvSpPr>
        <p:spPr>
          <a:xfrm>
            <a:off x="6309390" y="3396604"/>
            <a:ext cx="21760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Ez egy </a:t>
            </a:r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hoszt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ezen hálózaton.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TextBox 37"/>
          <p:cNvSpPr txBox="1"/>
          <p:nvPr/>
        </p:nvSpPr>
        <p:spPr>
          <a:xfrm>
            <a:off x="6298998" y="3760285"/>
            <a:ext cx="2214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Adatszórás a helyi hálózaton.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TextBox 37"/>
          <p:cNvSpPr txBox="1"/>
          <p:nvPr/>
        </p:nvSpPr>
        <p:spPr>
          <a:xfrm>
            <a:off x="6297511" y="4088341"/>
            <a:ext cx="24257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Adatszórás egy távoli hálózaton.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TextBox 37"/>
          <p:cNvSpPr txBox="1"/>
          <p:nvPr/>
        </p:nvSpPr>
        <p:spPr>
          <a:xfrm>
            <a:off x="6287120" y="4425304"/>
            <a:ext cx="12093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Visszacsatolás.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340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544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 animBg="1"/>
      <p:bldP spid="43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3" grpId="0"/>
      <p:bldP spid="54" grpId="0" animBg="1"/>
      <p:bldP spid="55" grpId="0"/>
      <p:bldP spid="56" grpId="0"/>
      <p:bldP spid="57" grpId="0"/>
      <p:bldP spid="58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 cím – alhálózatok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209944"/>
            <a:ext cx="8185963" cy="1508120"/>
          </a:xfrm>
        </p:spPr>
        <p:txBody>
          <a:bodyPr>
            <a:noAutofit/>
          </a:bodyPr>
          <a:lstStyle/>
          <a:p>
            <a:r>
              <a:rPr lang="hu-HU" sz="1800" dirty="0"/>
              <a:t>Az azonos hálózatban lévő </a:t>
            </a:r>
            <a:r>
              <a:rPr lang="hu-HU" sz="1800" dirty="0" err="1"/>
              <a:t>hosztok</a:t>
            </a:r>
            <a:r>
              <a:rPr lang="hu-HU" sz="1800" dirty="0"/>
              <a:t> ugyanazzal a hálózatszámmal rendelkeznek. </a:t>
            </a:r>
          </a:p>
          <a:p>
            <a:r>
              <a:rPr lang="hu-HU" sz="1800" dirty="0"/>
              <a:t>Egy hálózat belső felhasználás szempontjából több részre osztódhat, de a külvilág számára egyetlen hálózatként jelenik meg. </a:t>
            </a:r>
          </a:p>
          <a:p>
            <a:pPr lvl="1"/>
            <a:r>
              <a:rPr lang="hu-HU" dirty="0"/>
              <a:t>Alhálózat (avagy angolul </a:t>
            </a:r>
            <a:r>
              <a:rPr lang="hu-HU" i="1" dirty="0" err="1"/>
              <a:t>subnet</a:t>
            </a:r>
            <a:r>
              <a:rPr lang="hu-HU" dirty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3018" y="2125266"/>
            <a:ext cx="3817227" cy="1844566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TextBox 37"/>
          <p:cNvSpPr txBox="1"/>
          <p:nvPr/>
        </p:nvSpPr>
        <p:spPr>
          <a:xfrm>
            <a:off x="3111436" y="3734589"/>
            <a:ext cx="1376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200" b="1" cap="small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Forrás: </a:t>
            </a:r>
            <a:r>
              <a:rPr lang="hu-HU" sz="1200" b="1" cap="small" dirty="0" err="1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Tanenbaum</a:t>
            </a:r>
            <a:endParaRPr lang="en-US" sz="1200" b="1" cap="small" dirty="0">
              <a:solidFill>
                <a:srgbClr val="5B9BD5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341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5896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 cím – alhálózatok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1755"/>
            <a:ext cx="7886700" cy="196642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u-HU" sz="1725" b="1" cap="small" dirty="0"/>
              <a:t>Azonosítás</a:t>
            </a:r>
          </a:p>
          <a:p>
            <a:pPr marL="171450" lvl="1">
              <a:spcBef>
                <a:spcPts val="0"/>
              </a:spcBef>
            </a:pPr>
            <a:r>
              <a:rPr lang="hu-HU" sz="1725" dirty="0"/>
              <a:t>alhálózati maszk (avagy angolul </a:t>
            </a:r>
            <a:r>
              <a:rPr lang="hu-HU" sz="1725" i="1" dirty="0" err="1"/>
              <a:t>subnet</a:t>
            </a:r>
            <a:r>
              <a:rPr lang="hu-HU" sz="1725" i="1" dirty="0"/>
              <a:t> </a:t>
            </a:r>
            <a:r>
              <a:rPr lang="hu-HU" sz="1725" i="1" dirty="0" err="1"/>
              <a:t>mask</a:t>
            </a:r>
            <a:r>
              <a:rPr lang="hu-HU" sz="1725" dirty="0"/>
              <a:t>) ismerete kell a </a:t>
            </a:r>
            <a:r>
              <a:rPr lang="hu-HU" sz="1725" dirty="0" err="1"/>
              <a:t>routernek</a:t>
            </a:r>
            <a:endParaRPr lang="hu-HU" sz="1725" dirty="0"/>
          </a:p>
          <a:p>
            <a:pPr marL="514350" lvl="2">
              <a:spcBef>
                <a:spcPts val="750"/>
              </a:spcBef>
            </a:pPr>
            <a:r>
              <a:rPr lang="hu-HU" sz="1725" dirty="0"/>
              <a:t>Két féle jelölés </a:t>
            </a:r>
            <a:r>
              <a:rPr lang="hu-HU" sz="1725" i="1" dirty="0"/>
              <a:t>IP-cím jellegű</a:t>
            </a:r>
            <a:r>
              <a:rPr lang="hu-HU" sz="1725" dirty="0"/>
              <a:t> vagy  a </a:t>
            </a:r>
            <a:r>
              <a:rPr lang="hu-HU" sz="1725" i="1" dirty="0"/>
              <a:t>fix pozíciók száma.</a:t>
            </a:r>
          </a:p>
          <a:p>
            <a:pPr marL="171450" lvl="1">
              <a:spcBef>
                <a:spcPts val="750"/>
              </a:spcBef>
            </a:pPr>
            <a:r>
              <a:rPr lang="hu-HU" sz="1725" dirty="0"/>
              <a:t>A forgalomirányító táblázatba a </a:t>
            </a:r>
            <a:r>
              <a:rPr lang="hu-HU" sz="1725" dirty="0" err="1"/>
              <a:t>router-eknél</a:t>
            </a:r>
            <a:r>
              <a:rPr lang="hu-HU" sz="1725" dirty="0"/>
              <a:t> </a:t>
            </a:r>
            <a:r>
              <a:rPr lang="hu-HU" sz="1725" i="1" dirty="0"/>
              <a:t>(hálózat,0)</a:t>
            </a:r>
            <a:r>
              <a:rPr lang="hu-HU" sz="1725" dirty="0"/>
              <a:t> és </a:t>
            </a:r>
            <a:r>
              <a:rPr lang="hu-HU" sz="1725" i="1" dirty="0"/>
              <a:t>(saját hálózat, </a:t>
            </a:r>
            <a:r>
              <a:rPr lang="hu-HU" sz="1725" i="1" dirty="0" err="1"/>
              <a:t>hoszt</a:t>
            </a:r>
            <a:r>
              <a:rPr lang="hu-HU" sz="1725" i="1" dirty="0"/>
              <a:t>)</a:t>
            </a:r>
            <a:r>
              <a:rPr lang="hu-HU" sz="1725" dirty="0"/>
              <a:t> alakú bejegyzések. </a:t>
            </a:r>
          </a:p>
          <a:p>
            <a:pPr marL="171450" lvl="1">
              <a:spcBef>
                <a:spcPts val="750"/>
              </a:spcBef>
            </a:pPr>
            <a:r>
              <a:rPr lang="hu-HU" sz="1725" dirty="0"/>
              <a:t>Ha nincs találat, akkor az alapértelmezett </a:t>
            </a:r>
            <a:r>
              <a:rPr lang="hu-HU" sz="1725" dirty="0" err="1"/>
              <a:t>router</a:t>
            </a:r>
            <a:r>
              <a:rPr lang="hu-HU" sz="1725" dirty="0"/>
              <a:t> felé továbbítják a csomagot.</a:t>
            </a:r>
            <a:endParaRPr lang="en-US" sz="1725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1355" y="4010058"/>
            <a:ext cx="3817227" cy="1844566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TextBox 37"/>
          <p:cNvSpPr txBox="1"/>
          <p:nvPr/>
        </p:nvSpPr>
        <p:spPr>
          <a:xfrm>
            <a:off x="2651355" y="5619380"/>
            <a:ext cx="1376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200" b="1" cap="small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Forrás: </a:t>
            </a:r>
            <a:r>
              <a:rPr lang="hu-HU" sz="1200" b="1" cap="small" dirty="0" err="1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Tanenbaum</a:t>
            </a:r>
            <a:endParaRPr lang="en-US" sz="1200" b="1" cap="small" dirty="0">
              <a:solidFill>
                <a:srgbClr val="5B9BD5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342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41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 cím – CIDR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1650" dirty="0"/>
              <a:t>IP címek gyorsan fogytak. 1996-ban  kötötték be a 100.000-edik hálózatot.</a:t>
            </a:r>
          </a:p>
          <a:p>
            <a:pPr lvl="1"/>
            <a:r>
              <a:rPr lang="hu-HU" sz="1650" dirty="0"/>
              <a:t>Az osztályok használata sok címet elpazarolt. (B osztályú címek népszerűsége)</a:t>
            </a:r>
          </a:p>
          <a:p>
            <a:r>
              <a:rPr lang="hu-HU" sz="1650" b="1" i="1" dirty="0"/>
              <a:t>Megoldás</a:t>
            </a:r>
            <a:r>
              <a:rPr lang="hu-HU" sz="1650" dirty="0"/>
              <a:t>: osztályok nélküli környezetek közötti forgalomirányítás (CIDR).</a:t>
            </a:r>
          </a:p>
          <a:p>
            <a:pPr lvl="1"/>
            <a:r>
              <a:rPr lang="hu-HU" sz="1650" dirty="0"/>
              <a:t>Például 2000 cím igénylése esetén 2048 méretű blokk kiadása. </a:t>
            </a:r>
          </a:p>
          <a:p>
            <a:r>
              <a:rPr lang="hu-HU" sz="1650" dirty="0"/>
              <a:t>Forgalomirányítás megbonyolódik:</a:t>
            </a:r>
          </a:p>
          <a:p>
            <a:pPr lvl="1"/>
            <a:r>
              <a:rPr lang="hu-HU" sz="1650" dirty="0"/>
              <a:t>Minden bejegyzés egy 32-bites maszkkal egészül ki. </a:t>
            </a:r>
          </a:p>
          <a:p>
            <a:pPr lvl="1"/>
            <a:r>
              <a:rPr lang="hu-HU" sz="1650" dirty="0"/>
              <a:t>Egy bejegyzés innentől  egy hármassal jellemezhető: (</a:t>
            </a:r>
            <a:r>
              <a:rPr lang="hu-HU" sz="1650" i="1" dirty="0" err="1"/>
              <a:t>ip-cím</a:t>
            </a:r>
            <a:r>
              <a:rPr lang="hu-HU" sz="1650" dirty="0"/>
              <a:t>, </a:t>
            </a:r>
            <a:r>
              <a:rPr lang="hu-HU" sz="1650" i="1" dirty="0"/>
              <a:t>alhálózati maszk</a:t>
            </a:r>
            <a:r>
              <a:rPr lang="hu-HU" sz="1650" dirty="0"/>
              <a:t>, </a:t>
            </a:r>
            <a:r>
              <a:rPr lang="hu-HU" sz="1650" i="1" dirty="0"/>
              <a:t>kimeneti vonal</a:t>
            </a:r>
            <a:r>
              <a:rPr lang="hu-HU" sz="1650" dirty="0"/>
              <a:t>)</a:t>
            </a:r>
          </a:p>
          <a:p>
            <a:pPr lvl="1"/>
            <a:r>
              <a:rPr lang="hu-HU" sz="1650" dirty="0"/>
              <a:t>Új csomag esetén a cél címből </a:t>
            </a:r>
            <a:r>
              <a:rPr lang="hu-HU" sz="1650" dirty="0" err="1"/>
              <a:t>kimaszkolják</a:t>
            </a:r>
            <a:r>
              <a:rPr lang="hu-HU" sz="1650" dirty="0"/>
              <a:t> az alhálózati címet, és találat esetén a leghosszabb illeszkedés felé továbbítják. </a:t>
            </a:r>
          </a:p>
          <a:p>
            <a:r>
              <a:rPr lang="hu-HU" sz="1650" dirty="0"/>
              <a:t>Túl sok bejegyzés keletkezik.</a:t>
            </a:r>
          </a:p>
          <a:p>
            <a:pPr lvl="1"/>
            <a:r>
              <a:rPr lang="hu-HU" sz="1650" dirty="0"/>
              <a:t>Csoportos bejegyzések használata.</a:t>
            </a:r>
            <a:endParaRPr lang="en-US" sz="16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343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434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CIDR címzés példa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2241550"/>
            <a:ext cx="5032717" cy="3384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350" dirty="0"/>
              <a:t>Mi történik, ha a router egy 135.46.57.14 IP cím felé tartó csomagot kap?</a:t>
            </a:r>
          </a:p>
          <a:p>
            <a:pPr marL="0" indent="0">
              <a:buNone/>
            </a:pPr>
            <a:r>
              <a:rPr lang="hu-HU" sz="1350" cap="small" dirty="0"/>
              <a:t>/22-es cím esetén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350" dirty="0"/>
              <a:t>	</a:t>
            </a:r>
            <a:r>
              <a:rPr lang="hu-HU" sz="1350" dirty="0">
                <a:solidFill>
                  <a:srgbClr val="00B0F0"/>
                </a:solidFill>
              </a:rPr>
              <a:t>10001011 00101110 00111001 00001110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350" dirty="0"/>
              <a:t>       AND  </a:t>
            </a:r>
            <a:r>
              <a:rPr lang="hu-HU" sz="1350" u="sng" dirty="0">
                <a:solidFill>
                  <a:srgbClr val="00B050"/>
                </a:solidFill>
              </a:rPr>
              <a:t>11111111 </a:t>
            </a:r>
            <a:r>
              <a:rPr lang="hu-HU" sz="1350" u="sng" dirty="0" err="1">
                <a:solidFill>
                  <a:srgbClr val="00B050"/>
                </a:solidFill>
              </a:rPr>
              <a:t>11111111</a:t>
            </a:r>
            <a:r>
              <a:rPr lang="hu-HU" sz="1350" u="sng" dirty="0">
                <a:solidFill>
                  <a:srgbClr val="00B050"/>
                </a:solidFill>
              </a:rPr>
              <a:t> 11111100 00000000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350" dirty="0"/>
              <a:t>	10001011 00101110 00111000 00000000</a:t>
            </a:r>
          </a:p>
          <a:p>
            <a:pPr marL="0" indent="0">
              <a:buNone/>
            </a:pPr>
            <a:r>
              <a:rPr lang="hu-HU" sz="1350" cap="small" dirty="0"/>
              <a:t>/23-es cím esetén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350" dirty="0"/>
              <a:t>	</a:t>
            </a:r>
            <a:r>
              <a:rPr lang="hu-HU" sz="1350" dirty="0">
                <a:solidFill>
                  <a:srgbClr val="00B0F0"/>
                </a:solidFill>
              </a:rPr>
              <a:t>10001011 00101110 00111001 00001110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350" dirty="0"/>
              <a:t>       AND  </a:t>
            </a:r>
            <a:r>
              <a:rPr lang="hu-HU" sz="1350" u="sng" dirty="0">
                <a:solidFill>
                  <a:srgbClr val="00B050"/>
                </a:solidFill>
              </a:rPr>
              <a:t>11111111 </a:t>
            </a:r>
            <a:r>
              <a:rPr lang="hu-HU" sz="1350" u="sng" dirty="0" err="1">
                <a:solidFill>
                  <a:srgbClr val="00B050"/>
                </a:solidFill>
              </a:rPr>
              <a:t>11111111</a:t>
            </a:r>
            <a:r>
              <a:rPr lang="hu-HU" sz="1350" u="sng" dirty="0">
                <a:solidFill>
                  <a:srgbClr val="00B050"/>
                </a:solidFill>
              </a:rPr>
              <a:t> 11111110 00000000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350" dirty="0"/>
              <a:t>	10001011 00101110 00111000 00000000</a:t>
            </a:r>
          </a:p>
          <a:p>
            <a:r>
              <a:rPr lang="hu-HU" sz="1350" dirty="0"/>
              <a:t>Vagyis </a:t>
            </a:r>
            <a:r>
              <a:rPr lang="hu-HU" sz="1350" i="1" dirty="0"/>
              <a:t>135.46.56.0/22</a:t>
            </a:r>
            <a:r>
              <a:rPr lang="hu-HU" sz="1350" dirty="0"/>
              <a:t>-as vagy </a:t>
            </a:r>
            <a:r>
              <a:rPr lang="hu-HU" sz="1350" i="1" dirty="0"/>
              <a:t>135.46.56.0/23</a:t>
            </a:r>
            <a:r>
              <a:rPr lang="hu-HU" sz="1350" dirty="0"/>
              <a:t>-as bejegyzést kell találni, azaz jelen esetben a </a:t>
            </a:r>
            <a:r>
              <a:rPr lang="hu-HU" sz="1350" i="1" dirty="0"/>
              <a:t>0.interface</a:t>
            </a:r>
            <a:r>
              <a:rPr lang="hu-HU" sz="1350" dirty="0"/>
              <a:t> felé történik a továbbítás.</a:t>
            </a:r>
          </a:p>
          <a:p>
            <a:pPr marL="0" indent="0">
              <a:buNone/>
            </a:pPr>
            <a:endParaRPr lang="en-US" sz="1350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5940246" y="4083590"/>
          <a:ext cx="2996474" cy="1390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hu-HU" sz="1000" dirty="0"/>
                        <a:t>Cím/maszk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u-HU" sz="1000" dirty="0"/>
                        <a:t>Következő</a:t>
                      </a:r>
                      <a:r>
                        <a:rPr lang="hu-HU" sz="1000" baseline="0" dirty="0"/>
                        <a:t> ugrás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000" dirty="0"/>
                        <a:t>135.46.56.0/22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u-HU" sz="1000" dirty="0"/>
                        <a:t>0.interface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000" dirty="0"/>
                        <a:t>135.46.60.0/23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indent="0">
                        <a:buAutoNum type="arabicPeriod"/>
                      </a:pPr>
                      <a:r>
                        <a:rPr lang="hu-HU" sz="1000" dirty="0" err="1"/>
                        <a:t>interface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hu-HU" sz="1000" dirty="0"/>
                        <a:t>192.53.40.0/23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hu-HU" sz="1000" dirty="0"/>
                        <a:t>1.router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hu-HU" sz="1000" dirty="0"/>
                        <a:t>Alapértelmezett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u-HU" sz="1000" dirty="0"/>
                        <a:t>2.router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11" idx="1"/>
          </p:cNvCxnSpPr>
          <p:nvPr/>
        </p:nvCxnSpPr>
        <p:spPr>
          <a:xfrm>
            <a:off x="4505325" y="3382842"/>
            <a:ext cx="2025602" cy="1154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05325" y="3464121"/>
            <a:ext cx="2025602" cy="75545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0927" y="3244341"/>
            <a:ext cx="186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hu-HU" sz="1350" dirty="0" err="1">
                <a:solidFill>
                  <a:prstClr val="black"/>
                </a:solidFill>
                <a:latin typeface="Calibri" panose="020F0502020204030204"/>
              </a:rPr>
              <a:t>Kimaszkolás</a:t>
            </a:r>
            <a:r>
              <a:rPr lang="hu-HU" sz="1350" dirty="0">
                <a:solidFill>
                  <a:prstClr val="black"/>
                </a:solidFill>
                <a:latin typeface="Calibri" panose="020F0502020204030204"/>
              </a:rPr>
              <a:t> eredménye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344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2675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CIDR bejegyzés aggregálás példa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350" dirty="0"/>
              <a:t>Lehet-e csoportosítani a következő bejegyzéseket, ha feltesszük, hogy a </a:t>
            </a:r>
            <a:r>
              <a:rPr lang="hu-HU" sz="1350" i="1" dirty="0"/>
              <a:t>következő ugrás</a:t>
            </a:r>
            <a:r>
              <a:rPr lang="hu-HU" sz="1350" dirty="0"/>
              <a:t> mindegyiknél az </a:t>
            </a:r>
            <a:r>
              <a:rPr lang="hu-HU" sz="1350" i="1" dirty="0"/>
              <a:t>1.router</a:t>
            </a:r>
            <a:r>
              <a:rPr lang="hu-HU" sz="1350" dirty="0"/>
              <a:t>: 57.6.96.0/21, 57.6.104.0/21, 57.6.112.0/21, 57.6.120.0/21?</a:t>
            </a:r>
          </a:p>
          <a:p>
            <a:endParaRPr lang="hu-HU" sz="1350" dirty="0"/>
          </a:p>
          <a:p>
            <a:pPr marL="0" indent="0" algn="ctr">
              <a:spcBef>
                <a:spcPts val="0"/>
              </a:spcBef>
              <a:buNone/>
            </a:pPr>
            <a:r>
              <a:rPr lang="hu-HU" sz="1350" b="1" dirty="0">
                <a:solidFill>
                  <a:srgbClr val="00B0F0"/>
                </a:solidFill>
              </a:rPr>
              <a:t>00111001 00000110 01100 </a:t>
            </a:r>
            <a:r>
              <a:rPr lang="hu-HU" sz="1350" b="1" dirty="0">
                <a:solidFill>
                  <a:srgbClr val="92D050"/>
                </a:solidFill>
              </a:rPr>
              <a:t>000 00000000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1350" b="1" dirty="0">
                <a:solidFill>
                  <a:srgbClr val="00B0F0"/>
                </a:solidFill>
              </a:rPr>
              <a:t>00111001 00000110 01101 </a:t>
            </a:r>
            <a:r>
              <a:rPr lang="hu-HU" sz="1350" b="1" dirty="0">
                <a:solidFill>
                  <a:srgbClr val="92D050"/>
                </a:solidFill>
              </a:rPr>
              <a:t>000 00000000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1350" b="1" dirty="0">
                <a:solidFill>
                  <a:srgbClr val="00B0F0"/>
                </a:solidFill>
              </a:rPr>
              <a:t>00111001 00000110 01110 </a:t>
            </a:r>
            <a:r>
              <a:rPr lang="hu-HU" sz="1350" b="1" dirty="0">
                <a:solidFill>
                  <a:srgbClr val="92D050"/>
                </a:solidFill>
              </a:rPr>
              <a:t>000 00000000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1350" b="1" dirty="0">
                <a:solidFill>
                  <a:srgbClr val="00B0F0"/>
                </a:solidFill>
              </a:rPr>
              <a:t>00111001 00000110 01111 </a:t>
            </a:r>
            <a:r>
              <a:rPr lang="hu-HU" sz="1350" b="1" dirty="0">
                <a:solidFill>
                  <a:srgbClr val="92D050"/>
                </a:solidFill>
              </a:rPr>
              <a:t>000 00000000</a:t>
            </a:r>
          </a:p>
          <a:p>
            <a:pPr marL="0" indent="0" algn="ctr">
              <a:spcBef>
                <a:spcPts val="0"/>
              </a:spcBef>
              <a:buNone/>
            </a:pPr>
            <a:endParaRPr lang="hu-HU" sz="1350" b="1" dirty="0">
              <a:solidFill>
                <a:srgbClr val="92D050"/>
              </a:solidFill>
            </a:endParaRPr>
          </a:p>
          <a:p>
            <a:r>
              <a:rPr lang="hu-HU" sz="1350" dirty="0"/>
              <a:t>Azaz az (57.6.96.0/19, 1.router) bejegyzés megfelelően csoportba fogja a 4 bejegyzést.</a:t>
            </a:r>
          </a:p>
          <a:p>
            <a:pPr marL="0" indent="0" algn="ctr">
              <a:buNone/>
            </a:pPr>
            <a:endParaRPr lang="hu-HU" sz="1350" dirty="0">
              <a:solidFill>
                <a:srgbClr val="00B0F0"/>
              </a:solidFill>
            </a:endParaRPr>
          </a:p>
          <a:p>
            <a:endParaRPr lang="en-US" sz="1350" dirty="0"/>
          </a:p>
        </p:txBody>
      </p:sp>
      <p:sp>
        <p:nvSpPr>
          <p:cNvPr id="4" name="Rectangle 3"/>
          <p:cNvSpPr/>
          <p:nvPr/>
        </p:nvSpPr>
        <p:spPr>
          <a:xfrm>
            <a:off x="3068955" y="2914650"/>
            <a:ext cx="1954530" cy="73342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345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94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Forgalomirányítási tábla példa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22722" y="2824639"/>
          <a:ext cx="7543800" cy="18516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Network Destination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Netmask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Gateway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Interface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Metric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0.0.0.0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0.0.0.0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192.168.0.1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127.0.0.0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255.0.0.0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127.0.0.1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127.0.0.1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192.168.0.0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255.255.255.0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255.255.255.255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127.0.0.1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127.0.0.1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192.168.0.255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255.255.255.255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346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8574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1725" dirty="0"/>
              <a:t>Gyors javítás az IP címek elfogyásának problémájára. (hálózati címfordítás)</a:t>
            </a:r>
          </a:p>
          <a:p>
            <a:pPr>
              <a:buNone/>
            </a:pPr>
            <a:r>
              <a:rPr lang="hu-HU" sz="1725" b="1" cap="small" dirty="0"/>
              <a:t>Alapelvek</a:t>
            </a:r>
          </a:p>
          <a:p>
            <a:r>
              <a:rPr lang="hu-HU" sz="1725" dirty="0"/>
              <a:t>Az internet forgalomhoz minden cégnek egy vagy legalábbis kevés IP-címet adnak. A vállalaton belül minden számítógéphez egyedi IP-címet használnak a belső forgalomirányításra.</a:t>
            </a:r>
          </a:p>
          <a:p>
            <a:r>
              <a:rPr lang="hu-HU" sz="1725" dirty="0"/>
              <a:t>A vállalaton kívüli csomagokban a címfordítást végzünk. </a:t>
            </a:r>
          </a:p>
          <a:p>
            <a:r>
              <a:rPr lang="hu-HU" sz="1725" dirty="0"/>
              <a:t>3 IP-címtartományt használunk:</a:t>
            </a:r>
          </a:p>
          <a:p>
            <a:pPr lvl="1"/>
            <a:r>
              <a:rPr lang="hu-HU" sz="1725" dirty="0"/>
              <a:t>10.0.0.0/8, azaz 16 777 216 lehetséges </a:t>
            </a:r>
            <a:r>
              <a:rPr lang="hu-HU" sz="1725" dirty="0" err="1"/>
              <a:t>hoszt</a:t>
            </a:r>
            <a:r>
              <a:rPr lang="hu-HU" sz="1725" dirty="0"/>
              <a:t>;</a:t>
            </a:r>
          </a:p>
          <a:p>
            <a:pPr lvl="1"/>
            <a:r>
              <a:rPr lang="hu-HU" sz="1725" dirty="0"/>
              <a:t>172.16.0.0/12, azaz 1 084 576 lehetséges </a:t>
            </a:r>
            <a:r>
              <a:rPr lang="hu-HU" sz="1725" dirty="0" err="1"/>
              <a:t>hoszt</a:t>
            </a:r>
            <a:r>
              <a:rPr lang="hu-HU" sz="1725" dirty="0"/>
              <a:t>;</a:t>
            </a:r>
          </a:p>
          <a:p>
            <a:pPr lvl="1"/>
            <a:r>
              <a:rPr lang="hu-HU" sz="1725" dirty="0"/>
              <a:t>192.168.0.0/16, azaz 65 536 lehetséges </a:t>
            </a:r>
            <a:r>
              <a:rPr lang="hu-HU" sz="1725" dirty="0" err="1"/>
              <a:t>hoszt</a:t>
            </a:r>
            <a:r>
              <a:rPr lang="hu-HU" sz="1725" dirty="0"/>
              <a:t>;</a:t>
            </a:r>
            <a:endParaRPr lang="en-US" sz="1725" dirty="0"/>
          </a:p>
          <a:p>
            <a:r>
              <a:rPr lang="hu-HU" sz="1725" i="1" dirty="0"/>
              <a:t>NAT </a:t>
            </a:r>
            <a:r>
              <a:rPr lang="hu-HU" sz="1725" i="1" dirty="0" err="1"/>
              <a:t>box</a:t>
            </a:r>
            <a:r>
              <a:rPr lang="hu-HU" sz="1725" dirty="0"/>
              <a:t> végzi a címfordítást</a:t>
            </a:r>
            <a:endParaRPr lang="en-US" sz="17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347</a:t>
            </a:fld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69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132286" y="2571750"/>
            <a:ext cx="1741571" cy="21747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1" name="Straight Arrow Connector 70"/>
          <p:cNvCxnSpPr>
            <a:stCxn id="55" idx="3"/>
            <a:endCxn id="62" idx="1"/>
          </p:cNvCxnSpPr>
          <p:nvPr/>
        </p:nvCxnSpPr>
        <p:spPr>
          <a:xfrm flipV="1">
            <a:off x="7347487" y="3382692"/>
            <a:ext cx="619631" cy="2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5326982" cy="3263504"/>
          </a:xfrm>
        </p:spPr>
        <p:txBody>
          <a:bodyPr>
            <a:normAutofit/>
          </a:bodyPr>
          <a:lstStyle/>
          <a:p>
            <a:r>
              <a:rPr lang="hu-HU" sz="1725" dirty="0"/>
              <a:t>Hogyan fogadja a választ?</a:t>
            </a:r>
          </a:p>
          <a:p>
            <a:pPr lvl="1"/>
            <a:r>
              <a:rPr lang="hu-HU" sz="1725" dirty="0"/>
              <a:t>A </a:t>
            </a:r>
            <a:r>
              <a:rPr lang="hu-HU" sz="1725" i="1" dirty="0"/>
              <a:t>port</a:t>
            </a:r>
            <a:r>
              <a:rPr lang="hu-HU" sz="1725" dirty="0"/>
              <a:t> mezők használata, ami mind a TCP, mind az UDP fejlécben van</a:t>
            </a:r>
          </a:p>
          <a:p>
            <a:pPr lvl="1"/>
            <a:r>
              <a:rPr lang="hu-HU" sz="1725" dirty="0"/>
              <a:t>Kimenő csomagnál egy mutatót tárolunk le, amit beírunk a </a:t>
            </a:r>
            <a:r>
              <a:rPr lang="hu-HU" sz="1725" i="1" dirty="0"/>
              <a:t>forrás port</a:t>
            </a:r>
            <a:r>
              <a:rPr lang="hu-HU" sz="1725" dirty="0"/>
              <a:t> mezőbe. </a:t>
            </a:r>
            <a:r>
              <a:rPr lang="hu-HU" sz="1725" i="1" dirty="0"/>
              <a:t>65536</a:t>
            </a:r>
            <a:r>
              <a:rPr lang="hu-HU" sz="1725" dirty="0"/>
              <a:t> bejegyzésből álló fordítási táblázatot kell a </a:t>
            </a:r>
            <a:r>
              <a:rPr lang="hu-HU" sz="1725" i="1" dirty="0"/>
              <a:t>NAT </a:t>
            </a:r>
            <a:r>
              <a:rPr lang="hu-HU" sz="1725" i="1" dirty="0" err="1"/>
              <a:t>box</a:t>
            </a:r>
            <a:r>
              <a:rPr lang="hu-HU" sz="1725" dirty="0" err="1"/>
              <a:t>-nak</a:t>
            </a:r>
            <a:r>
              <a:rPr lang="hu-HU" sz="1725" dirty="0"/>
              <a:t> kezelni. </a:t>
            </a:r>
          </a:p>
          <a:p>
            <a:pPr lvl="1"/>
            <a:r>
              <a:rPr lang="hu-HU" sz="1725" dirty="0"/>
              <a:t>A fordítási táblázatban benne van az eredeti IP és forrás port.</a:t>
            </a:r>
          </a:p>
          <a:p>
            <a:r>
              <a:rPr lang="hu-HU" sz="1725" b="1" dirty="0"/>
              <a:t>Ellenérvek</a:t>
            </a:r>
            <a:r>
              <a:rPr lang="hu-HU" sz="1725" dirty="0"/>
              <a:t>: sérti az IP </a:t>
            </a:r>
            <a:r>
              <a:rPr lang="hu-HU" sz="1725" dirty="0" err="1"/>
              <a:t>architekturális</a:t>
            </a:r>
            <a:r>
              <a:rPr lang="hu-HU" sz="1725" dirty="0"/>
              <a:t> modelljét, összeköttetés alapú hálózatot képez, rétegmodell alapelveit sérti, kötöttség a TCP és UDP fejléchez, szöveg törzsében is lehet az IP, szűkös port tartomány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484212" y="2975437"/>
            <a:ext cx="9024" cy="1383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93236" y="3113171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96244" y="3272589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595506" y="3207920"/>
            <a:ext cx="135355" cy="135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050" b="1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95506" y="3044054"/>
            <a:ext cx="135355" cy="135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050" b="1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490229" y="3444038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493236" y="3612480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592498" y="3374921"/>
            <a:ext cx="135355" cy="135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050" b="1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490229" y="3778103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93236" y="3937521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592498" y="3872852"/>
            <a:ext cx="135355" cy="135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050" b="1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592498" y="3708986"/>
            <a:ext cx="135355" cy="135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050" b="1" dirty="0">
                <a:solidFill>
                  <a:prstClr val="black"/>
                </a:solidFill>
                <a:latin typeface="Calibri" panose="020F0502020204030204"/>
              </a:rPr>
              <a:t>5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6490229" y="4103144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3236" y="4262561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592498" y="4197892"/>
            <a:ext cx="135355" cy="135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050" b="1" dirty="0">
                <a:solidFill>
                  <a:prstClr val="black"/>
                </a:solidFill>
                <a:latin typeface="Calibri" panose="020F0502020204030204"/>
              </a:rPr>
              <a:t>8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92498" y="4034026"/>
            <a:ext cx="135355" cy="135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050" b="1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598512" y="3527072"/>
            <a:ext cx="162427" cy="162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1200" b="1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9" name="Straight Connector 38"/>
          <p:cNvCxnSpPr>
            <a:stCxn id="37" idx="6"/>
            <a:endCxn id="40" idx="2"/>
          </p:cNvCxnSpPr>
          <p:nvPr/>
        </p:nvCxnSpPr>
        <p:spPr>
          <a:xfrm>
            <a:off x="6760939" y="3608285"/>
            <a:ext cx="216267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923618" y="3527072"/>
            <a:ext cx="162427" cy="162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2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80569" y="3111730"/>
            <a:ext cx="180473" cy="10282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900" b="1" dirty="0">
                <a:solidFill>
                  <a:prstClr val="white"/>
                </a:solidFill>
                <a:latin typeface="Calibri" panose="020F0502020204030204"/>
              </a:rPr>
              <a:t>NAT</a:t>
            </a:r>
          </a:p>
          <a:p>
            <a:pPr algn="ctr" defTabSz="342900"/>
            <a:r>
              <a:rPr lang="hu-HU" sz="9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hu-HU" sz="900" b="1" dirty="0" err="1">
                <a:solidFill>
                  <a:prstClr val="white"/>
                </a:solidFill>
                <a:latin typeface="Calibri" panose="020F0502020204030204"/>
              </a:rPr>
              <a:t>box</a:t>
            </a:r>
            <a:endParaRPr lang="en-US" sz="9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94037" y="3210991"/>
            <a:ext cx="553450" cy="347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900" b="1" dirty="0">
                <a:solidFill>
                  <a:prstClr val="black"/>
                </a:solidFill>
                <a:latin typeface="Calibri" panose="020F0502020204030204"/>
              </a:rPr>
              <a:t>10.0.0.1</a:t>
            </a:r>
            <a:endParaRPr lang="en-US" sz="9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794037" y="3312632"/>
            <a:ext cx="553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794037" y="3438966"/>
            <a:ext cx="553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7117" y="3208860"/>
            <a:ext cx="848217" cy="347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hu-HU" sz="900" b="1" dirty="0">
                <a:solidFill>
                  <a:prstClr val="black"/>
                </a:solidFill>
                <a:latin typeface="Calibri" panose="020F0502020204030204"/>
              </a:rPr>
              <a:t>192.60.42.12</a:t>
            </a:r>
            <a:endParaRPr lang="en-US" sz="9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7967117" y="3310502"/>
            <a:ext cx="8482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967117" y="3436835"/>
            <a:ext cx="8482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24" idx="3"/>
            <a:endCxn id="55" idx="0"/>
          </p:cNvCxnSpPr>
          <p:nvPr/>
        </p:nvCxnSpPr>
        <p:spPr>
          <a:xfrm>
            <a:off x="6730861" y="3111731"/>
            <a:ext cx="339902" cy="992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342900"/>
            <a:fld id="{629637A9-119A-49DA-BD12-AAC58B377D80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342900"/>
              <a:t>348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15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8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55" grpId="0" animBg="1"/>
      <p:bldP spid="62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Vége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pPr algn="r"/>
            <a:r>
              <a:rPr lang="hu-HU"/>
              <a:t>Köszönöm a figyelmet!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11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(RFC 1122)</a:t>
            </a:r>
          </a:p>
        </p:txBody>
      </p:sp>
      <p:sp>
        <p:nvSpPr>
          <p:cNvPr id="4" name="Rectangle 3"/>
          <p:cNvSpPr/>
          <p:nvPr/>
        </p:nvSpPr>
        <p:spPr>
          <a:xfrm>
            <a:off x="622631" y="2622885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Alkalmazási réteg</a:t>
            </a:r>
            <a:r>
              <a:rPr lang="hu-HU" cap="small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(angolul </a:t>
            </a:r>
            <a:r>
              <a:rPr lang="hu-HU" i="1" dirty="0" err="1">
                <a:solidFill>
                  <a:schemeClr val="tx1"/>
                </a:solidFill>
              </a:rPr>
              <a:t>Application</a:t>
            </a:r>
            <a:r>
              <a:rPr lang="hu-HU" i="1" dirty="0">
                <a:solidFill>
                  <a:schemeClr val="tx1"/>
                </a:solidFill>
              </a:rPr>
              <a:t>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22630" y="3356812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Szállítói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Transport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622630" y="4090739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Hálózati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Internet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630" y="4824666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Kapcsolati réteg</a:t>
            </a:r>
            <a:endParaRPr lang="hu-HU" cap="small" dirty="0">
              <a:solidFill>
                <a:schemeClr val="tx1"/>
              </a:solidFill>
            </a:endParaRPr>
          </a:p>
          <a:p>
            <a:pPr algn="ctr"/>
            <a:r>
              <a:rPr lang="hu-HU" dirty="0">
                <a:solidFill>
                  <a:schemeClr val="tx1"/>
                </a:solidFill>
              </a:rPr>
              <a:t> (angolul </a:t>
            </a:r>
            <a:r>
              <a:rPr lang="hu-HU" i="1" dirty="0">
                <a:solidFill>
                  <a:schemeClr val="tx1"/>
                </a:solidFill>
              </a:rPr>
              <a:t>Link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4908883" y="2622885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08884" y="3356812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08883" y="4090739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08883" y="4824666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217720" y="2827422"/>
            <a:ext cx="578242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TELNET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80962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FTP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282177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DNS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655493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02782" y="3513224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06619" y="3513221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4326" y="4247148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055292" y="4981075"/>
            <a:ext cx="624335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ARPANET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95234" y="4981075"/>
            <a:ext cx="595767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SATNET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384905" y="4975060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LAN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666022" y="4981075"/>
            <a:ext cx="634136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25" name="Left Brace 24"/>
          <p:cNvSpPr/>
          <p:nvPr/>
        </p:nvSpPr>
        <p:spPr>
          <a:xfrm>
            <a:off x="4647702" y="2622885"/>
            <a:ext cx="192788" cy="2189749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7" name="Left Brace 26"/>
          <p:cNvSpPr/>
          <p:nvPr/>
        </p:nvSpPr>
        <p:spPr>
          <a:xfrm>
            <a:off x="4633864" y="4848724"/>
            <a:ext cx="206627" cy="661741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8" name="TextBox 27"/>
          <p:cNvSpPr txBox="1"/>
          <p:nvPr/>
        </p:nvSpPr>
        <p:spPr>
          <a:xfrm>
            <a:off x="3916277" y="3561347"/>
            <a:ext cx="9824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protokollok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04992" y="5025705"/>
            <a:ext cx="8867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hálózatok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686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8" y="3496235"/>
            <a:ext cx="7329489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A1F28"/>
              </a:buClr>
              <a:buSzPct val="60000"/>
              <a:buFont typeface="Wingdings"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8. Előadás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: </a:t>
            </a: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Hálózati réteg II.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3189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351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452884" y="1600200"/>
            <a:ext cx="5538716" cy="5105400"/>
          </a:xfrm>
        </p:spPr>
        <p:txBody>
          <a:bodyPr/>
          <a:lstStyle/>
          <a:p>
            <a:r>
              <a:rPr lang="hu-HU" dirty="0"/>
              <a:t>Feladatok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Csomagok végpontok közötti leszállítása, akár több közbenső állomáson keresztül</a:t>
            </a:r>
            <a:endParaRPr lang="en-US" dirty="0"/>
          </a:p>
          <a:p>
            <a:r>
              <a:rPr lang="hu-HU" dirty="0"/>
              <a:t>Kihívások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Címek ábrázolása</a:t>
            </a:r>
            <a:endParaRPr lang="en-US" dirty="0"/>
          </a:p>
          <a:p>
            <a:pPr lvl="1"/>
            <a:r>
              <a:rPr lang="hu-HU" dirty="0"/>
              <a:t>Útvonal meghatározás</a:t>
            </a:r>
            <a:endParaRPr lang="en-US" dirty="0"/>
          </a:p>
          <a:p>
            <a:pPr lvl="2"/>
            <a:r>
              <a:rPr lang="hu-HU" dirty="0"/>
              <a:t>Skálázhatóság</a:t>
            </a:r>
            <a:endParaRPr lang="en-US" dirty="0"/>
          </a:p>
          <a:p>
            <a:pPr lvl="2"/>
            <a:r>
              <a:rPr lang="hu-HU" dirty="0"/>
              <a:t>Konvergencia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0798" y="2238270"/>
            <a:ext cx="2242663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hu-H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Alkalmazási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0536" y="2813758"/>
            <a:ext cx="2242654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hu-H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Megjelenítési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0667" y="3386935"/>
            <a:ext cx="2242654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hu-H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Ülés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0667" y="3960112"/>
            <a:ext cx="2242654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hu-H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Szállítói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70667" y="4533289"/>
            <a:ext cx="2242654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hu-H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Hálózati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70667" y="5111023"/>
            <a:ext cx="2242654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hu-H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Adatkapcsolati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70798" y="5684200"/>
            <a:ext cx="2242654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hu-H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Fizikai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2647665" y="1869744"/>
            <a:ext cx="559559" cy="4653886"/>
          </a:xfrm>
          <a:prstGeom prst="leftBrace">
            <a:avLst>
              <a:gd name="adj1" fmla="val 8333"/>
              <a:gd name="adj2" fmla="val 6327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79029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Forgalomirányítási tábla példa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54834" y="2623185"/>
          <a:ext cx="8394490" cy="24688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78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43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Network Destination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Netmask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Gateway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Interface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Metric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0.0.0.0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0.0.0.0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192.168.0.1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127.0.0.0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255.0.0.0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127.0.0.1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127.0.0.1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192.168.0.0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255.255.255.0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255.255.255.255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127.0.0.1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127.0.0.1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192.168.0.255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255.255.255.255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192.168.0.100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352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6850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NAT – Network </a:t>
            </a:r>
            <a:r>
              <a:rPr lang="hu-HU" dirty="0" err="1"/>
              <a:t>Address</a:t>
            </a:r>
            <a:r>
              <a:rPr lang="hu-HU" dirty="0"/>
              <a:t> </a:t>
            </a:r>
            <a:r>
              <a:rPr lang="hu-HU" dirty="0" err="1"/>
              <a:t>Translation</a:t>
            </a:r>
            <a:br>
              <a:rPr lang="hu-HU" dirty="0"/>
            </a:br>
            <a:r>
              <a:rPr lang="hu-HU" dirty="0"/>
              <a:t>Címfordítás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2300" dirty="0"/>
              <a:t>Gyors javítás az IP címek elfogyásának problémájára. (hálózati címfordítás)</a:t>
            </a:r>
          </a:p>
          <a:p>
            <a:pPr>
              <a:buNone/>
            </a:pPr>
            <a:r>
              <a:rPr lang="hu-HU" sz="2300" b="1" cap="small" dirty="0"/>
              <a:t>Alapelvek</a:t>
            </a:r>
          </a:p>
          <a:p>
            <a:r>
              <a:rPr lang="hu-HU" sz="2300" dirty="0"/>
              <a:t>Az internet forgalomhoz minden cégnek egy vagy legalábbis kevés IP-címet adnak. A vállalaton belül minden számítógéphez egyedi IP-címet használnak a belső forgalomirányításra.</a:t>
            </a:r>
          </a:p>
          <a:p>
            <a:r>
              <a:rPr lang="hu-HU" sz="2300" dirty="0"/>
              <a:t>A vállalaton kívüli csomagokban a címfordítást végzünk. </a:t>
            </a:r>
          </a:p>
          <a:p>
            <a:r>
              <a:rPr lang="hu-HU" sz="2300" dirty="0"/>
              <a:t>3 IP-címtartományt használunk:</a:t>
            </a:r>
          </a:p>
          <a:p>
            <a:pPr lvl="1"/>
            <a:r>
              <a:rPr lang="hu-HU" sz="2300" dirty="0"/>
              <a:t>10.0.0.0/8, azaz 16 777 216 lehetséges </a:t>
            </a:r>
            <a:r>
              <a:rPr lang="hu-HU" sz="2300" dirty="0" err="1"/>
              <a:t>hoszt</a:t>
            </a:r>
            <a:r>
              <a:rPr lang="hu-HU" sz="2300" dirty="0"/>
              <a:t>;</a:t>
            </a:r>
          </a:p>
          <a:p>
            <a:pPr lvl="1"/>
            <a:r>
              <a:rPr lang="hu-HU" sz="2300" dirty="0"/>
              <a:t>172.16.0.0/12, azaz 1 084 576 lehetséges </a:t>
            </a:r>
            <a:r>
              <a:rPr lang="hu-HU" sz="2300" dirty="0" err="1"/>
              <a:t>hoszt</a:t>
            </a:r>
            <a:r>
              <a:rPr lang="hu-HU" sz="2300" dirty="0"/>
              <a:t>;</a:t>
            </a:r>
          </a:p>
          <a:p>
            <a:pPr lvl="1"/>
            <a:r>
              <a:rPr lang="hu-HU" sz="2300" dirty="0"/>
              <a:t>192.168.0.0/16, azaz 65 536 lehetséges </a:t>
            </a:r>
            <a:r>
              <a:rPr lang="hu-HU" sz="2300" dirty="0" err="1"/>
              <a:t>hoszt</a:t>
            </a:r>
            <a:r>
              <a:rPr lang="hu-HU" sz="2300" dirty="0"/>
              <a:t>;</a:t>
            </a:r>
            <a:endParaRPr lang="en-US" sz="2300" dirty="0"/>
          </a:p>
          <a:p>
            <a:r>
              <a:rPr lang="hu-HU" sz="2300" i="1" dirty="0"/>
              <a:t>NAT </a:t>
            </a:r>
            <a:r>
              <a:rPr lang="hu-HU" sz="2300" i="1" dirty="0" err="1"/>
              <a:t>box</a:t>
            </a:r>
            <a:r>
              <a:rPr lang="hu-HU" sz="2300" dirty="0"/>
              <a:t> végzi a címfordítást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5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132286" y="2286001"/>
            <a:ext cx="1741571" cy="2899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>
            <a:stCxn id="55" idx="3"/>
            <a:endCxn id="62" idx="1"/>
          </p:cNvCxnSpPr>
          <p:nvPr/>
        </p:nvCxnSpPr>
        <p:spPr>
          <a:xfrm flipV="1">
            <a:off x="7347487" y="3367257"/>
            <a:ext cx="619631" cy="2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4" y="1825625"/>
            <a:ext cx="5606008" cy="4351338"/>
          </a:xfrm>
        </p:spPr>
        <p:txBody>
          <a:bodyPr>
            <a:normAutofit fontScale="92500" lnSpcReduction="20000"/>
          </a:bodyPr>
          <a:lstStyle/>
          <a:p>
            <a:r>
              <a:rPr lang="hu-HU" sz="2300" dirty="0"/>
              <a:t>Hogyan fogadja a választ?</a:t>
            </a:r>
          </a:p>
          <a:p>
            <a:pPr lvl="1"/>
            <a:r>
              <a:rPr lang="hu-HU" sz="2300" dirty="0"/>
              <a:t>A </a:t>
            </a:r>
            <a:r>
              <a:rPr lang="hu-HU" sz="2300" i="1" dirty="0"/>
              <a:t>port</a:t>
            </a:r>
            <a:r>
              <a:rPr lang="hu-HU" sz="2300" dirty="0"/>
              <a:t> mezők használata, ami mind a TCP, mind az UDP fejlécben van</a:t>
            </a:r>
          </a:p>
          <a:p>
            <a:pPr lvl="1"/>
            <a:r>
              <a:rPr lang="hu-HU" sz="2300" dirty="0"/>
              <a:t>Kimenő csomagnál egy mutatót tárolunk le, amit beírunk a </a:t>
            </a:r>
            <a:r>
              <a:rPr lang="hu-HU" sz="2300" i="1" dirty="0"/>
              <a:t>forrás port</a:t>
            </a:r>
            <a:r>
              <a:rPr lang="hu-HU" sz="2300" dirty="0"/>
              <a:t> mezőbe. </a:t>
            </a:r>
            <a:r>
              <a:rPr lang="hu-HU" sz="2300" i="1" dirty="0"/>
              <a:t>65536</a:t>
            </a:r>
            <a:r>
              <a:rPr lang="hu-HU" sz="2300" dirty="0"/>
              <a:t> bejegyzésből álló fordítási táblázatot kell a </a:t>
            </a:r>
            <a:r>
              <a:rPr lang="hu-HU" sz="2300" i="1" dirty="0"/>
              <a:t>NAT </a:t>
            </a:r>
            <a:r>
              <a:rPr lang="hu-HU" sz="2300" i="1" dirty="0" err="1"/>
              <a:t>box</a:t>
            </a:r>
            <a:r>
              <a:rPr lang="hu-HU" sz="2300" dirty="0" err="1"/>
              <a:t>-nak</a:t>
            </a:r>
            <a:r>
              <a:rPr lang="hu-HU" sz="2300" dirty="0"/>
              <a:t> kezelni. </a:t>
            </a:r>
          </a:p>
          <a:p>
            <a:pPr lvl="1"/>
            <a:r>
              <a:rPr lang="hu-HU" sz="2300" dirty="0"/>
              <a:t>A fordítási táblázatban benne van az eredeti IP és forrás port.</a:t>
            </a:r>
          </a:p>
          <a:p>
            <a:r>
              <a:rPr lang="hu-HU" sz="2300" b="1" dirty="0"/>
              <a:t>Ellenérvek</a:t>
            </a:r>
            <a:r>
              <a:rPr lang="hu-HU" sz="2300" dirty="0"/>
              <a:t>: sérti az IP </a:t>
            </a:r>
            <a:r>
              <a:rPr lang="hu-HU" sz="2300" dirty="0" err="1"/>
              <a:t>architekturális</a:t>
            </a:r>
            <a:r>
              <a:rPr lang="hu-HU" sz="2300" dirty="0"/>
              <a:t> modelljét, összeköttetés alapú hálózatot képez, rétegmodell alapelveit sérti, kötöttség a TCP és UDP fejléchez, szöveg törzsében is lehet az IP, szűkös port tartomány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484212" y="2824249"/>
            <a:ext cx="9024" cy="18440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93236" y="3007895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96244" y="3220452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595506" y="3134227"/>
            <a:ext cx="135355" cy="180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95506" y="2915739"/>
            <a:ext cx="135355" cy="180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490229" y="3449051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493236" y="3673640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592498" y="3356895"/>
            <a:ext cx="135355" cy="180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490229" y="3894471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93236" y="4107028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592498" y="4020803"/>
            <a:ext cx="135355" cy="180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6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592498" y="3802315"/>
            <a:ext cx="135355" cy="180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6490229" y="4327858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3236" y="4540415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592498" y="4454190"/>
            <a:ext cx="135355" cy="180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8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92498" y="4235702"/>
            <a:ext cx="135355" cy="180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598512" y="3559763"/>
            <a:ext cx="162427" cy="2165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4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>
            <a:stCxn id="37" idx="6"/>
            <a:endCxn id="40" idx="2"/>
          </p:cNvCxnSpPr>
          <p:nvPr/>
        </p:nvCxnSpPr>
        <p:spPr>
          <a:xfrm>
            <a:off x="6760939" y="3668047"/>
            <a:ext cx="216267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923618" y="3559763"/>
            <a:ext cx="162427" cy="2165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80569" y="3005974"/>
            <a:ext cx="180473" cy="13710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NAT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hu-HU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box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94037" y="3138321"/>
            <a:ext cx="553450" cy="463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10.0.0.1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794037" y="3273843"/>
            <a:ext cx="553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794037" y="3442288"/>
            <a:ext cx="553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7117" y="3135480"/>
            <a:ext cx="848217" cy="463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192.60.42.12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7967117" y="3271002"/>
            <a:ext cx="8482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967117" y="3439447"/>
            <a:ext cx="8482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24" idx="3"/>
            <a:endCxn id="55" idx="0"/>
          </p:cNvCxnSpPr>
          <p:nvPr/>
        </p:nvCxnSpPr>
        <p:spPr>
          <a:xfrm>
            <a:off x="6730861" y="3005975"/>
            <a:ext cx="339902" cy="1323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354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76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8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55" grpId="0" animBg="1"/>
      <p:bldP spid="62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IP</a:t>
            </a:r>
            <a:r>
              <a:rPr lang="en-US" dirty="0"/>
              <a:t> Fr</a:t>
            </a:r>
            <a:r>
              <a:rPr lang="hu-HU" dirty="0" err="1"/>
              <a:t>agmentation</a:t>
            </a:r>
            <a:r>
              <a:rPr lang="hu-HU" dirty="0"/>
              <a:t> – IP </a:t>
            </a:r>
            <a:r>
              <a:rPr lang="hu-HU" dirty="0" err="1"/>
              <a:t>Fragmentáció</a:t>
            </a:r>
            <a:r>
              <a:rPr lang="hu-HU" dirty="0"/>
              <a:t> (darabolás)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355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3799840"/>
            <a:ext cx="8839200" cy="2905760"/>
          </a:xfrm>
        </p:spPr>
        <p:txBody>
          <a:bodyPr>
            <a:normAutofit fontScale="92500" lnSpcReduction="20000"/>
          </a:bodyPr>
          <a:lstStyle/>
          <a:p>
            <a:r>
              <a:rPr lang="hu-HU" sz="2800" dirty="0"/>
              <a:t>Probléma</a:t>
            </a:r>
            <a:r>
              <a:rPr lang="en-US" sz="2800" dirty="0"/>
              <a:t>: </a:t>
            </a:r>
            <a:r>
              <a:rPr lang="hu-HU" sz="2800" dirty="0"/>
              <a:t>minden hálózatnak megvan a maga</a:t>
            </a:r>
            <a:r>
              <a:rPr lang="en-US" sz="2800" dirty="0"/>
              <a:t> MTU</a:t>
            </a:r>
            <a:r>
              <a:rPr lang="hu-HU" sz="2800" dirty="0" err="1"/>
              <a:t>-ja</a:t>
            </a:r>
            <a:endParaRPr lang="hu-HU" sz="2800" dirty="0"/>
          </a:p>
          <a:p>
            <a:pPr lvl="1"/>
            <a:r>
              <a:rPr lang="hu-HU" sz="2500" dirty="0"/>
              <a:t>MTU: Maximum </a:t>
            </a:r>
            <a:r>
              <a:rPr lang="hu-HU" sz="2500" dirty="0" err="1"/>
              <a:t>Transmission</a:t>
            </a:r>
            <a:r>
              <a:rPr lang="hu-HU" sz="2500" dirty="0"/>
              <a:t> Unit – lényegében a maximális használható csomag méret egy hálózatban</a:t>
            </a:r>
            <a:endParaRPr lang="en-US" sz="2500" dirty="0"/>
          </a:p>
          <a:p>
            <a:pPr lvl="1"/>
            <a:r>
              <a:rPr lang="en-US" sz="2400" dirty="0"/>
              <a:t>DARPA</a:t>
            </a:r>
            <a:r>
              <a:rPr lang="hu-HU" sz="2400" dirty="0"/>
              <a:t>/Internet</a:t>
            </a:r>
            <a:r>
              <a:rPr lang="en-US" sz="2400" dirty="0"/>
              <a:t> </a:t>
            </a:r>
            <a:r>
              <a:rPr lang="hu-HU" sz="2400" dirty="0"/>
              <a:t>alapelv</a:t>
            </a:r>
            <a:r>
              <a:rPr lang="en-US" sz="2400" dirty="0"/>
              <a:t>: </a:t>
            </a:r>
            <a:r>
              <a:rPr lang="hu-HU" sz="2400" dirty="0"/>
              <a:t>hálózatok heterogének lehetnek</a:t>
            </a:r>
            <a:endParaRPr lang="en-US" sz="2400" dirty="0"/>
          </a:p>
          <a:p>
            <a:pPr lvl="1"/>
            <a:r>
              <a:rPr lang="hu-HU" sz="2400" dirty="0"/>
              <a:t>A minimális MTU nem ismert egy adott útvonalhoz</a:t>
            </a:r>
            <a:endParaRPr lang="en-US" sz="2400" dirty="0"/>
          </a:p>
          <a:p>
            <a:r>
              <a:rPr lang="en-US" sz="2700" dirty="0"/>
              <a:t>IP </a:t>
            </a:r>
            <a:r>
              <a:rPr lang="hu-HU" sz="2700" dirty="0"/>
              <a:t>esetén</a:t>
            </a:r>
            <a:r>
              <a:rPr lang="en-US" sz="2700" dirty="0"/>
              <a:t>: </a:t>
            </a:r>
            <a:r>
              <a:rPr lang="en-US" sz="2700" dirty="0" err="1"/>
              <a:t>fragm</a:t>
            </a:r>
            <a:r>
              <a:rPr lang="hu-HU" sz="2700" dirty="0" err="1"/>
              <a:t>entáció</a:t>
            </a:r>
            <a:endParaRPr lang="en-US" sz="2700" dirty="0"/>
          </a:p>
          <a:p>
            <a:pPr lvl="1"/>
            <a:r>
              <a:rPr lang="hu-HU" sz="2400" dirty="0"/>
              <a:t>Vágjuk szét az IP csomagot, amikor az MTU csökken</a:t>
            </a:r>
            <a:endParaRPr lang="en-US" sz="2400" dirty="0"/>
          </a:p>
          <a:p>
            <a:pPr lvl="1"/>
            <a:r>
              <a:rPr lang="hu-HU" sz="2400" dirty="0"/>
              <a:t>Állítsuk helyre a darabokból a csomagot a fogadó állomásnál</a:t>
            </a:r>
            <a:endParaRPr lang="en-US" sz="2400" dirty="0"/>
          </a:p>
        </p:txBody>
      </p:sp>
      <p:sp>
        <p:nvSpPr>
          <p:cNvPr id="5" name="Cloud 4"/>
          <p:cNvSpPr/>
          <p:nvPr/>
        </p:nvSpPr>
        <p:spPr>
          <a:xfrm>
            <a:off x="444187" y="1672008"/>
            <a:ext cx="2162855" cy="107841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Cloud 5"/>
          <p:cNvSpPr/>
          <p:nvPr/>
        </p:nvSpPr>
        <p:spPr>
          <a:xfrm>
            <a:off x="6475022" y="1672008"/>
            <a:ext cx="2162855" cy="1078416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Cloud 6"/>
          <p:cNvSpPr/>
          <p:nvPr/>
        </p:nvSpPr>
        <p:spPr>
          <a:xfrm>
            <a:off x="3444364" y="1672008"/>
            <a:ext cx="2162855" cy="1078416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stCxn id="15" idx="3"/>
            <a:endCxn id="13" idx="1"/>
          </p:cNvCxnSpPr>
          <p:nvPr/>
        </p:nvCxnSpPr>
        <p:spPr>
          <a:xfrm flipV="1">
            <a:off x="2865779" y="2100897"/>
            <a:ext cx="398115" cy="119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4" idx="3"/>
            <a:endCxn id="16" idx="1"/>
          </p:cNvCxnSpPr>
          <p:nvPr/>
        </p:nvCxnSpPr>
        <p:spPr>
          <a:xfrm>
            <a:off x="5938864" y="2101035"/>
            <a:ext cx="402837" cy="212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894" y="1887851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54" y="1887989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69" y="1899844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701" y="1909194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651509" y="2236666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MTU = 2000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2833" y="2206665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MTU = 4000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9191" y="2260295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MTU = 1500</a:t>
            </a:r>
          </a:p>
        </p:txBody>
      </p:sp>
      <p:pic>
        <p:nvPicPr>
          <p:cNvPr id="2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" y="1818740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753" y="1827029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>
            <a:stCxn id="22" idx="3"/>
            <a:endCxn id="15" idx="1"/>
          </p:cNvCxnSpPr>
          <p:nvPr/>
        </p:nvCxnSpPr>
        <p:spPr>
          <a:xfrm flipV="1">
            <a:off x="634881" y="2112890"/>
            <a:ext cx="1508288" cy="935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14" idx="1"/>
          </p:cNvCxnSpPr>
          <p:nvPr/>
        </p:nvCxnSpPr>
        <p:spPr>
          <a:xfrm>
            <a:off x="3986504" y="2100897"/>
            <a:ext cx="1229750" cy="13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  <a:endCxn id="27" idx="1"/>
          </p:cNvCxnSpPr>
          <p:nvPr/>
        </p:nvCxnSpPr>
        <p:spPr>
          <a:xfrm>
            <a:off x="7064311" y="2122240"/>
            <a:ext cx="1435442" cy="828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02834" y="2981032"/>
            <a:ext cx="1832646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Datagram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16096" y="2981032"/>
            <a:ext cx="1374624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Dgram1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43120" y="2981032"/>
            <a:ext cx="1374624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Dgram2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458736" y="2981032"/>
            <a:ext cx="503975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08062" y="2981032"/>
            <a:ext cx="503975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49240" y="2963650"/>
            <a:ext cx="503975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98566" y="2963650"/>
            <a:ext cx="503975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305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</a:t>
            </a:r>
            <a:r>
              <a:rPr lang="hu-HU" dirty="0"/>
              <a:t>fejléc</a:t>
            </a:r>
            <a:r>
              <a:rPr lang="en-US" dirty="0"/>
              <a:t>: </a:t>
            </a:r>
            <a:r>
              <a:rPr lang="hu-HU" dirty="0"/>
              <a:t>2. szó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356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0" y="1517072"/>
            <a:ext cx="9144000" cy="205740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Identifier</a:t>
            </a:r>
            <a:r>
              <a:rPr lang="hu-HU" sz="2800" dirty="0"/>
              <a:t> (azonosító)</a:t>
            </a:r>
            <a:r>
              <a:rPr lang="en-US" sz="2800" dirty="0"/>
              <a:t>: </a:t>
            </a:r>
            <a:endParaRPr lang="hu-HU" sz="2800" dirty="0"/>
          </a:p>
          <a:p>
            <a:pPr lvl="1"/>
            <a:r>
              <a:rPr lang="hu-HU" sz="2500" dirty="0"/>
              <a:t>egyedi azonosító minden IP </a:t>
            </a:r>
            <a:r>
              <a:rPr lang="hu-HU" sz="2500" dirty="0" err="1"/>
              <a:t>datagramhoz</a:t>
            </a:r>
            <a:r>
              <a:rPr lang="hu-HU" sz="2500" dirty="0"/>
              <a:t> (csomaghoz)</a:t>
            </a:r>
            <a:endParaRPr lang="en-US" sz="2500" dirty="0"/>
          </a:p>
          <a:p>
            <a:r>
              <a:rPr lang="en-US" sz="2800" dirty="0"/>
              <a:t>Flags</a:t>
            </a:r>
            <a:r>
              <a:rPr lang="hu-HU" sz="2800" dirty="0"/>
              <a:t> (jelölő bitek)</a:t>
            </a:r>
            <a:r>
              <a:rPr lang="en-US" sz="2800" dirty="0"/>
              <a:t>: </a:t>
            </a:r>
            <a:endParaRPr lang="hu-HU" sz="2800" dirty="0"/>
          </a:p>
          <a:p>
            <a:pPr lvl="1"/>
            <a:r>
              <a:rPr lang="en-US" sz="2500" dirty="0"/>
              <a:t>M flag, </a:t>
            </a:r>
            <a:r>
              <a:rPr lang="hu-HU" sz="2500" dirty="0"/>
              <a:t>értéke 0, ha ez az utolsó darab/</a:t>
            </a:r>
            <a:r>
              <a:rPr lang="hu-HU" sz="2500" dirty="0" err="1"/>
              <a:t>fragment</a:t>
            </a:r>
            <a:r>
              <a:rPr lang="hu-HU" sz="2500" dirty="0"/>
              <a:t>, különben 1</a:t>
            </a:r>
            <a:endParaRPr lang="en-US" sz="2500" dirty="0"/>
          </a:p>
          <a:p>
            <a:r>
              <a:rPr lang="en-US" sz="2800" dirty="0"/>
              <a:t>Offset</a:t>
            </a:r>
            <a:r>
              <a:rPr lang="hu-HU" sz="2800" dirty="0"/>
              <a:t> (eltolás)</a:t>
            </a:r>
            <a:r>
              <a:rPr lang="en-US" sz="2800" dirty="0"/>
              <a:t>: </a:t>
            </a:r>
            <a:endParaRPr lang="hu-HU" sz="2800" dirty="0"/>
          </a:p>
          <a:p>
            <a:pPr lvl="1"/>
            <a:r>
              <a:rPr lang="hu-HU" sz="2500" dirty="0"/>
              <a:t>A darab/</a:t>
            </a:r>
            <a:r>
              <a:rPr lang="hu-HU" sz="2500" dirty="0" err="1"/>
              <a:t>fragment</a:t>
            </a:r>
            <a:r>
              <a:rPr lang="hu-HU" sz="2500" dirty="0"/>
              <a:t> első bájtjának pozíciója</a:t>
            </a:r>
            <a:endParaRPr lang="en-US" sz="2200" dirty="0"/>
          </a:p>
          <a:p>
            <a:pPr lvl="1"/>
            <a:endParaRPr lang="en-US" sz="2500" dirty="0"/>
          </a:p>
        </p:txBody>
      </p:sp>
      <p:sp>
        <p:nvSpPr>
          <p:cNvPr id="7" name="Rectangle 6"/>
          <p:cNvSpPr/>
          <p:nvPr/>
        </p:nvSpPr>
        <p:spPr>
          <a:xfrm>
            <a:off x="914487" y="3918180"/>
            <a:ext cx="857458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Version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71945" y="3918178"/>
            <a:ext cx="949925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HLen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1870" y="3918180"/>
            <a:ext cx="1857910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TOS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9780" y="3918177"/>
            <a:ext cx="3658278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Datagram Length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5040" y="3428292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22424" y="3428292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8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80334" y="3428292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48519" y="3428291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938611" y="3428290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72499" y="3428292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33118" y="3428289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6405" y="3428292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87" y="4301832"/>
            <a:ext cx="3665293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Identifier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9780" y="4301834"/>
            <a:ext cx="729974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Flags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15850" y="4301831"/>
            <a:ext cx="2922207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Offset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4486" y="4685483"/>
            <a:ext cx="1807384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TTL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21869" y="4685483"/>
            <a:ext cx="1857910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Protocol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79779" y="4685480"/>
            <a:ext cx="3658278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Checksum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1111" y="5069135"/>
            <a:ext cx="7326946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Source IP Address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6307" y="5452787"/>
            <a:ext cx="7326946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Destination IP Address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6307" y="5836439"/>
            <a:ext cx="7326946" cy="38365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Options (if any, usually not)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6307" y="6216840"/>
            <a:ext cx="7326946" cy="57881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1626405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357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Cloud 4"/>
          <p:cNvSpPr/>
          <p:nvPr/>
        </p:nvSpPr>
        <p:spPr>
          <a:xfrm>
            <a:off x="444187" y="1672008"/>
            <a:ext cx="2162855" cy="107841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Cloud 5"/>
          <p:cNvSpPr/>
          <p:nvPr/>
        </p:nvSpPr>
        <p:spPr>
          <a:xfrm>
            <a:off x="6475022" y="1672008"/>
            <a:ext cx="2162855" cy="1078416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Cloud 6"/>
          <p:cNvSpPr/>
          <p:nvPr/>
        </p:nvSpPr>
        <p:spPr>
          <a:xfrm>
            <a:off x="3444364" y="1672008"/>
            <a:ext cx="2162855" cy="1078416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stCxn id="12" idx="3"/>
            <a:endCxn id="10" idx="1"/>
          </p:cNvCxnSpPr>
          <p:nvPr/>
        </p:nvCxnSpPr>
        <p:spPr>
          <a:xfrm flipV="1">
            <a:off x="2865779" y="2100897"/>
            <a:ext cx="398115" cy="119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1" idx="3"/>
            <a:endCxn id="13" idx="1"/>
          </p:cNvCxnSpPr>
          <p:nvPr/>
        </p:nvCxnSpPr>
        <p:spPr>
          <a:xfrm>
            <a:off x="5938864" y="2101035"/>
            <a:ext cx="402837" cy="212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894" y="1887851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54" y="1887989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69" y="1899844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701" y="1909194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51509" y="2236666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MTU = 2000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2833" y="2206665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MTU = 4000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9191" y="2260295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MTU = 1500</a:t>
            </a:r>
          </a:p>
        </p:txBody>
      </p:sp>
      <p:pic>
        <p:nvPicPr>
          <p:cNvPr id="1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" y="1818740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753" y="1827029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17" idx="3"/>
            <a:endCxn id="12" idx="1"/>
          </p:cNvCxnSpPr>
          <p:nvPr/>
        </p:nvCxnSpPr>
        <p:spPr>
          <a:xfrm flipV="1">
            <a:off x="634881" y="2112890"/>
            <a:ext cx="1508288" cy="935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  <a:endCxn id="11" idx="1"/>
          </p:cNvCxnSpPr>
          <p:nvPr/>
        </p:nvCxnSpPr>
        <p:spPr>
          <a:xfrm>
            <a:off x="3986504" y="2100897"/>
            <a:ext cx="1229750" cy="13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8" idx="1"/>
          </p:cNvCxnSpPr>
          <p:nvPr/>
        </p:nvCxnSpPr>
        <p:spPr>
          <a:xfrm>
            <a:off x="7064311" y="2122240"/>
            <a:ext cx="1435442" cy="828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329172" y="4448224"/>
            <a:ext cx="1735664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48504" y="3776406"/>
            <a:ext cx="1374624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48504" y="5765954"/>
            <a:ext cx="1374624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717" y="4448224"/>
            <a:ext cx="1202455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Hdr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47277" y="3776406"/>
            <a:ext cx="601227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47277" y="5765954"/>
            <a:ext cx="601227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995" y="4030450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3820, M = 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19336" y="481121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3800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2944" y="483187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26084" y="3102776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2000, M =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Offset = 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26085" y="5058068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1840, M = 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Offset = 1980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58148" y="4165424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1980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2890" y="416546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148" y="6149606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1820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12890" y="614965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</a:t>
            </a:r>
          </a:p>
        </p:txBody>
      </p:sp>
      <p:sp>
        <p:nvSpPr>
          <p:cNvPr id="60" name="Up Arrow 59"/>
          <p:cNvSpPr/>
          <p:nvPr/>
        </p:nvSpPr>
        <p:spPr>
          <a:xfrm rot="10345480">
            <a:off x="5122364" y="4533696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2" name="Up Arrow 61"/>
          <p:cNvSpPr/>
          <p:nvPr/>
        </p:nvSpPr>
        <p:spPr>
          <a:xfrm rot="16200000">
            <a:off x="6389049" y="2846715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3" name="Up Arrow 62"/>
          <p:cNvSpPr/>
          <p:nvPr/>
        </p:nvSpPr>
        <p:spPr>
          <a:xfrm rot="16200000">
            <a:off x="6389049" y="4806698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4" name="Up Arrow 63"/>
          <p:cNvSpPr/>
          <p:nvPr/>
        </p:nvSpPr>
        <p:spPr>
          <a:xfrm rot="16200000">
            <a:off x="2888263" y="3798820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65" name="Straight Arrow Connector 64"/>
          <p:cNvCxnSpPr>
            <a:stCxn id="49" idx="3"/>
          </p:cNvCxnSpPr>
          <p:nvPr/>
        </p:nvCxnSpPr>
        <p:spPr>
          <a:xfrm>
            <a:off x="5813484" y="4365479"/>
            <a:ext cx="1588537" cy="88682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1" idx="3"/>
          </p:cNvCxnSpPr>
          <p:nvPr/>
        </p:nvCxnSpPr>
        <p:spPr>
          <a:xfrm flipV="1">
            <a:off x="5813484" y="5404705"/>
            <a:ext cx="1588537" cy="94495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317601" y="4676854"/>
            <a:ext cx="113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1980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+ 1820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3800</a:t>
            </a:r>
          </a:p>
        </p:txBody>
      </p:sp>
    </p:spTree>
    <p:extLst>
      <p:ext uri="{BB962C8B-B14F-4D97-AF65-F5344CB8AC3E}">
        <p14:creationId xmlns:p14="http://schemas.microsoft.com/office/powerpoint/2010/main" val="20790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1" grpId="0" animBg="1"/>
      <p:bldP spid="47" grpId="0"/>
      <p:bldP spid="48" grpId="0"/>
      <p:bldP spid="49" grpId="0"/>
      <p:bldP spid="50" grpId="0"/>
      <p:bldP spid="51" grpId="0"/>
      <p:bldP spid="52" grpId="0"/>
      <p:bldP spid="60" grpId="0" animBg="1"/>
      <p:bldP spid="60" grpId="1" animBg="1"/>
      <p:bldP spid="62" grpId="0" animBg="1"/>
      <p:bldP spid="63" grpId="0" animBg="1"/>
      <p:bldP spid="64" grpId="0" animBg="1"/>
      <p:bldP spid="71" grpId="0"/>
      <p:bldP spid="71" grpId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358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Cloud 5"/>
          <p:cNvSpPr/>
          <p:nvPr/>
        </p:nvSpPr>
        <p:spPr>
          <a:xfrm>
            <a:off x="4975019" y="1672008"/>
            <a:ext cx="2162855" cy="1078416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Cloud 6"/>
          <p:cNvSpPr/>
          <p:nvPr/>
        </p:nvSpPr>
        <p:spPr>
          <a:xfrm>
            <a:off x="590181" y="1672008"/>
            <a:ext cx="2162855" cy="1078416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endCxn id="10" idx="1"/>
          </p:cNvCxnSpPr>
          <p:nvPr/>
        </p:nvCxnSpPr>
        <p:spPr>
          <a:xfrm flipV="1">
            <a:off x="11596" y="2100897"/>
            <a:ext cx="398115" cy="119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1" idx="3"/>
            <a:endCxn id="13" idx="1"/>
          </p:cNvCxnSpPr>
          <p:nvPr/>
        </p:nvCxnSpPr>
        <p:spPr>
          <a:xfrm>
            <a:off x="3084681" y="2101035"/>
            <a:ext cx="1757017" cy="212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11" y="1887851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071" y="1887989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98" y="1909194"/>
            <a:ext cx="722610" cy="4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97326" y="2236666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MTU = 2000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39188" y="2260295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MTU = 1500</a:t>
            </a:r>
          </a:p>
        </p:txBody>
      </p:sp>
      <p:pic>
        <p:nvPicPr>
          <p:cNvPr id="1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750" y="1827029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>
            <a:stCxn id="10" idx="3"/>
            <a:endCxn id="11" idx="1"/>
          </p:cNvCxnSpPr>
          <p:nvPr/>
        </p:nvCxnSpPr>
        <p:spPr>
          <a:xfrm>
            <a:off x="1132321" y="2100897"/>
            <a:ext cx="1229750" cy="13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8" idx="1"/>
          </p:cNvCxnSpPr>
          <p:nvPr/>
        </p:nvCxnSpPr>
        <p:spPr>
          <a:xfrm>
            <a:off x="5564308" y="2122240"/>
            <a:ext cx="1435442" cy="828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38872" y="3656104"/>
            <a:ext cx="1374624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38872" y="5689186"/>
            <a:ext cx="1374624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37645" y="3656104"/>
            <a:ext cx="601227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7645" y="5689186"/>
            <a:ext cx="601227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86235" y="3656104"/>
            <a:ext cx="1110329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48573" y="5265006"/>
            <a:ext cx="887257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885008" y="3656104"/>
            <a:ext cx="601227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947346" y="5265006"/>
            <a:ext cx="601227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452" y="2982474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2000, M =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Offset = 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6453" y="4981300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1840, M = 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Offset = 1980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48516" y="4045122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1980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3258" y="404516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48516" y="6072838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1820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3258" y="607288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09966" y="565231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958658" y="403975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660016" y="4039756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1480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85867" y="5648658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500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53988" y="4557120"/>
            <a:ext cx="226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520, M =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Offset = 1480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483457" y="2982474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1500, M =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Offset = 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430451" y="4300497"/>
            <a:ext cx="1110329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92789" y="5909399"/>
            <a:ext cx="887257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29224" y="4300497"/>
            <a:ext cx="601227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91562" y="5909399"/>
            <a:ext cx="601227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54182" y="629670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2874" y="468414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604232" y="4684149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1480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0083" y="6293051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340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98204" y="5201513"/>
            <a:ext cx="226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360, M = 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Offset = 3460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427673" y="3626867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1500, M =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Offset = 1980</a:t>
            </a:r>
          </a:p>
        </p:txBody>
      </p:sp>
      <p:cxnSp>
        <p:nvCxnSpPr>
          <p:cNvPr id="69" name="Straight Arrow Connector 68"/>
          <p:cNvCxnSpPr>
            <a:stCxn id="57" idx="3"/>
          </p:cNvCxnSpPr>
          <p:nvPr/>
        </p:nvCxnSpPr>
        <p:spPr>
          <a:xfrm>
            <a:off x="5415352" y="4239811"/>
            <a:ext cx="1622166" cy="88045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8" idx="3"/>
          </p:cNvCxnSpPr>
          <p:nvPr/>
        </p:nvCxnSpPr>
        <p:spPr>
          <a:xfrm flipV="1">
            <a:off x="5298535" y="5272667"/>
            <a:ext cx="1738983" cy="57604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953098" y="4544816"/>
            <a:ext cx="113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1480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+ 500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1980</a:t>
            </a:r>
          </a:p>
        </p:txBody>
      </p:sp>
      <p:sp>
        <p:nvSpPr>
          <p:cNvPr id="72" name="Up Arrow 71"/>
          <p:cNvSpPr/>
          <p:nvPr/>
        </p:nvSpPr>
        <p:spPr>
          <a:xfrm rot="10345480">
            <a:off x="4708362" y="4400697"/>
            <a:ext cx="846247" cy="511399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3" name="Up Arrow 72"/>
          <p:cNvSpPr/>
          <p:nvPr/>
        </p:nvSpPr>
        <p:spPr>
          <a:xfrm rot="16200000">
            <a:off x="5972178" y="2732431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4" name="Up Arrow 73"/>
          <p:cNvSpPr/>
          <p:nvPr/>
        </p:nvSpPr>
        <p:spPr>
          <a:xfrm rot="16200000">
            <a:off x="5898749" y="4312269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5" name="Up Arrow 74"/>
          <p:cNvSpPr/>
          <p:nvPr/>
        </p:nvSpPr>
        <p:spPr>
          <a:xfrm rot="16200000">
            <a:off x="2775520" y="2727940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6" name="Up Arrow 75"/>
          <p:cNvSpPr/>
          <p:nvPr/>
        </p:nvSpPr>
        <p:spPr>
          <a:xfrm rot="10800000">
            <a:off x="8255048" y="4351932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7" name="Up Arrow 76"/>
          <p:cNvSpPr/>
          <p:nvPr/>
        </p:nvSpPr>
        <p:spPr>
          <a:xfrm rot="10800000">
            <a:off x="8246953" y="2799145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8" name="Up Arrow 77"/>
          <p:cNvSpPr/>
          <p:nvPr/>
        </p:nvSpPr>
        <p:spPr>
          <a:xfrm rot="16200000">
            <a:off x="2819078" y="4735392"/>
            <a:ext cx="846247" cy="89121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1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55" grpId="0"/>
      <p:bldP spid="56" grpId="0"/>
      <p:bldP spid="57" grpId="0"/>
      <p:bldP spid="58" grpId="0"/>
      <p:bldP spid="59" grpId="0"/>
      <p:bldP spid="53" grpId="0"/>
      <p:bldP spid="54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71" grpId="0"/>
      <p:bldP spid="71" grpId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7" grpId="0" animBg="1"/>
      <p:bldP spid="78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</a:t>
            </a:r>
            <a:r>
              <a:rPr lang="hu-HU" dirty="0"/>
              <a:t> csomag helyreállítása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359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366291" y="1580394"/>
            <a:ext cx="4625309" cy="5125205"/>
          </a:xfrm>
        </p:spPr>
        <p:txBody>
          <a:bodyPr>
            <a:normAutofit fontScale="85000" lnSpcReduction="10000"/>
          </a:bodyPr>
          <a:lstStyle/>
          <a:p>
            <a:r>
              <a:rPr lang="hu-HU" dirty="0"/>
              <a:t>A végponton történik</a:t>
            </a:r>
            <a:endParaRPr lang="en-US" dirty="0"/>
          </a:p>
          <a:p>
            <a:r>
              <a:rPr lang="en-US" dirty="0"/>
              <a:t>M = 0</a:t>
            </a:r>
            <a:r>
              <a:rPr lang="hu-HU" dirty="0"/>
              <a:t>, akkor ebből a darabból tudjuk a teljes adatmennyiséget</a:t>
            </a:r>
          </a:p>
          <a:p>
            <a:pPr lvl="1"/>
            <a:r>
              <a:rPr lang="hu-HU" dirty="0"/>
              <a:t>Hossz – IPHDR_hossz + </a:t>
            </a:r>
            <a:r>
              <a:rPr lang="hu-HU" dirty="0" err="1"/>
              <a:t>Offset</a:t>
            </a:r>
            <a:endParaRPr lang="en-US" dirty="0"/>
          </a:p>
          <a:p>
            <a:pPr lvl="1"/>
            <a:r>
              <a:rPr lang="en-US" dirty="0"/>
              <a:t>360 – 20 + 3460 = 3800</a:t>
            </a:r>
          </a:p>
          <a:p>
            <a:r>
              <a:rPr lang="hu-HU" dirty="0"/>
              <a:t>Kihívások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Nem sorrendben beérkező darabok</a:t>
            </a:r>
            <a:endParaRPr lang="en-US" dirty="0"/>
          </a:p>
          <a:p>
            <a:pPr lvl="1"/>
            <a:r>
              <a:rPr lang="hu-HU" dirty="0"/>
              <a:t>Duplikátumok</a:t>
            </a:r>
            <a:endParaRPr lang="en-US" dirty="0"/>
          </a:p>
          <a:p>
            <a:pPr lvl="1"/>
            <a:r>
              <a:rPr lang="hu-HU" dirty="0"/>
              <a:t>Hiányzó darabok</a:t>
            </a:r>
            <a:endParaRPr lang="en-US" dirty="0"/>
          </a:p>
          <a:p>
            <a:r>
              <a:rPr lang="hu-HU" dirty="0"/>
              <a:t>Memória kezelés szempontjából egy rémálom…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1333" y="1969544"/>
            <a:ext cx="1711556" cy="783762"/>
            <a:chOff x="507351" y="2355624"/>
            <a:chExt cx="1711556" cy="783762"/>
          </a:xfrm>
        </p:grpSpPr>
        <p:sp>
          <p:nvSpPr>
            <p:cNvPr id="5" name="Rectangle 4"/>
            <p:cNvSpPr/>
            <p:nvPr/>
          </p:nvSpPr>
          <p:spPr>
            <a:xfrm>
              <a:off x="1108578" y="2355624"/>
              <a:ext cx="1110329" cy="383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7351" y="2355624"/>
              <a:ext cx="601227" cy="38365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1001" y="2739276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82359" y="2739276"/>
              <a:ext cx="755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1480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333" y="3253326"/>
            <a:ext cx="1488484" cy="787415"/>
            <a:chOff x="569689" y="3964526"/>
            <a:chExt cx="1488484" cy="787415"/>
          </a:xfrm>
        </p:grpSpPr>
        <p:sp>
          <p:nvSpPr>
            <p:cNvPr id="6" name="Rectangle 5"/>
            <p:cNvSpPr/>
            <p:nvPr/>
          </p:nvSpPr>
          <p:spPr>
            <a:xfrm>
              <a:off x="1170916" y="3964526"/>
              <a:ext cx="887257" cy="383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69689" y="3964526"/>
              <a:ext cx="601227" cy="38365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309" y="435183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08210" y="4348178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500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1333" y="2840080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520, M = 1, Offset = 1480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33" y="1580394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1500, M = 1, Offset = 0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1333" y="4559991"/>
            <a:ext cx="1711556" cy="783762"/>
            <a:chOff x="3451567" y="3000017"/>
            <a:chExt cx="1711556" cy="783762"/>
          </a:xfrm>
        </p:grpSpPr>
        <p:sp>
          <p:nvSpPr>
            <p:cNvPr id="15" name="Rectangle 14"/>
            <p:cNvSpPr/>
            <p:nvPr/>
          </p:nvSpPr>
          <p:spPr>
            <a:xfrm>
              <a:off x="4052794" y="3000017"/>
              <a:ext cx="1110329" cy="383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51567" y="3000017"/>
              <a:ext cx="601227" cy="38365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25217" y="33836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26575" y="3383669"/>
              <a:ext cx="755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1480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1333" y="5889079"/>
            <a:ext cx="1488484" cy="787415"/>
            <a:chOff x="3513905" y="4608919"/>
            <a:chExt cx="1488484" cy="787415"/>
          </a:xfrm>
        </p:grpSpPr>
        <p:sp>
          <p:nvSpPr>
            <p:cNvPr id="16" name="Rectangle 15"/>
            <p:cNvSpPr/>
            <p:nvPr/>
          </p:nvSpPr>
          <p:spPr>
            <a:xfrm>
              <a:off x="4115132" y="4608919"/>
              <a:ext cx="887257" cy="383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13905" y="4608919"/>
              <a:ext cx="601227" cy="38365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76525" y="4996224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2426" y="4992571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340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333" y="5475833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360, M = 0, Offset = 3460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333" y="4159451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Hossz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= 1500, M = 1, Offset = 1980</a:t>
            </a:r>
          </a:p>
        </p:txBody>
      </p:sp>
    </p:spTree>
    <p:extLst>
      <p:ext uri="{BB962C8B-B14F-4D97-AF65-F5344CB8AC3E}">
        <p14:creationId xmlns:p14="http://schemas.microsoft.com/office/powerpoint/2010/main" val="401067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rétegei („bottom-up”)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440786"/>
            <a:ext cx="7543800" cy="5325773"/>
          </a:xfrm>
        </p:spPr>
        <p:txBody>
          <a:bodyPr>
            <a:noAutofit/>
          </a:bodyPr>
          <a:lstStyle/>
          <a:p>
            <a:r>
              <a:rPr lang="hu-HU" sz="1800" dirty="0"/>
              <a:t>Kapcsolati réteg / </a:t>
            </a:r>
            <a:r>
              <a:rPr lang="hu-HU" sz="1800" dirty="0" err="1"/>
              <a:t>Host-to-network</a:t>
            </a:r>
            <a:r>
              <a:rPr lang="hu-HU" sz="1800" dirty="0"/>
              <a:t> </a:t>
            </a:r>
            <a:r>
              <a:rPr lang="hu-HU" sz="1800" dirty="0" err="1"/>
              <a:t>or</a:t>
            </a:r>
            <a:r>
              <a:rPr lang="hu-HU" sz="1800" dirty="0"/>
              <a:t> Link </a:t>
            </a:r>
            <a:r>
              <a:rPr lang="hu-HU" sz="1800" dirty="0" err="1"/>
              <a:t>layer</a:t>
            </a:r>
            <a:endParaRPr lang="hu-HU" sz="1800" dirty="0"/>
          </a:p>
          <a:p>
            <a:pPr lvl="1"/>
            <a:r>
              <a:rPr lang="hu-HU" sz="1600" dirty="0"/>
              <a:t>nem specifikált</a:t>
            </a:r>
          </a:p>
          <a:p>
            <a:pPr lvl="1"/>
            <a:r>
              <a:rPr lang="hu-HU" sz="1600" dirty="0"/>
              <a:t>a LAN-tól függ</a:t>
            </a:r>
          </a:p>
          <a:p>
            <a:r>
              <a:rPr lang="hu-HU" sz="1800" dirty="0"/>
              <a:t>Internet réteg / Internet </a:t>
            </a:r>
            <a:r>
              <a:rPr lang="hu-HU" sz="1800" dirty="0" err="1"/>
              <a:t>or</a:t>
            </a:r>
            <a:r>
              <a:rPr lang="hu-HU" sz="1800" dirty="0"/>
              <a:t> Network </a:t>
            </a:r>
            <a:r>
              <a:rPr lang="hu-HU" sz="1800" dirty="0" err="1"/>
              <a:t>layer</a:t>
            </a:r>
            <a:endParaRPr lang="hu-HU" sz="1800" dirty="0"/>
          </a:p>
          <a:p>
            <a:pPr lvl="1"/>
            <a:r>
              <a:rPr lang="hu-HU" sz="1600" dirty="0"/>
              <a:t>speciális csomagformátum</a:t>
            </a:r>
          </a:p>
          <a:p>
            <a:pPr lvl="1"/>
            <a:r>
              <a:rPr lang="hu-HU" sz="1600" dirty="0"/>
              <a:t>útvonal meghatározás (</a:t>
            </a:r>
            <a:r>
              <a:rPr lang="hu-HU" sz="1600" dirty="0" err="1"/>
              <a:t>routing</a:t>
            </a:r>
            <a:r>
              <a:rPr lang="hu-HU" sz="1600" dirty="0"/>
              <a:t>)</a:t>
            </a:r>
          </a:p>
          <a:p>
            <a:pPr lvl="1"/>
            <a:r>
              <a:rPr lang="hu-HU" sz="1600" dirty="0"/>
              <a:t>csomag továbbítás (angolul </a:t>
            </a:r>
            <a:r>
              <a:rPr lang="hu-HU" sz="1600" i="1" dirty="0" err="1"/>
              <a:t>packet</a:t>
            </a:r>
            <a:r>
              <a:rPr lang="hu-HU" sz="1600" i="1" dirty="0"/>
              <a:t> </a:t>
            </a:r>
            <a:r>
              <a:rPr lang="hu-HU" sz="1600" i="1" dirty="0" err="1"/>
              <a:t>forwarding</a:t>
            </a:r>
            <a:r>
              <a:rPr lang="hu-HU" sz="1600" dirty="0"/>
              <a:t>)</a:t>
            </a:r>
          </a:p>
          <a:p>
            <a:r>
              <a:rPr lang="hu-HU" sz="1800" dirty="0"/>
              <a:t>Szállítói réteg / </a:t>
            </a:r>
            <a:r>
              <a:rPr lang="hu-HU" sz="1800" dirty="0" err="1"/>
              <a:t>Transport</a:t>
            </a:r>
            <a:r>
              <a:rPr lang="hu-HU" sz="1800" dirty="0"/>
              <a:t> </a:t>
            </a:r>
            <a:r>
              <a:rPr lang="hu-HU" sz="1800" dirty="0" err="1"/>
              <a:t>layer</a:t>
            </a:r>
            <a:endParaRPr lang="hu-HU" sz="1800" dirty="0"/>
          </a:p>
          <a:p>
            <a:pPr lvl="1"/>
            <a:r>
              <a:rPr lang="hu-HU" sz="1600" b="1" dirty="0" err="1"/>
              <a:t>T</a:t>
            </a:r>
            <a:r>
              <a:rPr lang="hu-HU" sz="1600" dirty="0" err="1"/>
              <a:t>ransport</a:t>
            </a:r>
            <a:r>
              <a:rPr lang="hu-HU" sz="1600" dirty="0"/>
              <a:t> </a:t>
            </a:r>
            <a:r>
              <a:rPr lang="hu-HU" sz="1600" b="1" dirty="0" err="1"/>
              <a:t>C</a:t>
            </a:r>
            <a:r>
              <a:rPr lang="hu-HU" sz="1600" dirty="0" err="1"/>
              <a:t>ontrol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</a:t>
            </a:r>
          </a:p>
          <a:p>
            <a:pPr lvl="2"/>
            <a:r>
              <a:rPr lang="hu-HU" sz="1600" dirty="0"/>
              <a:t>megbízható, kétirányú bájt-folyam átviteli szolgáltatás</a:t>
            </a:r>
          </a:p>
          <a:p>
            <a:pPr lvl="2"/>
            <a:r>
              <a:rPr lang="hu-HU" sz="1600" dirty="0"/>
              <a:t>szegmentálás, folyamfelügyelet, </a:t>
            </a:r>
            <a:r>
              <a:rPr lang="hu-HU" sz="1600" dirty="0" err="1"/>
              <a:t>multiplexálás</a:t>
            </a:r>
            <a:endParaRPr lang="hu-HU" sz="1600" dirty="0"/>
          </a:p>
          <a:p>
            <a:pPr lvl="1"/>
            <a:r>
              <a:rPr lang="hu-HU" sz="1600" b="1" dirty="0" err="1"/>
              <a:t>U</a:t>
            </a:r>
            <a:r>
              <a:rPr lang="hu-HU" sz="1600" dirty="0" err="1"/>
              <a:t>ser</a:t>
            </a:r>
            <a:r>
              <a:rPr lang="hu-HU" sz="1600" dirty="0"/>
              <a:t> </a:t>
            </a:r>
            <a:r>
              <a:rPr lang="hu-HU" sz="1600" b="1" dirty="0" err="1"/>
              <a:t>D</a:t>
            </a:r>
            <a:r>
              <a:rPr lang="hu-HU" sz="1600" dirty="0" err="1"/>
              <a:t>atagram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 </a:t>
            </a:r>
          </a:p>
          <a:p>
            <a:pPr lvl="2"/>
            <a:r>
              <a:rPr lang="hu-HU" sz="1600" dirty="0"/>
              <a:t>nem megbízható átviteli szolgáltatás</a:t>
            </a:r>
          </a:p>
          <a:p>
            <a:pPr lvl="2"/>
            <a:r>
              <a:rPr lang="hu-HU" sz="1600" dirty="0"/>
              <a:t>nincs folyamfelügyelet</a:t>
            </a:r>
          </a:p>
          <a:p>
            <a:r>
              <a:rPr lang="hu-HU" sz="1800" dirty="0"/>
              <a:t> Alkalmazási réteg / </a:t>
            </a:r>
            <a:r>
              <a:rPr lang="hu-HU" sz="1800" dirty="0" err="1"/>
              <a:t>Application</a:t>
            </a:r>
            <a:r>
              <a:rPr lang="hu-HU" sz="1800" dirty="0"/>
              <a:t> </a:t>
            </a:r>
            <a:r>
              <a:rPr lang="hu-HU" sz="1800" dirty="0" err="1"/>
              <a:t>layer</a:t>
            </a:r>
            <a:endParaRPr lang="hu-HU" sz="1800" dirty="0"/>
          </a:p>
          <a:p>
            <a:pPr lvl="1"/>
            <a:r>
              <a:rPr lang="hu-HU" sz="1600" dirty="0"/>
              <a:t>Szolgáltatások nyújtása: Telnet, FTP, SMTP, HTTP, NNTP, DNS, SSH, etc.</a:t>
            </a:r>
            <a:endParaRPr lang="hu-HU" sz="1800" dirty="0"/>
          </a:p>
          <a:p>
            <a:pPr lvl="1"/>
            <a:endParaRPr lang="hu-HU" sz="1800" dirty="0"/>
          </a:p>
          <a:p>
            <a:endParaRPr lang="hu-HU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6118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Fragmentáció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360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Az Internet esetén</a:t>
            </a:r>
            <a:endParaRPr lang="en-US" dirty="0"/>
          </a:p>
          <a:p>
            <a:pPr lvl="1"/>
            <a:r>
              <a:rPr lang="hu-HU" dirty="0"/>
              <a:t>Elosztott és heterogén</a:t>
            </a:r>
            <a:endParaRPr lang="en-US" dirty="0"/>
          </a:p>
          <a:p>
            <a:pPr lvl="2"/>
            <a:r>
              <a:rPr lang="hu-HU" dirty="0"/>
              <a:t>Minden hálózat maga választ </a:t>
            </a:r>
            <a:r>
              <a:rPr lang="hu-HU" dirty="0" err="1"/>
              <a:t>MTU-t</a:t>
            </a:r>
            <a:endParaRPr lang="en-US" dirty="0"/>
          </a:p>
          <a:p>
            <a:pPr lvl="1"/>
            <a:r>
              <a:rPr lang="hu-HU" dirty="0"/>
              <a:t>Kapcsolat nélküli </a:t>
            </a:r>
            <a:r>
              <a:rPr lang="hu-HU" dirty="0" err="1"/>
              <a:t>datagram</a:t>
            </a:r>
            <a:r>
              <a:rPr lang="hu-HU" dirty="0"/>
              <a:t>/csomag alapú protokoll</a:t>
            </a:r>
            <a:endParaRPr lang="en-US" dirty="0"/>
          </a:p>
          <a:p>
            <a:pPr lvl="2"/>
            <a:r>
              <a:rPr lang="hu-HU" dirty="0"/>
              <a:t>Minden darab tartalmazza a továbbításhoz szükséges összes információt</a:t>
            </a:r>
            <a:endParaRPr lang="en-US" dirty="0"/>
          </a:p>
          <a:p>
            <a:pPr lvl="2"/>
            <a:r>
              <a:rPr lang="hu-HU" dirty="0"/>
              <a:t>A darabok függetlenül kerülnek leszállításra, akár különböző útvonalon keresztül</a:t>
            </a:r>
            <a:endParaRPr lang="en-US" dirty="0"/>
          </a:p>
          <a:p>
            <a:pPr lvl="1"/>
            <a:r>
              <a:rPr lang="hu-HU" dirty="0"/>
              <a:t>Legjobb szándék elve szerint (</a:t>
            </a:r>
            <a:r>
              <a:rPr lang="hu-HU" dirty="0" err="1"/>
              <a:t>best</a:t>
            </a:r>
            <a:r>
              <a:rPr lang="hu-HU" dirty="0"/>
              <a:t> </a:t>
            </a:r>
            <a:r>
              <a:rPr lang="hu-HU" dirty="0" err="1"/>
              <a:t>effort</a:t>
            </a:r>
            <a:r>
              <a:rPr lang="hu-HU" dirty="0"/>
              <a:t>)</a:t>
            </a:r>
            <a:endParaRPr lang="en-US" dirty="0"/>
          </a:p>
          <a:p>
            <a:pPr lvl="2"/>
            <a:r>
              <a:rPr lang="hu-HU" dirty="0"/>
              <a:t>A r</a:t>
            </a:r>
            <a:r>
              <a:rPr lang="en-US" dirty="0"/>
              <a:t>outer</a:t>
            </a:r>
            <a:r>
              <a:rPr lang="hu-HU" dirty="0" err="1"/>
              <a:t>-ek</a:t>
            </a:r>
            <a:r>
              <a:rPr lang="hu-HU" dirty="0"/>
              <a:t> és a fogadó is eldobhat darabokat</a:t>
            </a:r>
            <a:endParaRPr lang="en-US" dirty="0"/>
          </a:p>
          <a:p>
            <a:pPr lvl="2"/>
            <a:r>
              <a:rPr lang="hu-HU" dirty="0"/>
              <a:t>Nem követelmény a küldő értesítése a „hibáról”</a:t>
            </a:r>
            <a:endParaRPr lang="en-US" dirty="0"/>
          </a:p>
          <a:p>
            <a:pPr lvl="1"/>
            <a:r>
              <a:rPr lang="hu-HU" dirty="0"/>
              <a:t>A legtöbb feladat a végpontra hárul</a:t>
            </a:r>
            <a:endParaRPr lang="en-US" dirty="0"/>
          </a:p>
          <a:p>
            <a:pPr lvl="2"/>
            <a:r>
              <a:rPr lang="hu-HU" dirty="0"/>
              <a:t>Csomag helyreállítása a darabokból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6382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Fregmantáció</a:t>
            </a:r>
            <a:r>
              <a:rPr lang="hu-HU" dirty="0"/>
              <a:t> a valóságban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361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510540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A f</a:t>
            </a:r>
            <a:r>
              <a:rPr lang="en-US" dirty="0" err="1"/>
              <a:t>ragment</a:t>
            </a:r>
            <a:r>
              <a:rPr lang="hu-HU" dirty="0" err="1"/>
              <a:t>áció</a:t>
            </a:r>
            <a:r>
              <a:rPr lang="hu-HU" dirty="0"/>
              <a:t> költséges</a:t>
            </a:r>
            <a:endParaRPr lang="en-US" dirty="0"/>
          </a:p>
          <a:p>
            <a:pPr lvl="1"/>
            <a:r>
              <a:rPr lang="hu-HU" dirty="0"/>
              <a:t>Memória és CPU költés a csomag visszaállításához</a:t>
            </a:r>
            <a:endParaRPr lang="en-US" dirty="0"/>
          </a:p>
          <a:p>
            <a:pPr lvl="1"/>
            <a:r>
              <a:rPr lang="hu-HU" dirty="0"/>
              <a:t>Ha lehetséges, el kell kerülni</a:t>
            </a:r>
            <a:endParaRPr lang="en-US" dirty="0"/>
          </a:p>
          <a:p>
            <a:r>
              <a:rPr lang="en-US" dirty="0"/>
              <a:t>MTU </a:t>
            </a:r>
            <a:r>
              <a:rPr lang="hu-HU" dirty="0"/>
              <a:t>felderítő protokoll</a:t>
            </a:r>
            <a:endParaRPr lang="en-US" dirty="0"/>
          </a:p>
          <a:p>
            <a:pPr lvl="1"/>
            <a:r>
              <a:rPr lang="hu-HU" dirty="0"/>
              <a:t>Csomagküldés a</a:t>
            </a:r>
            <a:r>
              <a:rPr lang="en-US" dirty="0"/>
              <a:t> “don’t fragment” </a:t>
            </a:r>
            <a:r>
              <a:rPr lang="hu-HU" dirty="0" err="1"/>
              <a:t>flag</a:t>
            </a:r>
            <a:r>
              <a:rPr lang="hu-HU" dirty="0"/>
              <a:t> bittel</a:t>
            </a:r>
            <a:endParaRPr lang="en-US" dirty="0"/>
          </a:p>
          <a:p>
            <a:pPr lvl="1"/>
            <a:r>
              <a:rPr lang="hu-HU" dirty="0"/>
              <a:t>Folyamatosan csökkentjük a csomag méretét, amíg egy meg nem érkezik</a:t>
            </a:r>
            <a:endParaRPr lang="en-US" dirty="0"/>
          </a:p>
          <a:p>
            <a:pPr lvl="1"/>
            <a:r>
              <a:rPr lang="hu-HU" dirty="0"/>
              <a:t>Lehetséges</a:t>
            </a:r>
            <a:r>
              <a:rPr lang="en-US" dirty="0"/>
              <a:t> “can’t fragment” </a:t>
            </a:r>
            <a:r>
              <a:rPr lang="hu-HU" dirty="0"/>
              <a:t>hiba egy </a:t>
            </a:r>
            <a:r>
              <a:rPr lang="hu-HU" dirty="0" err="1"/>
              <a:t>routertől</a:t>
            </a:r>
            <a:r>
              <a:rPr lang="en-US" dirty="0"/>
              <a:t>, </a:t>
            </a:r>
            <a:r>
              <a:rPr lang="hu-HU" dirty="0"/>
              <a:t>ami közvetlenül tartalmazza az adott hálózatban használt </a:t>
            </a:r>
            <a:r>
              <a:rPr lang="hu-HU" dirty="0" err="1"/>
              <a:t>MTU-t</a:t>
            </a:r>
            <a:endParaRPr lang="en-US" dirty="0"/>
          </a:p>
          <a:p>
            <a:r>
              <a:rPr lang="hu-HU" dirty="0"/>
              <a:t>Darabok kezelését végző </a:t>
            </a:r>
            <a:r>
              <a:rPr lang="hu-HU" dirty="0" err="1"/>
              <a:t>router</a:t>
            </a:r>
            <a:endParaRPr lang="en-US" dirty="0"/>
          </a:p>
          <a:p>
            <a:pPr lvl="1"/>
            <a:r>
              <a:rPr lang="hu-HU" dirty="0"/>
              <a:t>Gyors, specializált hardver megoldás</a:t>
            </a:r>
            <a:endParaRPr lang="en-US" dirty="0"/>
          </a:p>
          <a:p>
            <a:pPr lvl="1"/>
            <a:r>
              <a:rPr lang="hu-HU" dirty="0"/>
              <a:t>Dedikált erőforrás a darabok kezeléséhez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IPv6</a:t>
            </a:r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362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75344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Fogyó </a:t>
            </a:r>
            <a:r>
              <a:rPr lang="en-US" dirty="0"/>
              <a:t>IPv4 </a:t>
            </a:r>
            <a:r>
              <a:rPr lang="hu-HU" dirty="0"/>
              <a:t>címek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363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2585720"/>
          </a:xfrm>
        </p:spPr>
        <p:txBody>
          <a:bodyPr>
            <a:normAutofit/>
          </a:bodyPr>
          <a:lstStyle/>
          <a:p>
            <a:r>
              <a:rPr lang="en-US" dirty="0" err="1"/>
              <a:t>Probl</a:t>
            </a:r>
            <a:r>
              <a:rPr lang="hu-HU" dirty="0" err="1"/>
              <a:t>éma</a:t>
            </a:r>
            <a:r>
              <a:rPr lang="en-US" dirty="0"/>
              <a:t>: </a:t>
            </a:r>
            <a:r>
              <a:rPr lang="hu-HU" dirty="0"/>
              <a:t>az</a:t>
            </a:r>
            <a:r>
              <a:rPr lang="en-US" dirty="0"/>
              <a:t> IPv4 </a:t>
            </a:r>
            <a:r>
              <a:rPr lang="hu-HU" dirty="0"/>
              <a:t>címtartomány túl kicsi</a:t>
            </a:r>
            <a:endParaRPr lang="en-US" dirty="0"/>
          </a:p>
          <a:p>
            <a:pPr lvl="1"/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= 4,294,967,296 </a:t>
            </a:r>
            <a:r>
              <a:rPr lang="hu-HU" dirty="0"/>
              <a:t>lehetséges cím</a:t>
            </a:r>
            <a:endParaRPr lang="en-US" dirty="0"/>
          </a:p>
          <a:p>
            <a:pPr lvl="1"/>
            <a:r>
              <a:rPr lang="hu-HU" dirty="0"/>
              <a:t>Ez kevesebb mint egy emberenként</a:t>
            </a:r>
            <a:endParaRPr lang="en-US" dirty="0"/>
          </a:p>
          <a:p>
            <a:r>
              <a:rPr lang="hu-HU" dirty="0"/>
              <a:t>A világ egy részén már nincs kiosztható IP blokk</a:t>
            </a:r>
            <a:endParaRPr lang="en-US" dirty="0"/>
          </a:p>
          <a:p>
            <a:pPr lvl="1"/>
            <a:r>
              <a:rPr lang="en-US" dirty="0"/>
              <a:t>IANA </a:t>
            </a:r>
            <a:r>
              <a:rPr lang="hu-HU" dirty="0"/>
              <a:t>az utolsó</a:t>
            </a:r>
            <a:r>
              <a:rPr lang="en-US" dirty="0"/>
              <a:t> /8 </a:t>
            </a:r>
            <a:r>
              <a:rPr lang="hu-HU" dirty="0"/>
              <a:t>blokkot 2011-ben osztotta ki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04798" y="4221480"/>
          <a:ext cx="842264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4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Régió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Regional</a:t>
                      </a:r>
                      <a:r>
                        <a:rPr lang="en-US" baseline="0" dirty="0"/>
                        <a:t>  Internet Registry (RIR)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Utolsó IP blokk kiosztása</a:t>
                      </a:r>
                      <a:endParaRPr lang="en-US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Asia/Pacific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April 19, 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Europe/Middle 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September 14, 2012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North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Jan 2015 (Projected)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South</a:t>
                      </a:r>
                      <a:r>
                        <a:rPr lang="en-US" baseline="0" dirty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LACNIC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Jan 2015 (Projected)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AFRINIC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Jan 2022(Projected)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17469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364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en-US" dirty="0"/>
              <a:t>IPv6, 1998(!)</a:t>
            </a:r>
            <a:r>
              <a:rPr lang="hu-HU" dirty="0" err="1"/>
              <a:t>-ban</a:t>
            </a:r>
            <a:r>
              <a:rPr lang="hu-HU" dirty="0"/>
              <a:t> mutatták be</a:t>
            </a:r>
            <a:endParaRPr lang="en-US" dirty="0"/>
          </a:p>
          <a:p>
            <a:pPr lvl="1"/>
            <a:r>
              <a:rPr lang="en-US" dirty="0"/>
              <a:t>128</a:t>
            </a:r>
            <a:r>
              <a:rPr lang="hu-HU" dirty="0"/>
              <a:t> </a:t>
            </a:r>
            <a:r>
              <a:rPr lang="en-US" dirty="0"/>
              <a:t>bit</a:t>
            </a:r>
            <a:r>
              <a:rPr lang="hu-HU" dirty="0"/>
              <a:t>es</a:t>
            </a:r>
            <a:r>
              <a:rPr lang="en-US" dirty="0"/>
              <a:t> </a:t>
            </a:r>
            <a:r>
              <a:rPr lang="hu-HU" dirty="0"/>
              <a:t>címek</a:t>
            </a:r>
            <a:endParaRPr lang="en-US" dirty="0"/>
          </a:p>
          <a:p>
            <a:pPr lvl="1"/>
            <a:r>
              <a:rPr lang="en-US" dirty="0"/>
              <a:t>4.8 * 10</a:t>
            </a:r>
            <a:r>
              <a:rPr lang="en-US" baseline="30000" dirty="0"/>
              <a:t>28</a:t>
            </a:r>
            <a:r>
              <a:rPr lang="en-US" dirty="0"/>
              <a:t> </a:t>
            </a:r>
            <a:r>
              <a:rPr lang="hu-HU" dirty="0"/>
              <a:t>cím/ember</a:t>
            </a:r>
            <a:endParaRPr lang="en-US" dirty="0"/>
          </a:p>
          <a:p>
            <a:r>
              <a:rPr lang="hu-HU" dirty="0"/>
              <a:t>Cím formátum</a:t>
            </a:r>
            <a:endParaRPr lang="en-US" dirty="0"/>
          </a:p>
          <a:p>
            <a:pPr lvl="1"/>
            <a:r>
              <a:rPr lang="en-US" dirty="0"/>
              <a:t>16</a:t>
            </a:r>
            <a:r>
              <a:rPr lang="hu-HU" dirty="0"/>
              <a:t> </a:t>
            </a:r>
            <a:r>
              <a:rPr lang="en-US" dirty="0"/>
              <a:t>bit</a:t>
            </a:r>
            <a:r>
              <a:rPr lang="hu-HU" dirty="0"/>
              <a:t>es értékek 8 csoportba sorolva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en-US" dirty="0"/>
              <a:t>‘:’</a:t>
            </a:r>
            <a:r>
              <a:rPr lang="hu-HU" dirty="0" err="1"/>
              <a:t>-tal</a:t>
            </a:r>
            <a:r>
              <a:rPr lang="hu-HU" dirty="0"/>
              <a:t> elválasztva)</a:t>
            </a:r>
            <a:endParaRPr lang="en-US" dirty="0"/>
          </a:p>
          <a:p>
            <a:pPr lvl="1"/>
            <a:r>
              <a:rPr lang="hu-HU" dirty="0"/>
              <a:t>Minden csoport elején szereplő nulla sorozatok elhagyhatók</a:t>
            </a:r>
            <a:endParaRPr lang="en-US" dirty="0"/>
          </a:p>
          <a:p>
            <a:pPr lvl="1"/>
            <a:r>
              <a:rPr lang="hu-HU" dirty="0"/>
              <a:t>Csupa nulla csoportok elhagyhatók</a:t>
            </a:r>
            <a:r>
              <a:rPr lang="en-US" dirty="0"/>
              <a:t> </a:t>
            </a:r>
            <a:r>
              <a:rPr lang="hu-HU" dirty="0"/>
              <a:t>, ekkor </a:t>
            </a:r>
            <a:r>
              <a:rPr lang="en-US" dirty="0"/>
              <a:t>‘::’</a:t>
            </a:r>
          </a:p>
          <a:p>
            <a:pPr marL="45720" indent="0">
              <a:buNone/>
            </a:pPr>
            <a:endParaRPr lang="en-US" sz="1050" dirty="0"/>
          </a:p>
          <a:p>
            <a:pPr marL="45720" lvl="1" indent="0" algn="ctr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dirty="0"/>
              <a:t>2001:0db8:0000:0000:0000:ff00:0042:8329</a:t>
            </a:r>
          </a:p>
          <a:p>
            <a:pPr marL="45720" lvl="1" indent="0" algn="ctr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dirty="0"/>
              <a:t>2001:db8:0:0:0:ff00:42:8329</a:t>
            </a:r>
          </a:p>
          <a:p>
            <a:pPr marL="45720" lvl="1" indent="0" algn="ctr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dirty="0"/>
              <a:t>2001:db8::ff00:42:8329</a:t>
            </a:r>
          </a:p>
          <a:p>
            <a:pPr marL="45720" lvl="1" indent="0" algn="ctr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dirty="0"/>
          </a:p>
          <a:p>
            <a:pPr marL="45720" indent="0" algn="ctr"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187440" y="5728063"/>
            <a:ext cx="74168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58160" y="5728063"/>
            <a:ext cx="241808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84320" y="6215743"/>
            <a:ext cx="72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"/>
          <p:cNvCxnSpPr/>
          <p:nvPr/>
        </p:nvCxnSpPr>
        <p:spPr>
          <a:xfrm>
            <a:off x="2289586" y="5718714"/>
            <a:ext cx="74168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0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365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Ki tudja a </a:t>
            </a:r>
            <a:r>
              <a:rPr lang="hu-HU" dirty="0" err="1"/>
              <a:t>localhost</a:t>
            </a:r>
            <a:r>
              <a:rPr lang="hu-HU" dirty="0"/>
              <a:t> IPv4 címét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127.0.0.1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hu-HU" dirty="0"/>
              <a:t>Mi ez az</a:t>
            </a:r>
            <a:r>
              <a:rPr lang="en-US" dirty="0"/>
              <a:t> IPv6</a:t>
            </a:r>
            <a:r>
              <a:rPr lang="hu-HU" dirty="0"/>
              <a:t> esetén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::1</a:t>
            </a:r>
          </a:p>
        </p:txBody>
      </p:sp>
    </p:spTree>
    <p:extLst>
      <p:ext uri="{BB962C8B-B14F-4D97-AF65-F5344CB8AC3E}">
        <p14:creationId xmlns:p14="http://schemas.microsoft.com/office/powerpoint/2010/main" val="23209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</a:t>
            </a:r>
            <a:r>
              <a:rPr lang="hu-HU" dirty="0"/>
              <a:t>Fejléc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366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655320"/>
          </a:xfrm>
        </p:spPr>
        <p:txBody>
          <a:bodyPr/>
          <a:lstStyle/>
          <a:p>
            <a:r>
              <a:rPr lang="hu-HU" dirty="0"/>
              <a:t>Az</a:t>
            </a:r>
            <a:r>
              <a:rPr lang="en-US" dirty="0"/>
              <a:t> IPv4</a:t>
            </a:r>
            <a:r>
              <a:rPr lang="hu-HU" dirty="0" err="1"/>
              <a:t>-nél</a:t>
            </a:r>
            <a:r>
              <a:rPr lang="hu-HU" dirty="0"/>
              <a:t> látott kétszerese</a:t>
            </a:r>
            <a:r>
              <a:rPr lang="en-US" dirty="0"/>
              <a:t> (320 bit vs. 160 bit)</a:t>
            </a:r>
          </a:p>
        </p:txBody>
      </p:sp>
      <p:sp>
        <p:nvSpPr>
          <p:cNvPr id="5" name="Rectangle 4"/>
          <p:cNvSpPr/>
          <p:nvPr/>
        </p:nvSpPr>
        <p:spPr>
          <a:xfrm>
            <a:off x="995491" y="2751208"/>
            <a:ext cx="857458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Version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52948" y="2751206"/>
            <a:ext cx="1879773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DSCP/ECN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2722" y="2751205"/>
            <a:ext cx="4586340" cy="3836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Flow Label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96044" y="2261320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3950" y="2261320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61338" y="2261320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29523" y="2261319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9615" y="2261318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3503" y="2261320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14122" y="2261317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97409" y="2261320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5491" y="3134860"/>
            <a:ext cx="366529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Datagram Length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60784" y="3134862"/>
            <a:ext cx="1872096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Next Header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28969" y="3134859"/>
            <a:ext cx="1790092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Hop Limit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2115" y="3518514"/>
            <a:ext cx="7326946" cy="152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Source IP Address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97311" y="5042298"/>
            <a:ext cx="7326946" cy="152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Destination IP Address</a:t>
            </a:r>
          </a:p>
        </p:txBody>
      </p:sp>
      <p:grpSp>
        <p:nvGrpSpPr>
          <p:cNvPr id="27" name="Group 26"/>
          <p:cNvGrpSpPr/>
          <p:nvPr/>
        </p:nvGrpSpPr>
        <p:grpSpPr>
          <a:xfrm flipH="1">
            <a:off x="129567" y="3418384"/>
            <a:ext cx="2330739" cy="523220"/>
            <a:chOff x="1219204" y="4876799"/>
            <a:chExt cx="5181601" cy="2028167"/>
          </a:xfrm>
        </p:grpSpPr>
        <p:sp>
          <p:nvSpPr>
            <p:cNvPr id="28" name="Rectangular Callout 27"/>
            <p:cNvSpPr/>
            <p:nvPr/>
          </p:nvSpPr>
          <p:spPr>
            <a:xfrm>
              <a:off x="1219204" y="4876799"/>
              <a:ext cx="5181601" cy="2028167"/>
            </a:xfrm>
            <a:prstGeom prst="wedgeRectCallout">
              <a:avLst>
                <a:gd name="adj1" fmla="val -8478"/>
                <a:gd name="adj2" fmla="val -11403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9204" y="4876799"/>
              <a:ext cx="5181601" cy="75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Version = 6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 flipH="1">
            <a:off x="4580758" y="3418384"/>
            <a:ext cx="2330740" cy="1819105"/>
            <a:chOff x="1219204" y="4876795"/>
            <a:chExt cx="5181603" cy="5368680"/>
          </a:xfrm>
        </p:grpSpPr>
        <p:sp>
          <p:nvSpPr>
            <p:cNvPr id="42" name="Rectangular Callout 41"/>
            <p:cNvSpPr/>
            <p:nvPr/>
          </p:nvSpPr>
          <p:spPr>
            <a:xfrm>
              <a:off x="1219206" y="4876795"/>
              <a:ext cx="5181601" cy="5368680"/>
            </a:xfrm>
            <a:prstGeom prst="wedgeRectCallout">
              <a:avLst>
                <a:gd name="adj1" fmla="val -8478"/>
                <a:gd name="adj2" fmla="val -69014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19204" y="4876798"/>
              <a:ext cx="5181601" cy="535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Groups packets into flows, used for </a:t>
              </a: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QoS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flipH="1">
            <a:off x="1210791" y="3756430"/>
            <a:ext cx="2499029" cy="523220"/>
            <a:chOff x="1219204" y="4876799"/>
            <a:chExt cx="5181601" cy="2028167"/>
          </a:xfrm>
        </p:grpSpPr>
        <p:sp>
          <p:nvSpPr>
            <p:cNvPr id="45" name="Rectangular Callout 44"/>
            <p:cNvSpPr/>
            <p:nvPr/>
          </p:nvSpPr>
          <p:spPr>
            <a:xfrm>
              <a:off x="1219204" y="4876799"/>
              <a:ext cx="5181601" cy="2028167"/>
            </a:xfrm>
            <a:prstGeom prst="wedgeRectCallout">
              <a:avLst>
                <a:gd name="adj1" fmla="val -8478"/>
                <a:gd name="adj2" fmla="val -11403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19204" y="4876799"/>
              <a:ext cx="5181601" cy="202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Ld.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 IPv4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 flipH="1">
            <a:off x="4173014" y="3756430"/>
            <a:ext cx="2177998" cy="1384996"/>
            <a:chOff x="1219204" y="4876795"/>
            <a:chExt cx="5181603" cy="5368685"/>
          </a:xfrm>
        </p:grpSpPr>
        <p:sp>
          <p:nvSpPr>
            <p:cNvPr id="48" name="Rectangular Callout 47"/>
            <p:cNvSpPr/>
            <p:nvPr/>
          </p:nvSpPr>
          <p:spPr>
            <a:xfrm>
              <a:off x="1219206" y="4876795"/>
              <a:ext cx="5181601" cy="5368681"/>
            </a:xfrm>
            <a:prstGeom prst="wedgeRectCallout">
              <a:avLst>
                <a:gd name="adj1" fmla="val -8478"/>
                <a:gd name="adj2" fmla="val -74425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19204" y="4876799"/>
              <a:ext cx="5181601" cy="5368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Ld.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 Protocol 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mező az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 IPv4</a:t>
              </a: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-nél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flipH="1">
            <a:off x="6528969" y="3756429"/>
            <a:ext cx="2499030" cy="954108"/>
            <a:chOff x="1219204" y="4876795"/>
            <a:chExt cx="5181603" cy="5647453"/>
          </a:xfrm>
        </p:grpSpPr>
        <p:sp>
          <p:nvSpPr>
            <p:cNvPr id="51" name="Rectangular Callout 50"/>
            <p:cNvSpPr/>
            <p:nvPr/>
          </p:nvSpPr>
          <p:spPr>
            <a:xfrm>
              <a:off x="1219206" y="4876795"/>
              <a:ext cx="5181601" cy="5368681"/>
            </a:xfrm>
            <a:prstGeom prst="wedgeRectCallout">
              <a:avLst>
                <a:gd name="adj1" fmla="val 8598"/>
                <a:gd name="adj2" fmla="val -8122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19204" y="4876801"/>
              <a:ext cx="5181601" cy="564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Ld.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TTL 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az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 IPv4</a:t>
              </a: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-nél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 flipH="1">
            <a:off x="1294936" y="3418385"/>
            <a:ext cx="2499029" cy="523220"/>
            <a:chOff x="1219204" y="4876799"/>
            <a:chExt cx="5181601" cy="2028167"/>
          </a:xfrm>
        </p:grpSpPr>
        <p:sp>
          <p:nvSpPr>
            <p:cNvPr id="54" name="Rectangular Callout 53"/>
            <p:cNvSpPr/>
            <p:nvPr/>
          </p:nvSpPr>
          <p:spPr>
            <a:xfrm>
              <a:off x="1219204" y="4876799"/>
              <a:ext cx="5181601" cy="2028167"/>
            </a:xfrm>
            <a:prstGeom prst="wedgeRectCallout">
              <a:avLst>
                <a:gd name="adj1" fmla="val -8478"/>
                <a:gd name="adj2" fmla="val -11403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19204" y="4876799"/>
              <a:ext cx="5181601" cy="202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Ld.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 IPv4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6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Különbségek az IPv4-hez képest</a:t>
            </a:r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367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Számos mező hiányzik az</a:t>
            </a:r>
            <a:r>
              <a:rPr lang="en-US" dirty="0"/>
              <a:t> IPv6</a:t>
            </a:r>
            <a:r>
              <a:rPr lang="hu-HU" dirty="0"/>
              <a:t> fejlécből</a:t>
            </a:r>
            <a:endParaRPr lang="en-US" dirty="0"/>
          </a:p>
          <a:p>
            <a:pPr lvl="1"/>
            <a:r>
              <a:rPr lang="hu-HU" dirty="0"/>
              <a:t>Fejléc hossza</a:t>
            </a:r>
            <a:r>
              <a:rPr lang="en-US" dirty="0"/>
              <a:t> – </a:t>
            </a:r>
            <a:r>
              <a:rPr lang="hu-HU" dirty="0"/>
              <a:t>beépült a</a:t>
            </a:r>
            <a:r>
              <a:rPr lang="en-US" dirty="0"/>
              <a:t> Next Header </a:t>
            </a:r>
            <a:r>
              <a:rPr lang="hu-HU" dirty="0"/>
              <a:t>mezőbe</a:t>
            </a:r>
            <a:endParaRPr lang="en-US" dirty="0"/>
          </a:p>
          <a:p>
            <a:pPr lvl="1"/>
            <a:r>
              <a:rPr lang="en-US" dirty="0"/>
              <a:t>Checksum – </a:t>
            </a:r>
            <a:r>
              <a:rPr lang="hu-HU" dirty="0"/>
              <a:t>nem igazán használták már korábban se…</a:t>
            </a:r>
            <a:endParaRPr lang="en-US" dirty="0"/>
          </a:p>
          <a:p>
            <a:pPr lvl="1"/>
            <a:r>
              <a:rPr lang="en-US" dirty="0"/>
              <a:t>Identifier, Flags, Offset</a:t>
            </a:r>
          </a:p>
          <a:p>
            <a:pPr lvl="2"/>
            <a:r>
              <a:rPr lang="en-US" dirty="0"/>
              <a:t>IPv6 router</a:t>
            </a:r>
            <a:r>
              <a:rPr lang="hu-HU" dirty="0" err="1"/>
              <a:t>ek</a:t>
            </a:r>
            <a:r>
              <a:rPr lang="hu-HU" dirty="0"/>
              <a:t> nem támogatják a </a:t>
            </a:r>
            <a:r>
              <a:rPr lang="hu-HU" dirty="0" err="1"/>
              <a:t>fragmentációt</a:t>
            </a:r>
            <a:endParaRPr lang="en-US" dirty="0"/>
          </a:p>
          <a:p>
            <a:pPr lvl="2"/>
            <a:r>
              <a:rPr lang="hu-HU" dirty="0"/>
              <a:t>Az állomások </a:t>
            </a:r>
            <a:r>
              <a:rPr lang="en-US" dirty="0"/>
              <a:t>MTU </a:t>
            </a:r>
            <a:r>
              <a:rPr lang="hu-HU" dirty="0"/>
              <a:t>felderítést alkalmaznak</a:t>
            </a:r>
            <a:endParaRPr lang="en-US" dirty="0"/>
          </a:p>
          <a:p>
            <a:r>
              <a:rPr lang="hu-HU" dirty="0"/>
              <a:t>Az Internet felhasználás súlypontjainak megváltozása</a:t>
            </a:r>
            <a:endParaRPr lang="en-US" dirty="0"/>
          </a:p>
          <a:p>
            <a:pPr lvl="1"/>
            <a:r>
              <a:rPr lang="hu-HU" dirty="0"/>
              <a:t>Napjaink hálózatai sokkal homogénebbek, mint azt kezdetben gondolták</a:t>
            </a:r>
          </a:p>
          <a:p>
            <a:pPr lvl="1"/>
            <a:r>
              <a:rPr lang="hu-HU" dirty="0"/>
              <a:t>Azonban a </a:t>
            </a:r>
            <a:r>
              <a:rPr lang="hu-HU" dirty="0" err="1"/>
              <a:t>routing</a:t>
            </a:r>
            <a:r>
              <a:rPr lang="hu-HU" dirty="0"/>
              <a:t> költsége és bonyolultsága domináns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9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Teljesítmény növekmény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368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Nincsenek ellenőrizendő kontrollösszegek (</a:t>
            </a:r>
            <a:r>
              <a:rPr lang="hu-HU" dirty="0" err="1"/>
              <a:t>checksum</a:t>
            </a:r>
            <a:r>
              <a:rPr lang="hu-HU" dirty="0"/>
              <a:t>)</a:t>
            </a:r>
            <a:endParaRPr lang="en-US" dirty="0"/>
          </a:p>
          <a:p>
            <a:r>
              <a:rPr lang="hu-HU" dirty="0"/>
              <a:t>Nem szükséges a </a:t>
            </a:r>
            <a:r>
              <a:rPr lang="hu-HU" dirty="0" err="1"/>
              <a:t>fragmentáció</a:t>
            </a:r>
            <a:r>
              <a:rPr lang="hu-HU" dirty="0"/>
              <a:t> kezelése a </a:t>
            </a:r>
            <a:r>
              <a:rPr lang="hu-HU" dirty="0" err="1"/>
              <a:t>routerekben</a:t>
            </a:r>
            <a:endParaRPr lang="en-US" dirty="0"/>
          </a:p>
          <a:p>
            <a:r>
              <a:rPr lang="hu-HU" dirty="0"/>
              <a:t>Egyszerű </a:t>
            </a:r>
            <a:r>
              <a:rPr lang="hu-HU" dirty="0" err="1"/>
              <a:t>routing</a:t>
            </a:r>
            <a:r>
              <a:rPr lang="hu-HU" dirty="0"/>
              <a:t> tábla szerkezet</a:t>
            </a:r>
            <a:endParaRPr lang="en-US" dirty="0"/>
          </a:p>
          <a:p>
            <a:pPr lvl="1"/>
            <a:r>
              <a:rPr lang="hu-HU" dirty="0"/>
              <a:t>A cím tér nagy</a:t>
            </a:r>
            <a:endParaRPr lang="en-US" dirty="0"/>
          </a:p>
          <a:p>
            <a:pPr lvl="1"/>
            <a:r>
              <a:rPr lang="hu-HU" dirty="0"/>
              <a:t>Nincs szükség</a:t>
            </a:r>
            <a:r>
              <a:rPr lang="en-US" dirty="0"/>
              <a:t> CIDR</a:t>
            </a:r>
            <a:r>
              <a:rPr lang="hu-HU" dirty="0" err="1"/>
              <a:t>-re</a:t>
            </a:r>
            <a:r>
              <a:rPr lang="en-US" dirty="0"/>
              <a:t> (</a:t>
            </a:r>
            <a:r>
              <a:rPr lang="hu-HU" dirty="0"/>
              <a:t>de </a:t>
            </a:r>
            <a:r>
              <a:rPr lang="hu-HU" dirty="0" err="1"/>
              <a:t>aggregáció</a:t>
            </a:r>
            <a:r>
              <a:rPr lang="hu-HU" dirty="0"/>
              <a:t> szükséges</a:t>
            </a:r>
            <a:r>
              <a:rPr lang="en-US" dirty="0"/>
              <a:t>)</a:t>
            </a:r>
          </a:p>
          <a:p>
            <a:pPr lvl="1"/>
            <a:r>
              <a:rPr lang="hu-HU" dirty="0"/>
              <a:t>A szabványos alhálózat méret</a:t>
            </a:r>
            <a:r>
              <a:rPr lang="en-US" dirty="0"/>
              <a:t> 2</a:t>
            </a:r>
            <a:r>
              <a:rPr lang="en-US" baseline="30000" dirty="0"/>
              <a:t>64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  <a:p>
            <a:r>
              <a:rPr lang="hu-HU" dirty="0"/>
              <a:t>Egyszerű </a:t>
            </a:r>
            <a:r>
              <a:rPr lang="hu-HU" dirty="0" err="1"/>
              <a:t>auto-konfiguráció</a:t>
            </a:r>
            <a:endParaRPr lang="en-US" dirty="0"/>
          </a:p>
          <a:p>
            <a:pPr lvl="1"/>
            <a:r>
              <a:rPr lang="en-US" dirty="0"/>
              <a:t>Neighbor Discovery Protocol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7684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</a:t>
            </a:r>
            <a:r>
              <a:rPr lang="en-US" dirty="0"/>
              <a:t>IPv6 </a:t>
            </a:r>
            <a:r>
              <a:rPr lang="hu-HU" dirty="0"/>
              <a:t>lehetőségek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369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hu-HU" dirty="0"/>
              <a:t>Forrás </a:t>
            </a:r>
            <a:r>
              <a:rPr lang="en-US" dirty="0"/>
              <a:t>Routing</a:t>
            </a:r>
          </a:p>
          <a:p>
            <a:pPr lvl="1"/>
            <a:r>
              <a:rPr lang="hu-HU" dirty="0"/>
              <a:t>Az állomás meghatározhatja azt az útvonalat, amelyen a csomagjait továbbítani szeretné</a:t>
            </a:r>
            <a:endParaRPr lang="en-US" dirty="0"/>
          </a:p>
          <a:p>
            <a:r>
              <a:rPr lang="en-US" dirty="0"/>
              <a:t>Mobil IP</a:t>
            </a:r>
          </a:p>
          <a:p>
            <a:pPr lvl="1"/>
            <a:r>
              <a:rPr lang="hu-HU" dirty="0"/>
              <a:t>Az állomások magukkal vihetik az IP címüket más hálózatokba</a:t>
            </a:r>
            <a:endParaRPr lang="en-US" dirty="0"/>
          </a:p>
          <a:p>
            <a:pPr lvl="1"/>
            <a:r>
              <a:rPr lang="hu-HU" dirty="0"/>
              <a:t>Forrás </a:t>
            </a:r>
            <a:r>
              <a:rPr lang="hu-HU" dirty="0" err="1"/>
              <a:t>routing</a:t>
            </a:r>
            <a:r>
              <a:rPr lang="hu-HU" dirty="0"/>
              <a:t> használata a csomagok irányításához</a:t>
            </a:r>
            <a:endParaRPr lang="en-US" dirty="0"/>
          </a:p>
          <a:p>
            <a:r>
              <a:rPr lang="en-US" dirty="0"/>
              <a:t>Privacy </a:t>
            </a:r>
            <a:r>
              <a:rPr lang="hu-HU" dirty="0"/>
              <a:t>kiterjesztések</a:t>
            </a:r>
            <a:endParaRPr lang="en-US" dirty="0"/>
          </a:p>
          <a:p>
            <a:pPr lvl="1"/>
            <a:r>
              <a:rPr lang="hu-HU" dirty="0"/>
              <a:t>Véletlenszerűen generált állomás azonosítók</a:t>
            </a:r>
            <a:endParaRPr lang="en-US" dirty="0"/>
          </a:p>
          <a:p>
            <a:pPr lvl="1"/>
            <a:r>
              <a:rPr lang="hu-HU" dirty="0"/>
              <a:t>Megnehezíti egy IP egy adott állomáshoz való kapcsolását</a:t>
            </a:r>
            <a:endParaRPr lang="en-US" dirty="0"/>
          </a:p>
          <a:p>
            <a:r>
              <a:rPr lang="en-US" dirty="0" err="1"/>
              <a:t>Jumbograms</a:t>
            </a:r>
            <a:endParaRPr lang="en-US" dirty="0"/>
          </a:p>
          <a:p>
            <a:pPr lvl="1"/>
            <a:r>
              <a:rPr lang="en-US" dirty="0"/>
              <a:t>4Gb</a:t>
            </a:r>
            <a:r>
              <a:rPr lang="hu-HU" dirty="0" err="1"/>
              <a:t>-es</a:t>
            </a:r>
            <a:r>
              <a:rPr lang="hu-HU" dirty="0"/>
              <a:t> </a:t>
            </a:r>
            <a:r>
              <a:rPr lang="hu-HU" dirty="0" err="1"/>
              <a:t>datagramok</a:t>
            </a:r>
            <a:r>
              <a:rPr lang="hu-HU" dirty="0"/>
              <a:t> küldése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23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 flipH="1">
            <a:off x="2728695" y="2524859"/>
            <a:ext cx="3637131" cy="1478875"/>
            <a:chOff x="1219200" y="4876799"/>
            <a:chExt cx="5181606" cy="1384995"/>
          </a:xfrm>
        </p:grpSpPr>
        <p:sp>
          <p:nvSpPr>
            <p:cNvPr id="77" name="Rectangular Callout 76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42277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19206" y="4876799"/>
              <a:ext cx="5181600" cy="129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Az első 2-3 réteget minden eszköz implementálja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2593073" y="4562227"/>
            <a:ext cx="394420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593073" y="3952619"/>
            <a:ext cx="3944206" cy="749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593073" y="3386936"/>
            <a:ext cx="3944206" cy="2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OSI </a:t>
            </a:r>
            <a:r>
              <a:rPr lang="hu-HU" dirty="0"/>
              <a:t>m</a:t>
            </a:r>
            <a:r>
              <a:rPr lang="en-US" dirty="0" err="1"/>
              <a:t>odel</a:t>
            </a:r>
            <a:r>
              <a:rPr lang="hu-HU" dirty="0"/>
              <a:t>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70456" y="1531959"/>
            <a:ext cx="8839200" cy="5425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OSI: Open Systems Interconnect Model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822" y="2524861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1400" y="2524861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7582" y="3100349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00024" y="310034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7713" y="3673526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00155" y="367352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7713" y="4246703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00155" y="424670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7713" y="4819880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00155" y="481988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7713" y="5397614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00155" y="539761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7844" y="5970791"/>
            <a:ext cx="2269960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00286" y="597079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37207" y="4824437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409649" y="482443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37207" y="5402171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409649" y="540217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37338" y="5975348"/>
            <a:ext cx="1134849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644303" y="2524860"/>
            <a:ext cx="226996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6644565" y="2524860"/>
            <a:ext cx="2215105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44303" y="3100348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6616745" y="310034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644434" y="3673525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616876" y="36735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644434" y="4246702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616876" y="42467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644434" y="4819879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616876" y="48198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644434" y="5397613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6616876" y="539761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44565" y="5970790"/>
            <a:ext cx="2269960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6617007" y="59707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7118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1</a:t>
            </a:r>
          </a:p>
        </p:txBody>
      </p:sp>
      <p:sp>
        <p:nvSpPr>
          <p:cNvPr id="53" name="Content Placeholder 5"/>
          <p:cNvSpPr txBox="1">
            <a:spLocks/>
          </p:cNvSpPr>
          <p:nvPr/>
        </p:nvSpPr>
        <p:spPr>
          <a:xfrm>
            <a:off x="3857954" y="2011906"/>
            <a:ext cx="1628446" cy="542502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hu-HU" dirty="0" err="1"/>
              <a:t>Router</a:t>
            </a:r>
            <a:r>
              <a:rPr lang="hu-HU" dirty="0"/>
              <a:t>/</a:t>
            </a:r>
            <a:r>
              <a:rPr lang="en-US" dirty="0"/>
              <a:t>Switch</a:t>
            </a:r>
          </a:p>
        </p:txBody>
      </p:sp>
      <p:sp>
        <p:nvSpPr>
          <p:cNvPr id="54" name="Content Placeholder 5"/>
          <p:cNvSpPr txBox="1">
            <a:spLocks/>
          </p:cNvSpPr>
          <p:nvPr/>
        </p:nvSpPr>
        <p:spPr>
          <a:xfrm>
            <a:off x="7070670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569057" y="5975348"/>
            <a:ext cx="1134849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37206" y="5966233"/>
            <a:ext cx="2269961" cy="573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3450859" y="596623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579425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579425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775273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775273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79425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775273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606721" y="2808495"/>
            <a:ext cx="3946478" cy="295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90840" y="4640238"/>
            <a:ext cx="8957626" cy="207445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 flipH="1">
            <a:off x="2656761" y="3292596"/>
            <a:ext cx="4279615" cy="954107"/>
            <a:chOff x="226664" y="4876799"/>
            <a:chExt cx="6174142" cy="1384995"/>
          </a:xfrm>
        </p:grpSpPr>
        <p:sp>
          <p:nvSpPr>
            <p:cNvPr id="80" name="Rectangular Callout 79"/>
            <p:cNvSpPr/>
            <p:nvPr/>
          </p:nvSpPr>
          <p:spPr>
            <a:xfrm>
              <a:off x="226664" y="4876799"/>
              <a:ext cx="6174140" cy="1384995"/>
            </a:xfrm>
            <a:prstGeom prst="wedgeRectCallout">
              <a:avLst>
                <a:gd name="adj1" fmla="val 42675"/>
                <a:gd name="adj2" fmla="val 23835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96273" y="4876799"/>
              <a:ext cx="600453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 rétegek </a:t>
              </a: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peer-to-peer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egymással kommunikálnak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flipH="1">
            <a:off x="2615285" y="2917495"/>
            <a:ext cx="4455384" cy="1042611"/>
            <a:chOff x="32923" y="4748322"/>
            <a:chExt cx="6427716" cy="1513472"/>
          </a:xfrm>
        </p:grpSpPr>
        <p:sp>
          <p:nvSpPr>
            <p:cNvPr id="83" name="Rectangular Callout 82"/>
            <p:cNvSpPr/>
            <p:nvPr/>
          </p:nvSpPr>
          <p:spPr>
            <a:xfrm>
              <a:off x="32923" y="4876799"/>
              <a:ext cx="6367879" cy="1384995"/>
            </a:xfrm>
            <a:prstGeom prst="wedgeRectCallout">
              <a:avLst>
                <a:gd name="adj1" fmla="val 33012"/>
                <a:gd name="adj2" fmla="val 10389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923" y="4748322"/>
              <a:ext cx="6427716" cy="138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 rétegek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</a:t>
              </a:r>
              <a:r>
                <a:rPr kumimoji="0" lang="hu-HU" sz="2800" b="0" i="0" u="none" strike="noStrike" kern="0" cap="none" spc="0" normalizeH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peer-to-peer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egymással kommunikálnak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4" name="Freeform 93"/>
          <p:cNvSpPr/>
          <p:nvPr/>
        </p:nvSpPr>
        <p:spPr>
          <a:xfrm>
            <a:off x="1337240" y="2661314"/>
            <a:ext cx="6510224" cy="3620814"/>
          </a:xfrm>
          <a:custGeom>
            <a:avLst/>
            <a:gdLst>
              <a:gd name="connsiteX0" fmla="*/ 196415 w 7225012"/>
              <a:gd name="connsiteY0" fmla="*/ 208102 h 4187963"/>
              <a:gd name="connsiteX1" fmla="*/ 251006 w 7225012"/>
              <a:gd name="connsiteY1" fmla="*/ 3824759 h 4187963"/>
              <a:gd name="connsiteX2" fmla="*/ 2666659 w 7225012"/>
              <a:gd name="connsiteY2" fmla="*/ 3852055 h 4187963"/>
              <a:gd name="connsiteX3" fmla="*/ 2734898 w 7225012"/>
              <a:gd name="connsiteY3" fmla="*/ 2664699 h 4187963"/>
              <a:gd name="connsiteX4" fmla="*/ 4236152 w 7225012"/>
              <a:gd name="connsiteY4" fmla="*/ 2596461 h 4187963"/>
              <a:gd name="connsiteX5" fmla="*/ 4290743 w 7225012"/>
              <a:gd name="connsiteY5" fmla="*/ 3920293 h 4187963"/>
              <a:gd name="connsiteX6" fmla="*/ 6747340 w 7225012"/>
              <a:gd name="connsiteY6" fmla="*/ 3838407 h 4187963"/>
              <a:gd name="connsiteX7" fmla="*/ 6760988 w 7225012"/>
              <a:gd name="connsiteY7" fmla="*/ 317285 h 4187963"/>
              <a:gd name="connsiteX8" fmla="*/ 7225012 w 7225012"/>
              <a:gd name="connsiteY8" fmla="*/ 385523 h 4187963"/>
              <a:gd name="connsiteX0" fmla="*/ 196415 w 6916918"/>
              <a:gd name="connsiteY0" fmla="*/ 0 h 3979861"/>
              <a:gd name="connsiteX1" fmla="*/ 251006 w 6916918"/>
              <a:gd name="connsiteY1" fmla="*/ 3616657 h 3979861"/>
              <a:gd name="connsiteX2" fmla="*/ 2666659 w 6916918"/>
              <a:gd name="connsiteY2" fmla="*/ 3643953 h 3979861"/>
              <a:gd name="connsiteX3" fmla="*/ 2734898 w 6916918"/>
              <a:gd name="connsiteY3" fmla="*/ 2456597 h 3979861"/>
              <a:gd name="connsiteX4" fmla="*/ 4236152 w 6916918"/>
              <a:gd name="connsiteY4" fmla="*/ 2388359 h 3979861"/>
              <a:gd name="connsiteX5" fmla="*/ 4290743 w 6916918"/>
              <a:gd name="connsiteY5" fmla="*/ 3712191 h 3979861"/>
              <a:gd name="connsiteX6" fmla="*/ 6747340 w 6916918"/>
              <a:gd name="connsiteY6" fmla="*/ 3630305 h 3979861"/>
              <a:gd name="connsiteX7" fmla="*/ 6760988 w 6916918"/>
              <a:gd name="connsiteY7" fmla="*/ 109183 h 3979861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0 w 6564573"/>
              <a:gd name="connsiteY0" fmla="*/ 0 h 3897581"/>
              <a:gd name="connsiteX1" fmla="*/ 54591 w 6564573"/>
              <a:gd name="connsiteY1" fmla="*/ 3616657 h 3897581"/>
              <a:gd name="connsiteX2" fmla="*/ 2470244 w 6564573"/>
              <a:gd name="connsiteY2" fmla="*/ 3643953 h 3897581"/>
              <a:gd name="connsiteX3" fmla="*/ 2538483 w 6564573"/>
              <a:gd name="connsiteY3" fmla="*/ 2456597 h 3897581"/>
              <a:gd name="connsiteX4" fmla="*/ 4039737 w 6564573"/>
              <a:gd name="connsiteY4" fmla="*/ 2388359 h 3897581"/>
              <a:gd name="connsiteX5" fmla="*/ 4094328 w 6564573"/>
              <a:gd name="connsiteY5" fmla="*/ 3712191 h 3897581"/>
              <a:gd name="connsiteX6" fmla="*/ 6550925 w 6564573"/>
              <a:gd name="connsiteY6" fmla="*/ 3630305 h 3897581"/>
              <a:gd name="connsiteX7" fmla="*/ 6564573 w 6564573"/>
              <a:gd name="connsiteY7" fmla="*/ 109183 h 3897581"/>
              <a:gd name="connsiteX0" fmla="*/ 0 w 6564573"/>
              <a:gd name="connsiteY0" fmla="*/ 0 h 3717182"/>
              <a:gd name="connsiteX1" fmla="*/ 54591 w 6564573"/>
              <a:gd name="connsiteY1" fmla="*/ 3616657 h 3717182"/>
              <a:gd name="connsiteX2" fmla="*/ 2470244 w 6564573"/>
              <a:gd name="connsiteY2" fmla="*/ 3643953 h 3717182"/>
              <a:gd name="connsiteX3" fmla="*/ 2538483 w 6564573"/>
              <a:gd name="connsiteY3" fmla="*/ 2456597 h 3717182"/>
              <a:gd name="connsiteX4" fmla="*/ 4039737 w 6564573"/>
              <a:gd name="connsiteY4" fmla="*/ 2388359 h 3717182"/>
              <a:gd name="connsiteX5" fmla="*/ 4094328 w 6564573"/>
              <a:gd name="connsiteY5" fmla="*/ 3712191 h 3717182"/>
              <a:gd name="connsiteX6" fmla="*/ 6550925 w 6564573"/>
              <a:gd name="connsiteY6" fmla="*/ 3630305 h 3717182"/>
              <a:gd name="connsiteX7" fmla="*/ 6564573 w 6564573"/>
              <a:gd name="connsiteY7" fmla="*/ 109183 h 3717182"/>
              <a:gd name="connsiteX0" fmla="*/ 41011 w 6510050"/>
              <a:gd name="connsiteY0" fmla="*/ 0 h 3717182"/>
              <a:gd name="connsiteX1" fmla="*/ 68 w 6510050"/>
              <a:gd name="connsiteY1" fmla="*/ 3616657 h 3717182"/>
              <a:gd name="connsiteX2" fmla="*/ 2415721 w 6510050"/>
              <a:gd name="connsiteY2" fmla="*/ 3643953 h 3717182"/>
              <a:gd name="connsiteX3" fmla="*/ 2483960 w 6510050"/>
              <a:gd name="connsiteY3" fmla="*/ 2456597 h 3717182"/>
              <a:gd name="connsiteX4" fmla="*/ 3985214 w 6510050"/>
              <a:gd name="connsiteY4" fmla="*/ 2388359 h 3717182"/>
              <a:gd name="connsiteX5" fmla="*/ 4039805 w 6510050"/>
              <a:gd name="connsiteY5" fmla="*/ 3712191 h 3717182"/>
              <a:gd name="connsiteX6" fmla="*/ 6496402 w 6510050"/>
              <a:gd name="connsiteY6" fmla="*/ 3630305 h 3717182"/>
              <a:gd name="connsiteX7" fmla="*/ 6510050 w 6510050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15895 w 6510224"/>
              <a:gd name="connsiteY2" fmla="*/ 3643953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4026331 w 6510224"/>
              <a:gd name="connsiteY4" fmla="*/ 2470246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30119"/>
              <a:gd name="connsiteX1" fmla="*/ 242 w 6510224"/>
              <a:gd name="connsiteY1" fmla="*/ 3616657 h 3730119"/>
              <a:gd name="connsiteX2" fmla="*/ 2456838 w 6510224"/>
              <a:gd name="connsiteY2" fmla="*/ 3616657 h 3730119"/>
              <a:gd name="connsiteX3" fmla="*/ 2484134 w 6510224"/>
              <a:gd name="connsiteY3" fmla="*/ 2456597 h 3730119"/>
              <a:gd name="connsiteX4" fmla="*/ 4026331 w 6510224"/>
              <a:gd name="connsiteY4" fmla="*/ 2470246 h 3730119"/>
              <a:gd name="connsiteX5" fmla="*/ 4039979 w 6510224"/>
              <a:gd name="connsiteY5" fmla="*/ 3712191 h 3730119"/>
              <a:gd name="connsiteX6" fmla="*/ 6496576 w 6510224"/>
              <a:gd name="connsiteY6" fmla="*/ 3725839 h 3730119"/>
              <a:gd name="connsiteX7" fmla="*/ 6510224 w 6510224"/>
              <a:gd name="connsiteY7" fmla="*/ 109183 h 3730119"/>
              <a:gd name="connsiteX0" fmla="*/ 242 w 6510224"/>
              <a:gd name="connsiteY0" fmla="*/ 13647 h 3620936"/>
              <a:gd name="connsiteX1" fmla="*/ 242 w 6510224"/>
              <a:gd name="connsiteY1" fmla="*/ 3507474 h 3620936"/>
              <a:gd name="connsiteX2" fmla="*/ 2456838 w 6510224"/>
              <a:gd name="connsiteY2" fmla="*/ 3507474 h 3620936"/>
              <a:gd name="connsiteX3" fmla="*/ 2484134 w 6510224"/>
              <a:gd name="connsiteY3" fmla="*/ 2347414 h 3620936"/>
              <a:gd name="connsiteX4" fmla="*/ 4026331 w 6510224"/>
              <a:gd name="connsiteY4" fmla="*/ 2361063 h 3620936"/>
              <a:gd name="connsiteX5" fmla="*/ 4039979 w 6510224"/>
              <a:gd name="connsiteY5" fmla="*/ 3603008 h 3620936"/>
              <a:gd name="connsiteX6" fmla="*/ 6496576 w 6510224"/>
              <a:gd name="connsiteY6" fmla="*/ 3616656 h 3620936"/>
              <a:gd name="connsiteX7" fmla="*/ 6510224 w 6510224"/>
              <a:gd name="connsiteY7" fmla="*/ 0 h 3620936"/>
              <a:gd name="connsiteX0" fmla="*/ 242 w 6510224"/>
              <a:gd name="connsiteY0" fmla="*/ 81886 h 3689175"/>
              <a:gd name="connsiteX1" fmla="*/ 242 w 6510224"/>
              <a:gd name="connsiteY1" fmla="*/ 3575713 h 3689175"/>
              <a:gd name="connsiteX2" fmla="*/ 2456838 w 6510224"/>
              <a:gd name="connsiteY2" fmla="*/ 3575713 h 3689175"/>
              <a:gd name="connsiteX3" fmla="*/ 2484134 w 6510224"/>
              <a:gd name="connsiteY3" fmla="*/ 2415653 h 3689175"/>
              <a:gd name="connsiteX4" fmla="*/ 4026331 w 6510224"/>
              <a:gd name="connsiteY4" fmla="*/ 2429302 h 3689175"/>
              <a:gd name="connsiteX5" fmla="*/ 4039979 w 6510224"/>
              <a:gd name="connsiteY5" fmla="*/ 3671247 h 3689175"/>
              <a:gd name="connsiteX6" fmla="*/ 6496576 w 6510224"/>
              <a:gd name="connsiteY6" fmla="*/ 3684895 h 3689175"/>
              <a:gd name="connsiteX7" fmla="*/ 6510224 w 6510224"/>
              <a:gd name="connsiteY7" fmla="*/ 0 h 3689175"/>
              <a:gd name="connsiteX0" fmla="*/ 242 w 6510224"/>
              <a:gd name="connsiteY0" fmla="*/ 122829 h 3730118"/>
              <a:gd name="connsiteX1" fmla="*/ 242 w 6510224"/>
              <a:gd name="connsiteY1" fmla="*/ 3616656 h 3730118"/>
              <a:gd name="connsiteX2" fmla="*/ 2456838 w 6510224"/>
              <a:gd name="connsiteY2" fmla="*/ 3616656 h 3730118"/>
              <a:gd name="connsiteX3" fmla="*/ 2484134 w 6510224"/>
              <a:gd name="connsiteY3" fmla="*/ 2456596 h 3730118"/>
              <a:gd name="connsiteX4" fmla="*/ 4026331 w 6510224"/>
              <a:gd name="connsiteY4" fmla="*/ 2470245 h 3730118"/>
              <a:gd name="connsiteX5" fmla="*/ 4039979 w 6510224"/>
              <a:gd name="connsiteY5" fmla="*/ 3712190 h 3730118"/>
              <a:gd name="connsiteX6" fmla="*/ 6496576 w 6510224"/>
              <a:gd name="connsiteY6" fmla="*/ 3725838 h 3730118"/>
              <a:gd name="connsiteX7" fmla="*/ 6510224 w 6510224"/>
              <a:gd name="connsiteY7" fmla="*/ 0 h 3730118"/>
              <a:gd name="connsiteX0" fmla="*/ 242 w 6510224"/>
              <a:gd name="connsiteY0" fmla="*/ 122829 h 3725838"/>
              <a:gd name="connsiteX1" fmla="*/ 242 w 6510224"/>
              <a:gd name="connsiteY1" fmla="*/ 3616656 h 3725838"/>
              <a:gd name="connsiteX2" fmla="*/ 2456838 w 6510224"/>
              <a:gd name="connsiteY2" fmla="*/ 3616656 h 3725838"/>
              <a:gd name="connsiteX3" fmla="*/ 2484134 w 6510224"/>
              <a:gd name="connsiteY3" fmla="*/ 2456596 h 3725838"/>
              <a:gd name="connsiteX4" fmla="*/ 4026331 w 6510224"/>
              <a:gd name="connsiteY4" fmla="*/ 2470245 h 3725838"/>
              <a:gd name="connsiteX5" fmla="*/ 4039979 w 6510224"/>
              <a:gd name="connsiteY5" fmla="*/ 3589360 h 3725838"/>
              <a:gd name="connsiteX6" fmla="*/ 6496576 w 6510224"/>
              <a:gd name="connsiteY6" fmla="*/ 3725838 h 3725838"/>
              <a:gd name="connsiteX7" fmla="*/ 6510224 w 6510224"/>
              <a:gd name="connsiteY7" fmla="*/ 0 h 3725838"/>
              <a:gd name="connsiteX0" fmla="*/ 242 w 6510224"/>
              <a:gd name="connsiteY0" fmla="*/ 122829 h 3620814"/>
              <a:gd name="connsiteX1" fmla="*/ 242 w 6510224"/>
              <a:gd name="connsiteY1" fmla="*/ 3616656 h 3620814"/>
              <a:gd name="connsiteX2" fmla="*/ 2456838 w 6510224"/>
              <a:gd name="connsiteY2" fmla="*/ 3616656 h 3620814"/>
              <a:gd name="connsiteX3" fmla="*/ 2484134 w 6510224"/>
              <a:gd name="connsiteY3" fmla="*/ 2456596 h 3620814"/>
              <a:gd name="connsiteX4" fmla="*/ 4026331 w 6510224"/>
              <a:gd name="connsiteY4" fmla="*/ 2470245 h 3620814"/>
              <a:gd name="connsiteX5" fmla="*/ 4039979 w 6510224"/>
              <a:gd name="connsiteY5" fmla="*/ 3589360 h 3620814"/>
              <a:gd name="connsiteX6" fmla="*/ 6496576 w 6510224"/>
              <a:gd name="connsiteY6" fmla="*/ 3589360 h 3620814"/>
              <a:gd name="connsiteX7" fmla="*/ 6510224 w 6510224"/>
              <a:gd name="connsiteY7" fmla="*/ 0 h 362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0224" h="3620814">
                <a:moveTo>
                  <a:pt x="242" y="122829"/>
                </a:moveTo>
                <a:cubicBezTo>
                  <a:pt x="12753" y="126241"/>
                  <a:pt x="-2032" y="3596185"/>
                  <a:pt x="242" y="3616656"/>
                </a:cubicBezTo>
                <a:cubicBezTo>
                  <a:pt x="-11131" y="3596185"/>
                  <a:pt x="2438641" y="3632578"/>
                  <a:pt x="2456838" y="3616656"/>
                </a:cubicBezTo>
                <a:cubicBezTo>
                  <a:pt x="2475035" y="3600734"/>
                  <a:pt x="2481860" y="2447498"/>
                  <a:pt x="2484134" y="2456596"/>
                </a:cubicBezTo>
                <a:cubicBezTo>
                  <a:pt x="2486408" y="2465694"/>
                  <a:pt x="4012683" y="2452047"/>
                  <a:pt x="4026331" y="2470245"/>
                </a:cubicBezTo>
                <a:cubicBezTo>
                  <a:pt x="4039979" y="2488443"/>
                  <a:pt x="4017233" y="3559790"/>
                  <a:pt x="4039979" y="3589360"/>
                </a:cubicBezTo>
                <a:cubicBezTo>
                  <a:pt x="4062725" y="3618930"/>
                  <a:pt x="6467006" y="3589360"/>
                  <a:pt x="6496576" y="3589360"/>
                </a:cubicBezTo>
                <a:cubicBezTo>
                  <a:pt x="6526146" y="3589360"/>
                  <a:pt x="6485203" y="29570"/>
                  <a:pt x="6510224" y="0"/>
                </a:cubicBezTo>
              </a:path>
            </a:pathLst>
          </a:custGeom>
          <a:noFill/>
          <a:ln w="114300">
            <a:solidFill>
              <a:schemeClr val="accent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94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Bevezetési nehézségek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370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4602480"/>
            <a:ext cx="8839200" cy="21031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IPv6</a:t>
            </a:r>
            <a:r>
              <a:rPr lang="hu-HU" dirty="0"/>
              <a:t> bevezetése a teljes Internet frissítését jelentené</a:t>
            </a:r>
            <a:endParaRPr lang="en-US" dirty="0"/>
          </a:p>
          <a:p>
            <a:pPr lvl="1"/>
            <a:r>
              <a:rPr lang="hu-HU" dirty="0"/>
              <a:t>Minden</a:t>
            </a:r>
            <a:r>
              <a:rPr lang="en-US" dirty="0"/>
              <a:t> router, </a:t>
            </a:r>
            <a:r>
              <a:rPr lang="hu-HU" dirty="0"/>
              <a:t>minden </a:t>
            </a:r>
            <a:r>
              <a:rPr lang="hu-HU" dirty="0" err="1"/>
              <a:t>hoszt</a:t>
            </a:r>
            <a:endParaRPr lang="en-US" dirty="0"/>
          </a:p>
          <a:p>
            <a:pPr lvl="1"/>
            <a:r>
              <a:rPr lang="en-US" dirty="0"/>
              <a:t>ICMPv6, DHCPv6, DNSv6</a:t>
            </a:r>
          </a:p>
          <a:p>
            <a:r>
              <a:rPr lang="en-US" dirty="0"/>
              <a:t>2013: 0.94%</a:t>
            </a:r>
            <a:r>
              <a:rPr lang="hu-HU" dirty="0" err="1"/>
              <a:t>-a</a:t>
            </a:r>
            <a:r>
              <a:rPr lang="hu-HU" dirty="0"/>
              <a:t> a </a:t>
            </a:r>
            <a:r>
              <a:rPr lang="hu-HU" dirty="0" err="1"/>
              <a:t>Google</a:t>
            </a:r>
            <a:r>
              <a:rPr lang="hu-HU" dirty="0"/>
              <a:t> forgalmának</a:t>
            </a:r>
            <a:r>
              <a:rPr lang="en-US" dirty="0"/>
              <a:t> </a:t>
            </a:r>
            <a:r>
              <a:rPr lang="hu-HU" dirty="0"/>
              <a:t>volt </a:t>
            </a:r>
            <a:r>
              <a:rPr lang="en-US" dirty="0"/>
              <a:t>IPv6</a:t>
            </a:r>
            <a:r>
              <a:rPr lang="hu-HU" dirty="0"/>
              <a:t> feletti</a:t>
            </a:r>
          </a:p>
          <a:p>
            <a:r>
              <a:rPr lang="hu-HU" dirty="0"/>
              <a:t>2015: ez</a:t>
            </a:r>
            <a:r>
              <a:rPr lang="en-US" dirty="0"/>
              <a:t> 2.5%</a:t>
            </a:r>
          </a:p>
        </p:txBody>
      </p:sp>
      <p:sp>
        <p:nvSpPr>
          <p:cNvPr id="5" name="Left Brace 4"/>
          <p:cNvSpPr/>
          <p:nvPr/>
        </p:nvSpPr>
        <p:spPr>
          <a:xfrm>
            <a:off x="5822520" y="1848471"/>
            <a:ext cx="2019869" cy="2417053"/>
          </a:xfrm>
          <a:prstGeom prst="leftBrace">
            <a:avLst>
              <a:gd name="adj1" fmla="val 75913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Left Brace 5"/>
          <p:cNvSpPr/>
          <p:nvPr/>
        </p:nvSpPr>
        <p:spPr>
          <a:xfrm rot="10800000">
            <a:off x="1367048" y="1848470"/>
            <a:ext cx="2019869" cy="2417053"/>
          </a:xfrm>
          <a:prstGeom prst="leftBrace">
            <a:avLst>
              <a:gd name="adj1" fmla="val 75913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957" y="4265524"/>
            <a:ext cx="6755642" cy="17059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4650" y="1677873"/>
            <a:ext cx="6755642" cy="17059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356662" y="2310439"/>
            <a:ext cx="44964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89135" y="3294882"/>
            <a:ext cx="403629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76983" y="3784448"/>
            <a:ext cx="445547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31552" y="2823057"/>
            <a:ext cx="710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IPv4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4185" y="2345317"/>
            <a:ext cx="202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TCP, UDP, ICMP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5213" y="1848471"/>
            <a:ext cx="488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HTTP, FTP, SMTP, RTP, IMAP,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96050" y="3298976"/>
            <a:ext cx="4049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Ethernet, 802.11x, DOCSIS,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7622" y="3803859"/>
            <a:ext cx="4573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Fiber, Coax, Twisted Pair, Radio,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589135" y="2817142"/>
            <a:ext cx="403629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57688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200" dirty="0"/>
              <a:t>https://www.google.com/intl/en/ipv6/statistics.html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371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081212"/>
            <a:ext cx="74866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zövegdoboz 4"/>
          <p:cNvSpPr txBox="1"/>
          <p:nvPr/>
        </p:nvSpPr>
        <p:spPr>
          <a:xfrm>
            <a:off x="2883877" y="174439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IPv6 </a:t>
            </a: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Adoption</a:t>
            </a:r>
            <a:endParaRPr kumimoji="0" lang="hu-H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569585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2099161" y="5982441"/>
            <a:ext cx="1757017" cy="212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097706" y="6003646"/>
            <a:ext cx="1757017" cy="212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Átmenet</a:t>
            </a:r>
            <a:r>
              <a:rPr lang="en-US" dirty="0"/>
              <a:t> IPv6</a:t>
            </a:r>
            <a:r>
              <a:rPr lang="hu-HU" dirty="0" err="1"/>
              <a:t>-ra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372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2910840"/>
          </a:xfrm>
        </p:spPr>
        <p:txBody>
          <a:bodyPr>
            <a:normAutofit fontScale="92500"/>
          </a:bodyPr>
          <a:lstStyle/>
          <a:p>
            <a:r>
              <a:rPr lang="hu-HU" dirty="0"/>
              <a:t>Hogyan történhet az átmenet </a:t>
            </a:r>
            <a:r>
              <a:rPr lang="en-US" dirty="0"/>
              <a:t>IPv4</a:t>
            </a:r>
            <a:r>
              <a:rPr lang="hu-HU" dirty="0" err="1"/>
              <a:t>-ről</a:t>
            </a:r>
            <a:r>
              <a:rPr lang="en-US" dirty="0"/>
              <a:t> IPv6</a:t>
            </a:r>
            <a:r>
              <a:rPr lang="hu-HU" dirty="0" err="1"/>
              <a:t>-ra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Napjainkban a legtöbb végpont a hálózat széleken</a:t>
            </a:r>
            <a:r>
              <a:rPr lang="en-US" dirty="0"/>
              <a:t> </a:t>
            </a:r>
            <a:r>
              <a:rPr lang="hu-HU" dirty="0"/>
              <a:t>támogatja az </a:t>
            </a:r>
            <a:r>
              <a:rPr lang="en-US" dirty="0"/>
              <a:t>IPv6</a:t>
            </a:r>
            <a:r>
              <a:rPr lang="hu-HU" dirty="0" err="1"/>
              <a:t>-ot</a:t>
            </a:r>
            <a:endParaRPr lang="en-US" dirty="0"/>
          </a:p>
          <a:p>
            <a:pPr lvl="2"/>
            <a:r>
              <a:rPr lang="en-US" dirty="0"/>
              <a:t>Windows/OSX/iOS/Android </a:t>
            </a:r>
            <a:r>
              <a:rPr lang="hu-HU" dirty="0"/>
              <a:t>mind tartalmaz </a:t>
            </a:r>
            <a:r>
              <a:rPr lang="en-US" dirty="0"/>
              <a:t>IPv6</a:t>
            </a:r>
            <a:r>
              <a:rPr lang="hu-HU" dirty="0"/>
              <a:t> támogatást</a:t>
            </a:r>
            <a:endParaRPr lang="en-US" dirty="0"/>
          </a:p>
          <a:p>
            <a:pPr lvl="2"/>
            <a:r>
              <a:rPr lang="hu-HU" dirty="0"/>
              <a:t>Az itteni </a:t>
            </a:r>
            <a:r>
              <a:rPr lang="hu-HU" dirty="0" err="1"/>
              <a:t>vezetéknélküli</a:t>
            </a:r>
            <a:r>
              <a:rPr lang="hu-HU" dirty="0"/>
              <a:t>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point-ok</a:t>
            </a:r>
            <a:r>
              <a:rPr lang="hu-HU" dirty="0"/>
              <a:t> is</a:t>
            </a:r>
            <a:r>
              <a:rPr lang="en-US" dirty="0"/>
              <a:t> </a:t>
            </a:r>
            <a:r>
              <a:rPr lang="hu-HU" dirty="0"/>
              <a:t>valószínűleg </a:t>
            </a:r>
            <a:r>
              <a:rPr lang="en-US" dirty="0"/>
              <a:t>IPv6</a:t>
            </a:r>
            <a:r>
              <a:rPr lang="hu-HU" dirty="0"/>
              <a:t> képesek</a:t>
            </a:r>
            <a:endParaRPr lang="en-US" dirty="0"/>
          </a:p>
          <a:p>
            <a:pPr lvl="1"/>
            <a:r>
              <a:rPr lang="hu-HU" dirty="0"/>
              <a:t>Az</a:t>
            </a:r>
            <a:r>
              <a:rPr lang="en-US" dirty="0"/>
              <a:t> Internet </a:t>
            </a:r>
            <a:r>
              <a:rPr lang="hu-HU" dirty="0"/>
              <a:t>magja a probléma</a:t>
            </a:r>
          </a:p>
          <a:p>
            <a:pPr lvl="2"/>
            <a:r>
              <a:rPr lang="en-US" dirty="0"/>
              <a:t> IPv4 </a:t>
            </a:r>
            <a:r>
              <a:rPr lang="hu-HU" dirty="0"/>
              <a:t>mag nem </a:t>
            </a:r>
            <a:r>
              <a:rPr lang="hu-HU" dirty="0" err="1"/>
              <a:t>routolja</a:t>
            </a:r>
            <a:r>
              <a:rPr lang="hu-HU" dirty="0"/>
              <a:t> az IPv6 forgalmat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596386" y="5546982"/>
            <a:ext cx="2162855" cy="1078416"/>
          </a:xfrm>
          <a:prstGeom prst="cloud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Mag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Internet</a:t>
            </a:r>
          </a:p>
        </p:txBody>
      </p:sp>
      <p:sp>
        <p:nvSpPr>
          <p:cNvPr id="7" name="Cloud 6"/>
          <p:cNvSpPr/>
          <p:nvPr/>
        </p:nvSpPr>
        <p:spPr>
          <a:xfrm>
            <a:off x="6251612" y="5469611"/>
            <a:ext cx="2162855" cy="1078416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Üzleti hálózat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Cloud 7"/>
          <p:cNvSpPr/>
          <p:nvPr/>
        </p:nvSpPr>
        <p:spPr>
          <a:xfrm>
            <a:off x="335404" y="5537300"/>
            <a:ext cx="2162855" cy="1078416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Otthoni hálózat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5" y="6008819"/>
            <a:ext cx="795927" cy="79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lasses\CS 4700\assets\wrt54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41" y="5701942"/>
            <a:ext cx="1312036" cy="9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Classes\CS 4700\assets\2010_apple_ipa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3" y="4785659"/>
            <a:ext cx="1036638" cy="10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37" y="4906015"/>
            <a:ext cx="795927" cy="79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610" y="5397545"/>
            <a:ext cx="795927" cy="79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60" y="6003646"/>
            <a:ext cx="795927" cy="79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 flipH="1">
            <a:off x="1294936" y="4500880"/>
            <a:ext cx="1356824" cy="980896"/>
            <a:chOff x="1219204" y="4876799"/>
            <a:chExt cx="5181601" cy="2028167"/>
          </a:xfrm>
        </p:grpSpPr>
        <p:sp>
          <p:nvSpPr>
            <p:cNvPr id="16" name="Rectangular Callout 15"/>
            <p:cNvSpPr/>
            <p:nvPr/>
          </p:nvSpPr>
          <p:spPr>
            <a:xfrm>
              <a:off x="1219204" y="4876799"/>
              <a:ext cx="5181601" cy="2028167"/>
            </a:xfrm>
            <a:prstGeom prst="wedgeRectCallout">
              <a:avLst>
                <a:gd name="adj1" fmla="val 34204"/>
                <a:gd name="adj2" fmla="val 77583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19204" y="4876799"/>
              <a:ext cx="5181601" cy="197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IPv6 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képes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5976215" y="4433278"/>
            <a:ext cx="1356824" cy="980896"/>
            <a:chOff x="1219204" y="4876799"/>
            <a:chExt cx="5181601" cy="2028167"/>
          </a:xfrm>
        </p:grpSpPr>
        <p:sp>
          <p:nvSpPr>
            <p:cNvPr id="19" name="Rectangular Callout 18"/>
            <p:cNvSpPr/>
            <p:nvPr/>
          </p:nvSpPr>
          <p:spPr>
            <a:xfrm>
              <a:off x="1219204" y="4876799"/>
              <a:ext cx="5181601" cy="2028167"/>
            </a:xfrm>
            <a:prstGeom prst="wedgeRectCallout">
              <a:avLst>
                <a:gd name="adj1" fmla="val -34686"/>
                <a:gd name="adj2" fmla="val 78619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19204" y="4876799"/>
              <a:ext cx="5181601" cy="197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IPv6 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képes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3761335" y="4443438"/>
            <a:ext cx="1356824" cy="980896"/>
            <a:chOff x="1219204" y="4876799"/>
            <a:chExt cx="5181601" cy="2028167"/>
          </a:xfrm>
        </p:grpSpPr>
        <p:sp>
          <p:nvSpPr>
            <p:cNvPr id="22" name="Rectangular Callout 21"/>
            <p:cNvSpPr/>
            <p:nvPr/>
          </p:nvSpPr>
          <p:spPr>
            <a:xfrm>
              <a:off x="1219204" y="4876799"/>
              <a:ext cx="5181601" cy="2028167"/>
            </a:xfrm>
            <a:prstGeom prst="wedgeRectCallout">
              <a:avLst>
                <a:gd name="adj1" fmla="val -34686"/>
                <a:gd name="adj2" fmla="val 7861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9204" y="4876799"/>
              <a:ext cx="5181601" cy="197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Csak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IPv4 :(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1995802" y="5181993"/>
            <a:ext cx="4902837" cy="710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IPv6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Csomagok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6" name="Multiply 25"/>
          <p:cNvSpPr/>
          <p:nvPr/>
        </p:nvSpPr>
        <p:spPr>
          <a:xfrm>
            <a:off x="3856178" y="4906015"/>
            <a:ext cx="1366034" cy="1366034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68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Átmeneti megoldások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373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Azaz hogyan </a:t>
            </a:r>
            <a:r>
              <a:rPr lang="hu-HU" dirty="0" err="1"/>
              <a:t>routoljunk</a:t>
            </a:r>
            <a:r>
              <a:rPr lang="hu-HU" dirty="0"/>
              <a:t> IPv6 forgalmaz IPv4 hálózat felett</a:t>
            </a:r>
            <a:r>
              <a:rPr lang="en-US" dirty="0"/>
              <a:t>?</a:t>
            </a:r>
          </a:p>
          <a:p>
            <a:r>
              <a:rPr lang="hu-HU" dirty="0"/>
              <a:t>Megoldás</a:t>
            </a:r>
            <a:endParaRPr lang="en-US" dirty="0"/>
          </a:p>
          <a:p>
            <a:pPr lvl="1"/>
            <a:r>
              <a:rPr lang="hu-HU" dirty="0"/>
              <a:t>Használjunk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tunnel</a:t>
            </a:r>
            <a:r>
              <a:rPr lang="hu-HU" dirty="0" err="1">
                <a:solidFill>
                  <a:schemeClr val="accent1"/>
                </a:solidFill>
              </a:rPr>
              <a:t>eket</a:t>
            </a:r>
            <a:r>
              <a:rPr lang="en-US" dirty="0"/>
              <a:t> </a:t>
            </a:r>
            <a:r>
              <a:rPr lang="hu-HU" dirty="0"/>
              <a:t>az IPv6 csomagok becsomagolására és IPv4 hálózaton való továbbítására</a:t>
            </a:r>
            <a:endParaRPr lang="en-US" dirty="0"/>
          </a:p>
          <a:p>
            <a:pPr lvl="1"/>
            <a:r>
              <a:rPr lang="hu-HU" dirty="0"/>
              <a:t>Számos különböző implementáció</a:t>
            </a:r>
            <a:endParaRPr lang="en-US" dirty="0"/>
          </a:p>
          <a:p>
            <a:pPr lvl="2"/>
            <a:r>
              <a:rPr lang="en-US" dirty="0"/>
              <a:t>6to4</a:t>
            </a:r>
          </a:p>
          <a:p>
            <a:pPr lvl="2"/>
            <a:r>
              <a:rPr lang="en-US" dirty="0"/>
              <a:t>IPv6 Rapid Deployment (6rd)</a:t>
            </a:r>
          </a:p>
          <a:p>
            <a:pPr lvl="2"/>
            <a:r>
              <a:rPr lang="en-US" dirty="0" err="1"/>
              <a:t>Teredo</a:t>
            </a:r>
            <a:endParaRPr lang="en-US" dirty="0"/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8765879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 err="1"/>
              <a:t>Routing</a:t>
            </a:r>
            <a:r>
              <a:rPr lang="hu-HU" sz="4400" dirty="0"/>
              <a:t> 2. felvonás</a:t>
            </a:r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71684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Újra: </a:t>
            </a:r>
            <a:r>
              <a:rPr lang="en-US" dirty="0"/>
              <a:t>Internet </a:t>
            </a:r>
            <a:r>
              <a:rPr lang="hu-HU" dirty="0"/>
              <a:t>forgalom irányítás</a:t>
            </a:r>
            <a:endParaRPr lang="en-US" dirty="0"/>
          </a:p>
        </p:txBody>
      </p:sp>
      <p:sp>
        <p:nvSpPr>
          <p:cNvPr id="784387" name="Rectangle 3"/>
          <p:cNvSpPr>
            <a:spLocks noGrp="1" noChangeArrowheads="1"/>
          </p:cNvSpPr>
          <p:nvPr>
            <p:ph idx="1"/>
          </p:nvPr>
        </p:nvSpPr>
        <p:spPr>
          <a:xfrm>
            <a:off x="65312" y="1600200"/>
            <a:ext cx="8991600" cy="5105400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Az Internet egy két szintű hierarchiába van szervezve</a:t>
            </a:r>
          </a:p>
          <a:p>
            <a:r>
              <a:rPr lang="hu-HU" dirty="0"/>
              <a:t>Első szint</a:t>
            </a:r>
            <a:r>
              <a:rPr lang="en-US" dirty="0"/>
              <a:t> – </a:t>
            </a:r>
            <a:r>
              <a:rPr lang="hu-HU" dirty="0"/>
              <a:t>autonóm rendszerek</a:t>
            </a:r>
            <a:r>
              <a:rPr lang="en-US" dirty="0"/>
              <a:t> (AS</a:t>
            </a:r>
            <a:r>
              <a:rPr lang="hu-HU" dirty="0" err="1"/>
              <a:t>-ek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AS – </a:t>
            </a:r>
            <a:r>
              <a:rPr lang="hu-HU" dirty="0"/>
              <a:t>egy adminisztratív tartomány alatti hálózat</a:t>
            </a:r>
            <a:endParaRPr lang="en-US" dirty="0"/>
          </a:p>
          <a:p>
            <a:pPr lvl="1"/>
            <a:r>
              <a:rPr lang="hu-HU" dirty="0"/>
              <a:t>Pl.</a:t>
            </a:r>
            <a:r>
              <a:rPr lang="en-US" dirty="0"/>
              <a:t>: </a:t>
            </a:r>
            <a:r>
              <a:rPr lang="hu-HU" dirty="0"/>
              <a:t>ELTE, </a:t>
            </a:r>
            <a:r>
              <a:rPr lang="en-US" dirty="0"/>
              <a:t>Comcast, AT&amp;T, Verizon, Sprint, </a:t>
            </a:r>
            <a:r>
              <a:rPr lang="hu-HU" dirty="0"/>
              <a:t>..</a:t>
            </a:r>
            <a:r>
              <a:rPr lang="en-US" dirty="0"/>
              <a:t>.</a:t>
            </a:r>
          </a:p>
          <a:p>
            <a:r>
              <a:rPr lang="en-US" dirty="0"/>
              <a:t>AS</a:t>
            </a:r>
            <a:r>
              <a:rPr lang="hu-HU" dirty="0" err="1"/>
              <a:t>-en</a:t>
            </a:r>
            <a:r>
              <a:rPr lang="hu-HU" dirty="0"/>
              <a:t> belül ún.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intra-domain</a:t>
            </a:r>
            <a:r>
              <a:rPr lang="en-US" dirty="0"/>
              <a:t> routing proto</a:t>
            </a:r>
            <a:r>
              <a:rPr lang="hu-HU" dirty="0" err="1"/>
              <a:t>kollokat</a:t>
            </a:r>
            <a:r>
              <a:rPr lang="hu-HU" dirty="0"/>
              <a:t> használunk</a:t>
            </a:r>
            <a:endParaRPr lang="en-US" dirty="0"/>
          </a:p>
          <a:p>
            <a:pPr lvl="1"/>
            <a:r>
              <a:rPr lang="en-US" dirty="0"/>
              <a:t>Distance Vector, </a:t>
            </a:r>
            <a:r>
              <a:rPr lang="hu-HU" dirty="0"/>
              <a:t>pl.:</a:t>
            </a:r>
            <a:r>
              <a:rPr lang="en-US" dirty="0"/>
              <a:t> Routing Information Protocol (RIP)</a:t>
            </a:r>
          </a:p>
          <a:p>
            <a:pPr lvl="1"/>
            <a:r>
              <a:rPr lang="en-US" dirty="0"/>
              <a:t>Link State, </a:t>
            </a:r>
            <a:r>
              <a:rPr lang="hu-HU" dirty="0"/>
              <a:t>pl.:</a:t>
            </a:r>
            <a:r>
              <a:rPr lang="en-US" dirty="0"/>
              <a:t> Open Shortest Path First (OSPF)</a:t>
            </a:r>
          </a:p>
          <a:p>
            <a:r>
              <a:rPr lang="hu-HU" dirty="0" err="1"/>
              <a:t>AS-ek</a:t>
            </a:r>
            <a:r>
              <a:rPr lang="hu-HU" dirty="0"/>
              <a:t> között ún.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inter-domain</a:t>
            </a:r>
            <a:r>
              <a:rPr lang="en-US" dirty="0"/>
              <a:t> routing proto</a:t>
            </a:r>
            <a:r>
              <a:rPr lang="hu-HU" dirty="0" err="1"/>
              <a:t>kollokat</a:t>
            </a:r>
            <a:endParaRPr lang="en-US" dirty="0"/>
          </a:p>
          <a:p>
            <a:pPr lvl="1"/>
            <a:r>
              <a:rPr lang="en-US" dirty="0"/>
              <a:t>Border Gateway Routing (BGP)</a:t>
            </a:r>
          </a:p>
          <a:p>
            <a:pPr lvl="1"/>
            <a:r>
              <a:rPr lang="hu-HU" dirty="0"/>
              <a:t>Napjainkban:</a:t>
            </a:r>
            <a:r>
              <a:rPr lang="en-US" dirty="0"/>
              <a:t> BGP-4 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375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36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8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8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8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8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387" grpId="0" build="p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hu-HU" dirty="0"/>
              <a:t> példa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67318"/>
            <a:ext cx="533400" cy="304800"/>
          </a:xfr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376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Cloud 4"/>
          <p:cNvSpPr/>
          <p:nvPr/>
        </p:nvSpPr>
        <p:spPr>
          <a:xfrm>
            <a:off x="827028" y="1864805"/>
            <a:ext cx="2762494" cy="19862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AS-1</a:t>
            </a:r>
          </a:p>
        </p:txBody>
      </p:sp>
      <p:sp>
        <p:nvSpPr>
          <p:cNvPr id="6" name="Cloud 5"/>
          <p:cNvSpPr/>
          <p:nvPr/>
        </p:nvSpPr>
        <p:spPr>
          <a:xfrm>
            <a:off x="5860918" y="2334681"/>
            <a:ext cx="2762494" cy="1986272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Cloud 6"/>
          <p:cNvSpPr/>
          <p:nvPr/>
        </p:nvSpPr>
        <p:spPr>
          <a:xfrm>
            <a:off x="2930885" y="4150829"/>
            <a:ext cx="2762494" cy="1986272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>
            <a:endCxn id="14" idx="2"/>
          </p:cNvCxnSpPr>
          <p:nvPr/>
        </p:nvCxnSpPr>
        <p:spPr>
          <a:xfrm flipV="1">
            <a:off x="2942725" y="5890230"/>
            <a:ext cx="762432" cy="4864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2208275" y="5135206"/>
            <a:ext cx="722610" cy="19019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75" y="5021903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60" y="6117933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/>
          <p:cNvCxnSpPr/>
          <p:nvPr/>
        </p:nvCxnSpPr>
        <p:spPr>
          <a:xfrm flipH="1">
            <a:off x="3219260" y="1986420"/>
            <a:ext cx="775522" cy="3034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17" y="1727681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>
            <a:endCxn id="42" idx="1"/>
          </p:cNvCxnSpPr>
          <p:nvPr/>
        </p:nvCxnSpPr>
        <p:spPr>
          <a:xfrm>
            <a:off x="469192" y="2123544"/>
            <a:ext cx="439874" cy="6556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27" y="1864805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/>
          <p:cNvCxnSpPr>
            <a:endCxn id="51" idx="2"/>
          </p:cNvCxnSpPr>
          <p:nvPr/>
        </p:nvCxnSpPr>
        <p:spPr>
          <a:xfrm flipV="1">
            <a:off x="6965630" y="4183624"/>
            <a:ext cx="55801" cy="64560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65" y="4570489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/>
          <p:cNvCxnSpPr>
            <a:endCxn id="49" idx="0"/>
          </p:cNvCxnSpPr>
          <p:nvPr/>
        </p:nvCxnSpPr>
        <p:spPr>
          <a:xfrm flipH="1">
            <a:off x="8218241" y="2366764"/>
            <a:ext cx="649224" cy="49117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0" y="1986419"/>
            <a:ext cx="607000" cy="6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55"/>
          <p:cNvCxnSpPr>
            <a:stCxn id="134" idx="1"/>
            <a:endCxn id="12" idx="3"/>
          </p:cNvCxnSpPr>
          <p:nvPr/>
        </p:nvCxnSpPr>
        <p:spPr>
          <a:xfrm flipH="1">
            <a:off x="3214695" y="2783617"/>
            <a:ext cx="2750725" cy="74980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33" idx="0"/>
            <a:endCxn id="12" idx="2"/>
          </p:cNvCxnSpPr>
          <p:nvPr/>
        </p:nvCxnSpPr>
        <p:spPr>
          <a:xfrm flipH="1" flipV="1">
            <a:off x="2892138" y="3723623"/>
            <a:ext cx="683863" cy="57562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31" idx="2"/>
            <a:endCxn id="132" idx="3"/>
          </p:cNvCxnSpPr>
          <p:nvPr/>
        </p:nvCxnSpPr>
        <p:spPr>
          <a:xfrm flipH="1">
            <a:off x="5788742" y="4104018"/>
            <a:ext cx="227195" cy="727688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5" idx="0"/>
            <a:endCxn id="44" idx="2"/>
          </p:cNvCxnSpPr>
          <p:nvPr/>
        </p:nvCxnSpPr>
        <p:spPr>
          <a:xfrm flipH="1" flipV="1">
            <a:off x="2892138" y="2480116"/>
            <a:ext cx="307373" cy="29906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3" idx="3"/>
          </p:cNvCxnSpPr>
          <p:nvPr/>
        </p:nvCxnSpPr>
        <p:spPr>
          <a:xfrm flipV="1">
            <a:off x="2208275" y="2334680"/>
            <a:ext cx="361305" cy="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1" idx="3"/>
            <a:endCxn id="44" idx="2"/>
          </p:cNvCxnSpPr>
          <p:nvPr/>
        </p:nvCxnSpPr>
        <p:spPr>
          <a:xfrm flipV="1">
            <a:off x="2049923" y="2480116"/>
            <a:ext cx="842215" cy="101551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2" idx="0"/>
            <a:endCxn id="45" idx="2"/>
          </p:cNvCxnSpPr>
          <p:nvPr/>
        </p:nvCxnSpPr>
        <p:spPr>
          <a:xfrm flipV="1">
            <a:off x="2892138" y="3159579"/>
            <a:ext cx="307373" cy="18364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41" idx="3"/>
            <a:endCxn id="12" idx="1"/>
          </p:cNvCxnSpPr>
          <p:nvPr/>
        </p:nvCxnSpPr>
        <p:spPr>
          <a:xfrm>
            <a:off x="2049923" y="3495628"/>
            <a:ext cx="519657" cy="377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2" idx="0"/>
            <a:endCxn id="43" idx="1"/>
          </p:cNvCxnSpPr>
          <p:nvPr/>
        </p:nvCxnSpPr>
        <p:spPr>
          <a:xfrm flipV="1">
            <a:off x="1231624" y="2334681"/>
            <a:ext cx="331536" cy="25430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0"/>
            <a:endCxn id="42" idx="2"/>
          </p:cNvCxnSpPr>
          <p:nvPr/>
        </p:nvCxnSpPr>
        <p:spPr>
          <a:xfrm flipH="1" flipV="1">
            <a:off x="1231624" y="2969382"/>
            <a:ext cx="495742" cy="3360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33" idx="2"/>
            <a:endCxn id="13" idx="0"/>
          </p:cNvCxnSpPr>
          <p:nvPr/>
        </p:nvCxnSpPr>
        <p:spPr>
          <a:xfrm flipH="1">
            <a:off x="3253443" y="4679638"/>
            <a:ext cx="322558" cy="26537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7" idx="1"/>
            <a:endCxn id="133" idx="3"/>
          </p:cNvCxnSpPr>
          <p:nvPr/>
        </p:nvCxnSpPr>
        <p:spPr>
          <a:xfrm flipH="1">
            <a:off x="3898558" y="4489441"/>
            <a:ext cx="372759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endCxn id="132" idx="0"/>
          </p:cNvCxnSpPr>
          <p:nvPr/>
        </p:nvCxnSpPr>
        <p:spPr>
          <a:xfrm>
            <a:off x="4916433" y="4506426"/>
            <a:ext cx="549752" cy="13508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4" idx="1"/>
            <a:endCxn id="13" idx="2"/>
          </p:cNvCxnSpPr>
          <p:nvPr/>
        </p:nvCxnSpPr>
        <p:spPr>
          <a:xfrm flipH="1" flipV="1">
            <a:off x="3253443" y="5325403"/>
            <a:ext cx="129156" cy="37463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5" idx="1"/>
            <a:endCxn id="14" idx="3"/>
          </p:cNvCxnSpPr>
          <p:nvPr/>
        </p:nvCxnSpPr>
        <p:spPr>
          <a:xfrm flipH="1">
            <a:off x="4027714" y="5700033"/>
            <a:ext cx="3170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32" idx="2"/>
            <a:endCxn id="15" idx="3"/>
          </p:cNvCxnSpPr>
          <p:nvPr/>
        </p:nvCxnSpPr>
        <p:spPr>
          <a:xfrm flipH="1">
            <a:off x="4989904" y="5021903"/>
            <a:ext cx="476281" cy="67813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5" idx="0"/>
            <a:endCxn id="133" idx="2"/>
          </p:cNvCxnSpPr>
          <p:nvPr/>
        </p:nvCxnSpPr>
        <p:spPr>
          <a:xfrm flipH="1" flipV="1">
            <a:off x="3576001" y="4679638"/>
            <a:ext cx="1091346" cy="83019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1" idx="1"/>
            <a:endCxn id="131" idx="3"/>
          </p:cNvCxnSpPr>
          <p:nvPr/>
        </p:nvCxnSpPr>
        <p:spPr>
          <a:xfrm flipH="1" flipV="1">
            <a:off x="6338494" y="3913821"/>
            <a:ext cx="360379" cy="7960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34" idx="2"/>
            <a:endCxn id="131" idx="0"/>
          </p:cNvCxnSpPr>
          <p:nvPr/>
        </p:nvCxnSpPr>
        <p:spPr>
          <a:xfrm flipH="1">
            <a:off x="6015937" y="2973814"/>
            <a:ext cx="272041" cy="74980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48" idx="1"/>
            <a:endCxn id="134" idx="3"/>
          </p:cNvCxnSpPr>
          <p:nvPr/>
        </p:nvCxnSpPr>
        <p:spPr>
          <a:xfrm flipH="1">
            <a:off x="6610535" y="2697982"/>
            <a:ext cx="415506" cy="8563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48" idx="2"/>
            <a:endCxn id="51" idx="0"/>
          </p:cNvCxnSpPr>
          <p:nvPr/>
        </p:nvCxnSpPr>
        <p:spPr>
          <a:xfrm flipH="1">
            <a:off x="7021431" y="2888179"/>
            <a:ext cx="327168" cy="91505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48" idx="3"/>
            <a:endCxn id="49" idx="1"/>
          </p:cNvCxnSpPr>
          <p:nvPr/>
        </p:nvCxnSpPr>
        <p:spPr>
          <a:xfrm>
            <a:off x="7671156" y="2697982"/>
            <a:ext cx="224527" cy="35015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9" idx="2"/>
            <a:endCxn id="50" idx="0"/>
          </p:cNvCxnSpPr>
          <p:nvPr/>
        </p:nvCxnSpPr>
        <p:spPr>
          <a:xfrm flipH="1">
            <a:off x="7892825" y="3238336"/>
            <a:ext cx="325416" cy="42254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50" idx="1"/>
            <a:endCxn id="51" idx="3"/>
          </p:cNvCxnSpPr>
          <p:nvPr/>
        </p:nvCxnSpPr>
        <p:spPr>
          <a:xfrm flipH="1">
            <a:off x="7343988" y="3851077"/>
            <a:ext cx="226279" cy="14235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150862" y="473598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AS-2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264298" y="305802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AS-3</a:t>
            </a:r>
          </a:p>
        </p:txBody>
      </p:sp>
      <p:pic>
        <p:nvPicPr>
          <p:cNvPr id="1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80" y="3343228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1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85" y="4945008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99" y="5509835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89" y="5509835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317" y="4299243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08" y="3305430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66" y="2588987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60" y="2144483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80" y="2099721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3" y="2779184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41" y="2507784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683" y="2857941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67" y="3660879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873" y="3803229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79" y="3723623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13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27" y="4641508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13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3" y="4299243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134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420" y="2593419"/>
            <a:ext cx="645115" cy="380395"/>
          </a:xfrm>
          <a:prstGeom prst="rect">
            <a:avLst/>
          </a:prstGeom>
          <a:noFill/>
          <a:extLst/>
        </p:spPr>
      </p:pic>
      <p:grpSp>
        <p:nvGrpSpPr>
          <p:cNvPr id="148" name="Group 147"/>
          <p:cNvGrpSpPr/>
          <p:nvPr/>
        </p:nvGrpSpPr>
        <p:grpSpPr>
          <a:xfrm flipH="1">
            <a:off x="157064" y="3953624"/>
            <a:ext cx="1582577" cy="954107"/>
            <a:chOff x="1219200" y="4876799"/>
            <a:chExt cx="5181605" cy="1384995"/>
          </a:xfrm>
        </p:grpSpPr>
        <p:sp>
          <p:nvSpPr>
            <p:cNvPr id="149" name="Rectangular Callout 148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-37261"/>
                <a:gd name="adj2" fmla="val -8781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219203" y="4876799"/>
              <a:ext cx="518160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Belső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Router</a:t>
              </a: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ek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 flipH="1">
            <a:off x="5438853" y="5467326"/>
            <a:ext cx="1582577" cy="954107"/>
            <a:chOff x="1219200" y="4876799"/>
            <a:chExt cx="5181605" cy="1384995"/>
          </a:xfrm>
        </p:grpSpPr>
        <p:sp>
          <p:nvSpPr>
            <p:cNvPr id="152" name="Rectangular Callout 151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37714"/>
                <a:gd name="adj2" fmla="val -10720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BGP Router</a:t>
              </a: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ek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3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van szükség </a:t>
            </a:r>
            <a:r>
              <a:rPr lang="hu-HU" dirty="0" err="1"/>
              <a:t>AS-ekre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377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routing</a:t>
            </a:r>
            <a:r>
              <a:rPr lang="hu-HU" dirty="0"/>
              <a:t> algoritmusok </a:t>
            </a:r>
            <a:r>
              <a:rPr lang="hu-HU" b="1" dirty="0"/>
              <a:t>nem elég hatékonyak </a:t>
            </a:r>
            <a:r>
              <a:rPr lang="hu-HU" dirty="0"/>
              <a:t>ahhoz, hogy a teljes Internet topológián működjenek</a:t>
            </a:r>
          </a:p>
          <a:p>
            <a:r>
              <a:rPr lang="hu-HU" dirty="0"/>
              <a:t>Különböző szervezetek </a:t>
            </a:r>
            <a:r>
              <a:rPr lang="hu-HU" b="1" dirty="0"/>
              <a:t>más-más politika</a:t>
            </a:r>
            <a:r>
              <a:rPr lang="hu-HU" dirty="0"/>
              <a:t> mentén akarnak forgalom irányítást (policy)</a:t>
            </a:r>
          </a:p>
          <a:p>
            <a:r>
              <a:rPr lang="hu-HU" dirty="0"/>
              <a:t>Lehetőség, hogy a szervezetek </a:t>
            </a:r>
            <a:r>
              <a:rPr lang="hu-HU" b="1" dirty="0"/>
              <a:t>elrejtsék a belső hálózatuk szerkezetét</a:t>
            </a:r>
          </a:p>
          <a:p>
            <a:r>
              <a:rPr lang="hu-HU" dirty="0"/>
              <a:t>Lehetőség, hogy a szervezetek </a:t>
            </a:r>
            <a:r>
              <a:rPr lang="hu-HU" b="1" dirty="0"/>
              <a:t>eldöntsék</a:t>
            </a:r>
            <a:r>
              <a:rPr lang="hu-HU" dirty="0"/>
              <a:t>, hogy mely más szervezeteken keresztül forgalmazzanak</a:t>
            </a:r>
            <a:endParaRPr lang="en-US" dirty="0"/>
          </a:p>
        </p:txBody>
      </p:sp>
      <p:grpSp>
        <p:nvGrpSpPr>
          <p:cNvPr id="8" name="Group 4"/>
          <p:cNvGrpSpPr/>
          <p:nvPr/>
        </p:nvGrpSpPr>
        <p:grpSpPr>
          <a:xfrm>
            <a:off x="1393857" y="5429944"/>
            <a:ext cx="6623472" cy="1456526"/>
            <a:chOff x="414979" y="3333623"/>
            <a:chExt cx="8263530" cy="1523216"/>
          </a:xfrm>
        </p:grpSpPr>
        <p:sp>
          <p:nvSpPr>
            <p:cNvPr id="9" name="Rectangle 5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360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85000" lnSpcReduction="2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hu-H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Egyszerűbb az útvonalak számítása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  <a:p>
              <a:pPr marL="3429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hu-H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Nagyobb rugalmasság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  <a:p>
              <a:pPr marL="3429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hu-H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Nagyobb autonómia/függetlenség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8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 számok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378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Minden</a:t>
            </a:r>
            <a:r>
              <a:rPr lang="en-US" dirty="0"/>
              <a:t> AS</a:t>
            </a:r>
            <a:r>
              <a:rPr lang="hu-HU" dirty="0" err="1"/>
              <a:t>-t</a:t>
            </a:r>
            <a:r>
              <a:rPr lang="en-US" dirty="0"/>
              <a:t> </a:t>
            </a:r>
            <a:r>
              <a:rPr lang="hu-HU" dirty="0"/>
              <a:t>egy AS szám (ASN) azonosít</a:t>
            </a:r>
            <a:endParaRPr lang="en-US" dirty="0"/>
          </a:p>
          <a:p>
            <a:pPr lvl="1"/>
            <a:r>
              <a:rPr lang="en-US" dirty="0"/>
              <a:t>16</a:t>
            </a:r>
            <a:r>
              <a:rPr lang="hu-HU" dirty="0"/>
              <a:t> </a:t>
            </a:r>
            <a:r>
              <a:rPr lang="en-US" dirty="0"/>
              <a:t>bit</a:t>
            </a:r>
            <a:r>
              <a:rPr lang="hu-HU" dirty="0"/>
              <a:t>es érték</a:t>
            </a:r>
            <a:r>
              <a:rPr lang="en-US" dirty="0"/>
              <a:t> (</a:t>
            </a:r>
            <a:r>
              <a:rPr lang="hu-HU" dirty="0"/>
              <a:t>a legújabb protokollok már</a:t>
            </a:r>
            <a:r>
              <a:rPr lang="en-US" dirty="0"/>
              <a:t> 32</a:t>
            </a:r>
            <a:r>
              <a:rPr lang="hu-HU" dirty="0"/>
              <a:t> </a:t>
            </a:r>
            <a:r>
              <a:rPr lang="en-US" dirty="0"/>
              <a:t>bit</a:t>
            </a:r>
            <a:r>
              <a:rPr lang="hu-HU" dirty="0"/>
              <a:t>es azonosítókat is támogatnak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64512 – 65535 </a:t>
            </a:r>
            <a:r>
              <a:rPr lang="hu-HU" dirty="0"/>
              <a:t>más célra foglalt</a:t>
            </a:r>
            <a:endParaRPr lang="en-US" dirty="0"/>
          </a:p>
          <a:p>
            <a:r>
              <a:rPr lang="hu-HU" dirty="0"/>
              <a:t>Jelenleg kb. </a:t>
            </a:r>
            <a:r>
              <a:rPr lang="en-US" dirty="0"/>
              <a:t>40000 AS</a:t>
            </a:r>
            <a:r>
              <a:rPr lang="hu-HU" dirty="0"/>
              <a:t> szám létezik</a:t>
            </a:r>
            <a:endParaRPr lang="en-US" dirty="0"/>
          </a:p>
          <a:p>
            <a:pPr lvl="1"/>
            <a:r>
              <a:rPr lang="en-US" dirty="0"/>
              <a:t>AT&amp;T: 5074, 6341, 7018, …</a:t>
            </a:r>
          </a:p>
          <a:p>
            <a:pPr lvl="1"/>
            <a:r>
              <a:rPr lang="en-US" dirty="0"/>
              <a:t>Sprint: 1239, 1240, 6211, 6242, …</a:t>
            </a:r>
          </a:p>
          <a:p>
            <a:pPr lvl="1"/>
            <a:r>
              <a:rPr lang="hu-HU" dirty="0"/>
              <a:t>ELTE</a:t>
            </a:r>
            <a:r>
              <a:rPr lang="en-US" dirty="0"/>
              <a:t>: </a:t>
            </a:r>
            <a:r>
              <a:rPr lang="hu-HU" dirty="0"/>
              <a:t>2012</a:t>
            </a:r>
            <a:endParaRPr lang="en-US" dirty="0"/>
          </a:p>
          <a:p>
            <a:pPr lvl="1"/>
            <a:r>
              <a:rPr lang="en-US" dirty="0"/>
              <a:t>Google 15169, 36561 (formerly YT), + others</a:t>
            </a:r>
          </a:p>
          <a:p>
            <a:pPr lvl="1"/>
            <a:r>
              <a:rPr lang="en-US" dirty="0"/>
              <a:t>Facebook 32934</a:t>
            </a:r>
          </a:p>
          <a:p>
            <a:pPr lvl="1"/>
            <a:r>
              <a:rPr lang="hu-HU" dirty="0" err="1"/>
              <a:t>Észak-amerkiai</a:t>
            </a:r>
            <a:r>
              <a:rPr lang="hu-HU" dirty="0"/>
              <a:t> </a:t>
            </a:r>
            <a:r>
              <a:rPr lang="hu-HU" dirty="0" err="1"/>
              <a:t>AS-ek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linkClick r:id="rId2"/>
              </a:rPr>
              <a:t>ftp://ftp.arin.net/info/asn.txt</a:t>
            </a:r>
            <a:endParaRPr lang="en-US" dirty="0"/>
          </a:p>
          <a:p>
            <a:pPr lvl="1"/>
            <a:endParaRPr lang="en-US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0281397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Inter-Domain Routing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379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 globális összeköttetéshez szükséges!!!</a:t>
            </a:r>
            <a:endParaRPr lang="en-US" dirty="0"/>
          </a:p>
          <a:p>
            <a:pPr lvl="1"/>
            <a:r>
              <a:rPr lang="hu-HU" dirty="0"/>
              <a:t>Azaz minden </a:t>
            </a:r>
            <a:r>
              <a:rPr lang="hu-HU" dirty="0" err="1"/>
              <a:t>AS-nek</a:t>
            </a:r>
            <a:r>
              <a:rPr lang="hu-HU" dirty="0"/>
              <a:t> </a:t>
            </a:r>
            <a:r>
              <a:rPr lang="hu-HU" b="1" u="sng" dirty="0"/>
              <a:t>ugyanazt</a:t>
            </a:r>
            <a:r>
              <a:rPr lang="hu-HU" dirty="0"/>
              <a:t> a protokollt kell használnia</a:t>
            </a:r>
            <a:endParaRPr lang="en-US" dirty="0"/>
          </a:p>
          <a:p>
            <a:pPr lvl="1"/>
            <a:r>
              <a:rPr lang="hu-HU" dirty="0"/>
              <a:t>Szemben az </a:t>
            </a:r>
            <a:r>
              <a:rPr lang="hu-HU" dirty="0" err="1"/>
              <a:t>intra-domain</a:t>
            </a:r>
            <a:r>
              <a:rPr lang="hu-HU" dirty="0"/>
              <a:t> </a:t>
            </a:r>
            <a:r>
              <a:rPr lang="hu-HU" dirty="0" err="1"/>
              <a:t>routing-gal</a:t>
            </a:r>
            <a:endParaRPr lang="en-US" dirty="0"/>
          </a:p>
          <a:p>
            <a:r>
              <a:rPr lang="hu-HU" dirty="0"/>
              <a:t>Milyen követelmények vannak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Skálázódás</a:t>
            </a:r>
            <a:endParaRPr lang="en-US" dirty="0"/>
          </a:p>
          <a:p>
            <a:pPr lvl="1"/>
            <a:r>
              <a:rPr lang="hu-HU" dirty="0"/>
              <a:t>Rugalmas útvonal választás</a:t>
            </a:r>
            <a:endParaRPr lang="en-US" dirty="0"/>
          </a:p>
          <a:p>
            <a:pPr lvl="2"/>
            <a:r>
              <a:rPr lang="hu-HU" dirty="0"/>
              <a:t>Költség</a:t>
            </a:r>
            <a:endParaRPr lang="en-US" dirty="0"/>
          </a:p>
          <a:p>
            <a:pPr lvl="2"/>
            <a:r>
              <a:rPr lang="hu-HU" dirty="0"/>
              <a:t>Forgalom irányítás egy hiba kikerülésére</a:t>
            </a:r>
            <a:endParaRPr lang="en-US" dirty="0"/>
          </a:p>
          <a:p>
            <a:r>
              <a:rPr lang="hu-HU" dirty="0"/>
              <a:t>Milyen protokollt válasszunk?</a:t>
            </a:r>
          </a:p>
          <a:p>
            <a:pPr lvl="1"/>
            <a:r>
              <a:rPr lang="en-US" dirty="0"/>
              <a:t>link state </a:t>
            </a:r>
            <a:r>
              <a:rPr lang="hu-HU" dirty="0"/>
              <a:t> vagy</a:t>
            </a:r>
            <a:r>
              <a:rPr lang="en-US" dirty="0"/>
              <a:t> distance vector?</a:t>
            </a:r>
          </a:p>
          <a:p>
            <a:pPr lvl="1"/>
            <a:r>
              <a:rPr lang="hu-HU" dirty="0"/>
              <a:t>Válasz</a:t>
            </a:r>
            <a:r>
              <a:rPr lang="en-US" dirty="0"/>
              <a:t>: </a:t>
            </a:r>
            <a:r>
              <a:rPr lang="hu-HU" dirty="0"/>
              <a:t>A </a:t>
            </a:r>
            <a:r>
              <a:rPr lang="en-US" dirty="0"/>
              <a:t>BGP </a:t>
            </a:r>
            <a:r>
              <a:rPr lang="hu-HU" dirty="0"/>
              <a:t>egy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path vector </a:t>
            </a:r>
            <a:r>
              <a:rPr lang="hu-HU" dirty="0">
                <a:solidFill>
                  <a:schemeClr val="accent1"/>
                </a:solidFill>
              </a:rPr>
              <a:t>(útvonal vektor) </a:t>
            </a:r>
            <a:r>
              <a:rPr lang="en-US" dirty="0"/>
              <a:t>proto</a:t>
            </a:r>
            <a:r>
              <a:rPr lang="hu-HU" dirty="0" err="1"/>
              <a:t>koll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9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Rétegek jellemzése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98042" y="1600200"/>
            <a:ext cx="5893557" cy="5105400"/>
          </a:xfrm>
        </p:spPr>
        <p:txBody>
          <a:bodyPr anchor="ctr"/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Mit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csinál</a:t>
            </a:r>
            <a:r>
              <a:rPr lang="hu-HU" dirty="0"/>
              <a:t> az adott réteg?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férhetünk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hozzá</a:t>
            </a:r>
            <a:r>
              <a:rPr lang="hu-HU" dirty="0"/>
              <a:t> a réteghez?</a:t>
            </a:r>
            <a:endParaRPr lang="en-US" dirty="0"/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implementáljuk</a:t>
            </a:r>
            <a:r>
              <a:rPr lang="hu-HU" dirty="0"/>
              <a:t> a réteget?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82924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B</a:t>
            </a:r>
            <a:r>
              <a:rPr lang="hu-HU" dirty="0" err="1"/>
              <a:t>order</a:t>
            </a:r>
            <a:r>
              <a:rPr lang="hu-HU" b="1" dirty="0"/>
              <a:t> </a:t>
            </a:r>
            <a:r>
              <a:rPr lang="hu-HU" b="1" dirty="0" err="1"/>
              <a:t>G</a:t>
            </a:r>
            <a:r>
              <a:rPr lang="hu-HU" dirty="0" err="1"/>
              <a:t>ateway</a:t>
            </a:r>
            <a:r>
              <a:rPr lang="hu-HU" b="1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200" b="1" cap="small" dirty="0"/>
              <a:t>Általános</a:t>
            </a:r>
          </a:p>
          <a:p>
            <a:pPr marL="91440" lvl="1" indent="-91440">
              <a:spcBef>
                <a:spcPts val="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hu-HU" sz="2200" dirty="0" err="1"/>
              <a:t>AS-ek</a:t>
            </a:r>
            <a:r>
              <a:rPr lang="hu-HU" sz="2200" dirty="0"/>
              <a:t> közötti </a:t>
            </a:r>
            <a:r>
              <a:rPr lang="hu-HU" sz="2200" i="1" dirty="0"/>
              <a:t>(</a:t>
            </a:r>
            <a:r>
              <a:rPr lang="hu-HU" sz="2200" i="1" dirty="0" err="1"/>
              <a:t>exterior</a:t>
            </a:r>
            <a:r>
              <a:rPr lang="hu-HU" sz="2200" i="1" dirty="0"/>
              <a:t> </a:t>
            </a:r>
            <a:r>
              <a:rPr lang="hu-HU" sz="2200" i="1" dirty="0" err="1"/>
              <a:t>gateway</a:t>
            </a:r>
            <a:r>
              <a:rPr lang="hu-HU" sz="2200" i="1" dirty="0"/>
              <a:t> </a:t>
            </a:r>
            <a:r>
              <a:rPr lang="hu-HU" sz="2200" i="1" dirty="0" err="1"/>
              <a:t>protocol</a:t>
            </a:r>
            <a:r>
              <a:rPr lang="hu-HU" sz="2200" i="1" dirty="0"/>
              <a:t>)</a:t>
            </a:r>
            <a:r>
              <a:rPr lang="hu-HU" sz="2200" dirty="0"/>
              <a:t>. </a:t>
            </a:r>
          </a:p>
          <a:p>
            <a:pPr marL="91440" lvl="1" indent="-91440">
              <a:spcBef>
                <a:spcPts val="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hu-HU" sz="2200" dirty="0"/>
              <a:t>Eltérő célok vannak forgalomirányítási szempontból, mint az </a:t>
            </a:r>
            <a:r>
              <a:rPr lang="hu-HU" sz="2200" dirty="0" err="1"/>
              <a:t>AS-eken</a:t>
            </a:r>
            <a:r>
              <a:rPr lang="hu-HU" sz="2200" dirty="0"/>
              <a:t> belüli protokollnál.</a:t>
            </a:r>
          </a:p>
          <a:p>
            <a:pPr marL="91440" lvl="1" indent="-91440">
              <a:spcBef>
                <a:spcPts val="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hu-HU" sz="2200" dirty="0"/>
              <a:t>Politikai szempontok szerepet játszathatnak a forgalomirányítási döntésben.</a:t>
            </a:r>
          </a:p>
          <a:p>
            <a:pPr marL="0" lvl="1" indent="0">
              <a:spcBef>
                <a:spcPts val="0"/>
              </a:spcBef>
              <a:spcAft>
                <a:spcPts val="200"/>
              </a:spcAft>
              <a:buSzPct val="100000"/>
              <a:buNone/>
            </a:pPr>
            <a:r>
              <a:rPr lang="hu-HU" sz="2200" b="1" cap="small" dirty="0"/>
              <a:t>Néhány példa forgalomirányítási korlátozásra</a:t>
            </a:r>
          </a:p>
          <a:p>
            <a:pPr marL="468630" lvl="2" indent="-28575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hu-HU" sz="2200" dirty="0"/>
              <a:t>Ne legyen átmenő forgalom bizonyos </a:t>
            </a:r>
            <a:r>
              <a:rPr lang="hu-HU" sz="2200" dirty="0" err="1"/>
              <a:t>AS-eken</a:t>
            </a:r>
            <a:r>
              <a:rPr lang="hu-HU" sz="2200" dirty="0"/>
              <a:t> keresztül.</a:t>
            </a:r>
          </a:p>
          <a:p>
            <a:pPr marL="468630" lvl="2" indent="-28575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hu-HU" sz="2200" dirty="0"/>
              <a:t>Csak akkor haladjunk át Albánián, ha nincs más út a célhoz.</a:t>
            </a:r>
          </a:p>
          <a:p>
            <a:pPr marL="468630" lvl="2" indent="-28575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hu-HU" sz="2200" dirty="0"/>
              <a:t>Az IBM-nél kezdődő illetve végződő forgalom ne menjen át a </a:t>
            </a:r>
            <a:r>
              <a:rPr lang="hu-HU" sz="2200" dirty="0" err="1"/>
              <a:t>Microsoft-on</a:t>
            </a:r>
            <a:r>
              <a:rPr lang="hu-HU" sz="2200" dirty="0"/>
              <a:t>.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A politikai jellegű szabályokat kézzel konfigurálják a </a:t>
            </a:r>
            <a:r>
              <a:rPr lang="hu-HU" sz="2200" dirty="0" err="1"/>
              <a:t>BGP-routeren</a:t>
            </a:r>
            <a:r>
              <a:rPr lang="hu-HU" sz="2200" dirty="0"/>
              <a:t>. 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A BGP router szempontjából a világ </a:t>
            </a:r>
            <a:r>
              <a:rPr lang="hu-HU" sz="2200" dirty="0" err="1"/>
              <a:t>AS-ekből</a:t>
            </a:r>
            <a:r>
              <a:rPr lang="hu-HU" sz="2200" dirty="0"/>
              <a:t> és a közöttük átmenő vonalakból áll.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2200" b="1" cap="small" dirty="0"/>
              <a:t>Definíció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Két AS összekötött, ha van köztük a </a:t>
            </a:r>
            <a:r>
              <a:rPr lang="hu-HU" sz="2200" dirty="0" err="1"/>
              <a:t>BGP-router-eiket</a:t>
            </a:r>
            <a:r>
              <a:rPr lang="hu-HU" sz="2200" dirty="0"/>
              <a:t> összekötő vonal.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380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4333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B</a:t>
            </a:r>
            <a:r>
              <a:rPr lang="hu-HU" dirty="0" err="1"/>
              <a:t>order</a:t>
            </a:r>
            <a:r>
              <a:rPr lang="hu-HU" b="1" dirty="0"/>
              <a:t> </a:t>
            </a:r>
            <a:r>
              <a:rPr lang="hu-HU" b="1" dirty="0" err="1"/>
              <a:t>G</a:t>
            </a:r>
            <a:r>
              <a:rPr lang="hu-HU" dirty="0" err="1"/>
              <a:t>ateway</a:t>
            </a:r>
            <a:r>
              <a:rPr lang="hu-HU" b="1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200" b="1" cap="small" dirty="0"/>
              <a:t>Hálózatok csoportosítása az átmenő forgalom szempontjából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sz="2200" b="1" dirty="0"/>
              <a:t>Csonka hálózatok</a:t>
            </a:r>
            <a:r>
              <a:rPr lang="hu-HU" sz="2200" dirty="0"/>
              <a:t>, amelyeknek csak egyetlen összeköttetésük van a BGP gráffal. 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sz="2200" b="1" dirty="0"/>
              <a:t>Többszörösen bekötött hálózatok</a:t>
            </a:r>
            <a:r>
              <a:rPr lang="hu-HU" sz="2200" dirty="0"/>
              <a:t>, amelyeket használhatna az átmenő forgalom, de ezek ezt megtagadják. 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sz="2200" b="1" dirty="0"/>
              <a:t>Tranzit hálózatok</a:t>
            </a:r>
            <a:r>
              <a:rPr lang="hu-HU" sz="2200" dirty="0"/>
              <a:t>, amelyek némi megkötéssel, illetve általában fizetség ellenében, készek kezelni harmadik fél csomagjait.</a:t>
            </a:r>
          </a:p>
          <a:p>
            <a:pPr marL="0" indent="0">
              <a:buNone/>
            </a:pPr>
            <a:r>
              <a:rPr lang="hu-HU" sz="2200" b="1" cap="small" dirty="0"/>
              <a:t>Jellemzők</a:t>
            </a:r>
          </a:p>
          <a:p>
            <a:pPr>
              <a:spcBef>
                <a:spcPts val="200"/>
              </a:spcBef>
            </a:pPr>
            <a:r>
              <a:rPr lang="hu-HU" sz="2200" dirty="0"/>
              <a:t>A BGP </a:t>
            </a:r>
            <a:r>
              <a:rPr lang="hu-HU" sz="2200" dirty="0" err="1"/>
              <a:t>router-ek</a:t>
            </a:r>
            <a:r>
              <a:rPr lang="hu-HU" sz="2200" dirty="0"/>
              <a:t> páronként </a:t>
            </a:r>
            <a:r>
              <a:rPr lang="hu-HU" sz="2200" dirty="0" err="1"/>
              <a:t>TCP-összeköttetést</a:t>
            </a:r>
            <a:r>
              <a:rPr lang="hu-HU" sz="2200" dirty="0"/>
              <a:t> létrehozva kommunikálnak egymással.</a:t>
            </a:r>
          </a:p>
          <a:p>
            <a:pPr>
              <a:spcBef>
                <a:spcPts val="200"/>
              </a:spcBef>
            </a:pPr>
            <a:r>
              <a:rPr lang="hu-HU" sz="2200" dirty="0"/>
              <a:t>A BGP alapvetően távolságvektor protokoll, viszont a router nyomon követi a használt útvonalat, és az útvonalat mondja meg a szomszédjainak.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381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78062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</a:t>
            </a:r>
            <a:r>
              <a:rPr lang="hu-HU" dirty="0"/>
              <a:t>egyszerűsített működése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382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55596" y="1716912"/>
            <a:ext cx="2303362" cy="1207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Munkamenet létrehozása 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TCP 179</a:t>
            </a:r>
            <a:r>
              <a:rPr kumimoji="0" lang="hu-H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-es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hu-H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portján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5596" y="3524492"/>
            <a:ext cx="2303362" cy="1207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Aktív útvonalak kicserélése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55596" y="5366798"/>
            <a:ext cx="2303362" cy="1207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Folyamatos frissítések cseréje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1409229" y="2798180"/>
            <a:ext cx="596094" cy="763929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390901" y="4622159"/>
            <a:ext cx="632750" cy="763929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U-Turn Arrow 12"/>
          <p:cNvSpPr/>
          <p:nvPr/>
        </p:nvSpPr>
        <p:spPr>
          <a:xfrm rot="5400000" flipH="1">
            <a:off x="2611057" y="5574179"/>
            <a:ext cx="1207623" cy="10938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8836"/>
            </a:avLst>
          </a:prstGeom>
          <a:solidFill>
            <a:schemeClr val="bg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8" name="Cloud 47"/>
          <p:cNvSpPr/>
          <p:nvPr/>
        </p:nvSpPr>
        <p:spPr>
          <a:xfrm>
            <a:off x="3755571" y="2046243"/>
            <a:ext cx="2762494" cy="19862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AS-1</a:t>
            </a:r>
          </a:p>
        </p:txBody>
      </p:sp>
      <p:sp>
        <p:nvSpPr>
          <p:cNvPr id="49" name="Cloud 48"/>
          <p:cNvSpPr/>
          <p:nvPr/>
        </p:nvSpPr>
        <p:spPr>
          <a:xfrm>
            <a:off x="6079353" y="4610067"/>
            <a:ext cx="2762494" cy="1986272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4" name="Straight Connector 53"/>
          <p:cNvCxnSpPr>
            <a:stCxn id="81" idx="0"/>
            <a:endCxn id="70" idx="2"/>
          </p:cNvCxnSpPr>
          <p:nvPr/>
        </p:nvCxnSpPr>
        <p:spPr>
          <a:xfrm flipH="1" flipV="1">
            <a:off x="5820681" y="3905061"/>
            <a:ext cx="903788" cy="85342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9" idx="0"/>
            <a:endCxn id="78" idx="2"/>
          </p:cNvCxnSpPr>
          <p:nvPr/>
        </p:nvCxnSpPr>
        <p:spPr>
          <a:xfrm flipH="1" flipV="1">
            <a:off x="5820681" y="2661554"/>
            <a:ext cx="307373" cy="29906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7" idx="3"/>
          </p:cNvCxnSpPr>
          <p:nvPr/>
        </p:nvCxnSpPr>
        <p:spPr>
          <a:xfrm flipV="1">
            <a:off x="5136818" y="2516118"/>
            <a:ext cx="361305" cy="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75" idx="3"/>
            <a:endCxn id="78" idx="2"/>
          </p:cNvCxnSpPr>
          <p:nvPr/>
        </p:nvCxnSpPr>
        <p:spPr>
          <a:xfrm flipV="1">
            <a:off x="4978466" y="2661554"/>
            <a:ext cx="842215" cy="101551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70" idx="0"/>
            <a:endCxn id="79" idx="2"/>
          </p:cNvCxnSpPr>
          <p:nvPr/>
        </p:nvCxnSpPr>
        <p:spPr>
          <a:xfrm flipV="1">
            <a:off x="5820681" y="3341017"/>
            <a:ext cx="307373" cy="18364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75" idx="3"/>
            <a:endCxn id="70" idx="1"/>
          </p:cNvCxnSpPr>
          <p:nvPr/>
        </p:nvCxnSpPr>
        <p:spPr>
          <a:xfrm>
            <a:off x="4978466" y="3677066"/>
            <a:ext cx="519657" cy="377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6" idx="0"/>
            <a:endCxn id="77" idx="1"/>
          </p:cNvCxnSpPr>
          <p:nvPr/>
        </p:nvCxnSpPr>
        <p:spPr>
          <a:xfrm flipV="1">
            <a:off x="4160167" y="2516119"/>
            <a:ext cx="331536" cy="25430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75" idx="0"/>
            <a:endCxn id="76" idx="2"/>
          </p:cNvCxnSpPr>
          <p:nvPr/>
        </p:nvCxnSpPr>
        <p:spPr>
          <a:xfrm flipH="1" flipV="1">
            <a:off x="4160167" y="3150820"/>
            <a:ext cx="495742" cy="3360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1" idx="2"/>
            <a:endCxn id="71" idx="0"/>
          </p:cNvCxnSpPr>
          <p:nvPr/>
        </p:nvCxnSpPr>
        <p:spPr>
          <a:xfrm flipH="1">
            <a:off x="6401911" y="5138876"/>
            <a:ext cx="322558" cy="26537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74" idx="1"/>
            <a:endCxn id="81" idx="3"/>
          </p:cNvCxnSpPr>
          <p:nvPr/>
        </p:nvCxnSpPr>
        <p:spPr>
          <a:xfrm flipH="1">
            <a:off x="7047026" y="4948679"/>
            <a:ext cx="372759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064901" y="4965664"/>
            <a:ext cx="549752" cy="13508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72" idx="1"/>
            <a:endCxn id="71" idx="2"/>
          </p:cNvCxnSpPr>
          <p:nvPr/>
        </p:nvCxnSpPr>
        <p:spPr>
          <a:xfrm flipH="1" flipV="1">
            <a:off x="6401911" y="5784641"/>
            <a:ext cx="129156" cy="37463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73" idx="1"/>
            <a:endCxn id="72" idx="3"/>
          </p:cNvCxnSpPr>
          <p:nvPr/>
        </p:nvCxnSpPr>
        <p:spPr>
          <a:xfrm flipH="1">
            <a:off x="7176182" y="6159271"/>
            <a:ext cx="3170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73" idx="3"/>
          </p:cNvCxnSpPr>
          <p:nvPr/>
        </p:nvCxnSpPr>
        <p:spPr>
          <a:xfrm flipH="1">
            <a:off x="8138372" y="5481141"/>
            <a:ext cx="476281" cy="67813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73" idx="0"/>
            <a:endCxn id="81" idx="2"/>
          </p:cNvCxnSpPr>
          <p:nvPr/>
        </p:nvCxnSpPr>
        <p:spPr>
          <a:xfrm flipH="1" flipV="1">
            <a:off x="6724469" y="5138876"/>
            <a:ext cx="1091346" cy="83019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299330" y="5195219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AS-2</a:t>
            </a:r>
          </a:p>
        </p:txBody>
      </p:sp>
      <p:pic>
        <p:nvPicPr>
          <p:cNvPr id="70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23" y="3524666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7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353" y="5404246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067" y="5969073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57" y="5969073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785" y="4758481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51" y="3486868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09" y="2770425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03" y="2325921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23" y="2281159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496" y="2960622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911" y="4758481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8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89" y="5138876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ight Arrow 82"/>
          <p:cNvSpPr/>
          <p:nvPr/>
        </p:nvSpPr>
        <p:spPr>
          <a:xfrm rot="18730154">
            <a:off x="4105896" y="4732898"/>
            <a:ext cx="2421681" cy="92476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BGP 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Munkamenet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79618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B</a:t>
            </a:r>
            <a:r>
              <a:rPr lang="hu-HU" dirty="0" err="1"/>
              <a:t>order</a:t>
            </a:r>
            <a:r>
              <a:rPr lang="hu-HU" b="1" dirty="0"/>
              <a:t> </a:t>
            </a:r>
            <a:r>
              <a:rPr lang="hu-HU" b="1" dirty="0" err="1"/>
              <a:t>G</a:t>
            </a:r>
            <a:r>
              <a:rPr lang="hu-HU" dirty="0" err="1"/>
              <a:t>ateway</a:t>
            </a:r>
            <a:r>
              <a:rPr lang="hu-HU" b="1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067888" y="2847703"/>
            <a:ext cx="293915" cy="13193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58092" y="4180115"/>
            <a:ext cx="1596934" cy="11625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64823" y="5355771"/>
            <a:ext cx="11952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058092" y="3657600"/>
            <a:ext cx="1440180" cy="5225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361803" y="2403567"/>
            <a:ext cx="754380" cy="4441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16183" y="2390504"/>
            <a:ext cx="382089" cy="12670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98272" y="3657601"/>
            <a:ext cx="166551" cy="1698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16183" y="2390504"/>
            <a:ext cx="1126672" cy="130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498272" y="3513909"/>
            <a:ext cx="989511" cy="1436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42855" y="2403567"/>
            <a:ext cx="244928" cy="1123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87783" y="3513909"/>
            <a:ext cx="372292" cy="18418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42855" y="2403567"/>
            <a:ext cx="1547948" cy="4441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741817" y="2847703"/>
            <a:ext cx="48986" cy="13193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860075" y="4167052"/>
            <a:ext cx="881743" cy="1188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188970" y="2344785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712427" y="2775858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399610" y="3455126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801292" y="5270863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673239" y="4095206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410098" y="3579224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047603" y="2344784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293223" y="2808515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018903" y="4075612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586445" y="5257801"/>
            <a:ext cx="146957" cy="16981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5435" y="422879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9956" y="257634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88820" y="20437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16983" y="363443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57054" y="5400878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63442" y="5401490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J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31526" y="204403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72548" y="250449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39789" y="401325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75957" y="33553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84463" y="2625634"/>
            <a:ext cx="34762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 </a:t>
            </a:r>
            <a:r>
              <a:rPr kumimoji="0" lang="hu-HU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által a szomszédjaitól kapott </a:t>
            </a:r>
            <a:r>
              <a:rPr kumimoji="0" lang="hu-HU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-re vonatkozó információ az alábbi: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B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-től: „Én a </a:t>
            </a:r>
            <a:r>
              <a:rPr kumimoji="0" lang="hu-HU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BCD</a:t>
            </a:r>
            <a:r>
              <a:rPr kumimoji="0" lang="hu-H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-t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használom”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G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-től: „Én a </a:t>
            </a:r>
            <a:r>
              <a:rPr kumimoji="0" lang="hu-HU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GCD</a:t>
            </a:r>
            <a:r>
              <a:rPr kumimoji="0" lang="hu-H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-t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használom”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-től: „Én a </a:t>
            </a:r>
            <a:r>
              <a:rPr kumimoji="0" lang="hu-HU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IFGCD</a:t>
            </a:r>
            <a:r>
              <a:rPr kumimoji="0" lang="hu-H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-t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használom”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-től: „Én a </a:t>
            </a:r>
            <a:r>
              <a:rPr kumimoji="0" lang="hu-HU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EFGCD</a:t>
            </a:r>
            <a:r>
              <a:rPr kumimoji="0" lang="hu-H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-t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használom”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383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5013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</a:t>
            </a:r>
            <a:r>
              <a:rPr lang="hu-HU" dirty="0"/>
              <a:t>kapcsolatok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67318"/>
            <a:ext cx="533400" cy="304800"/>
          </a:xfr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384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Cloud 3"/>
          <p:cNvSpPr/>
          <p:nvPr/>
        </p:nvSpPr>
        <p:spPr>
          <a:xfrm>
            <a:off x="3544193" y="5611871"/>
            <a:ext cx="1779380" cy="1202534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3899" y="598230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Customer</a:t>
            </a:r>
          </a:p>
        </p:txBody>
      </p:sp>
      <p:sp>
        <p:nvSpPr>
          <p:cNvPr id="6" name="Cloud 5"/>
          <p:cNvSpPr/>
          <p:nvPr/>
        </p:nvSpPr>
        <p:spPr>
          <a:xfrm>
            <a:off x="7134273" y="5611870"/>
            <a:ext cx="1779380" cy="1202534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Cloud 6"/>
          <p:cNvSpPr/>
          <p:nvPr/>
        </p:nvSpPr>
        <p:spPr>
          <a:xfrm>
            <a:off x="237695" y="5611870"/>
            <a:ext cx="1779380" cy="1202534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Cloud 7"/>
          <p:cNvSpPr/>
          <p:nvPr/>
        </p:nvSpPr>
        <p:spPr>
          <a:xfrm>
            <a:off x="74932" y="3483980"/>
            <a:ext cx="2104906" cy="14225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Cloud 8"/>
          <p:cNvSpPr/>
          <p:nvPr/>
        </p:nvSpPr>
        <p:spPr>
          <a:xfrm>
            <a:off x="3381430" y="3483980"/>
            <a:ext cx="2104906" cy="14225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6971510" y="3483980"/>
            <a:ext cx="2104906" cy="14225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Cloud 10"/>
          <p:cNvSpPr/>
          <p:nvPr/>
        </p:nvSpPr>
        <p:spPr>
          <a:xfrm>
            <a:off x="2179837" y="1541362"/>
            <a:ext cx="4954435" cy="1155539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>
            <a:stCxn id="10" idx="1"/>
            <a:endCxn id="6" idx="3"/>
          </p:cNvCxnSpPr>
          <p:nvPr/>
        </p:nvCxnSpPr>
        <p:spPr>
          <a:xfrm>
            <a:off x="8023963" y="4904995"/>
            <a:ext cx="0" cy="775631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  <a:endCxn id="7" idx="3"/>
          </p:cNvCxnSpPr>
          <p:nvPr/>
        </p:nvCxnSpPr>
        <p:spPr>
          <a:xfrm>
            <a:off x="1127385" y="4904995"/>
            <a:ext cx="0" cy="775631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1"/>
            <a:endCxn id="4" idx="3"/>
          </p:cNvCxnSpPr>
          <p:nvPr/>
        </p:nvCxnSpPr>
        <p:spPr>
          <a:xfrm>
            <a:off x="4433883" y="4904995"/>
            <a:ext cx="0" cy="775632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921397" y="2534856"/>
            <a:ext cx="1111170" cy="1030458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041985" y="2534856"/>
            <a:ext cx="1180618" cy="1182858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ent Arrow 33"/>
          <p:cNvSpPr/>
          <p:nvPr/>
        </p:nvSpPr>
        <p:spPr>
          <a:xfrm>
            <a:off x="4738080" y="3402957"/>
            <a:ext cx="1141861" cy="2410725"/>
          </a:xfrm>
          <a:prstGeom prst="bentArrow">
            <a:avLst>
              <a:gd name="adj1" fmla="val 15877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5" name="Bent Arrow 34"/>
          <p:cNvSpPr/>
          <p:nvPr/>
        </p:nvSpPr>
        <p:spPr>
          <a:xfrm flipH="1">
            <a:off x="2932749" y="3402957"/>
            <a:ext cx="1222887" cy="2410725"/>
          </a:xfrm>
          <a:prstGeom prst="bentArrow">
            <a:avLst>
              <a:gd name="adj1" fmla="val 15877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67677" y="3964412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Provider</a:t>
            </a:r>
          </a:p>
        </p:txBody>
      </p:sp>
      <p:grpSp>
        <p:nvGrpSpPr>
          <p:cNvPr id="31" name="Group 30"/>
          <p:cNvGrpSpPr/>
          <p:nvPr/>
        </p:nvGrpSpPr>
        <p:grpSpPr>
          <a:xfrm flipH="1">
            <a:off x="5339738" y="4771939"/>
            <a:ext cx="2585112" cy="1041743"/>
            <a:chOff x="1219200" y="4876799"/>
            <a:chExt cx="5181605" cy="1384995"/>
          </a:xfrm>
        </p:grpSpPr>
        <p:sp>
          <p:nvSpPr>
            <p:cNvPr id="32" name="Rectangular Callout 31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77115"/>
                <a:gd name="adj2" fmla="val -12765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9202" y="4922966"/>
              <a:ext cx="5181603" cy="1268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Customer pays provider</a:t>
              </a:r>
            </a:p>
          </p:txBody>
        </p:sp>
      </p:grpSp>
      <p:cxnSp>
        <p:nvCxnSpPr>
          <p:cNvPr id="36" name="Straight Connector 35"/>
          <p:cNvCxnSpPr>
            <a:stCxn id="8" idx="0"/>
            <a:endCxn id="9" idx="2"/>
          </p:cNvCxnSpPr>
          <p:nvPr/>
        </p:nvCxnSpPr>
        <p:spPr>
          <a:xfrm>
            <a:off x="2178084" y="4195245"/>
            <a:ext cx="1209875" cy="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0" idx="2"/>
            <a:endCxn id="9" idx="0"/>
          </p:cNvCxnSpPr>
          <p:nvPr/>
        </p:nvCxnSpPr>
        <p:spPr>
          <a:xfrm flipH="1">
            <a:off x="5484582" y="4195245"/>
            <a:ext cx="1493457" cy="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81402" y="4017188"/>
            <a:ext cx="109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Peer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887901" y="3964412"/>
            <a:ext cx="109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Peer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77979" y="3964412"/>
            <a:ext cx="109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Peer 3</a:t>
            </a:r>
          </a:p>
        </p:txBody>
      </p:sp>
      <p:grpSp>
        <p:nvGrpSpPr>
          <p:cNvPr id="45" name="Group 44"/>
          <p:cNvGrpSpPr/>
          <p:nvPr/>
        </p:nvGrpSpPr>
        <p:grpSpPr>
          <a:xfrm flipH="1">
            <a:off x="5193867" y="2361214"/>
            <a:ext cx="2585112" cy="1041743"/>
            <a:chOff x="1219200" y="4876799"/>
            <a:chExt cx="5181605" cy="1384995"/>
          </a:xfrm>
        </p:grpSpPr>
        <p:sp>
          <p:nvSpPr>
            <p:cNvPr id="46" name="Rectangular Callout 45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9058"/>
                <a:gd name="adj2" fmla="val 11056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19202" y="4922966"/>
              <a:ext cx="5181603" cy="126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Peers do 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not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 pay each other</a:t>
              </a:r>
            </a:p>
          </p:txBody>
        </p:sp>
      </p:grpSp>
      <p:sp>
        <p:nvSpPr>
          <p:cNvPr id="48" name="U-Turn Arrow 47"/>
          <p:cNvSpPr/>
          <p:nvPr/>
        </p:nvSpPr>
        <p:spPr>
          <a:xfrm>
            <a:off x="1412113" y="4426076"/>
            <a:ext cx="2893671" cy="1708507"/>
          </a:xfrm>
          <a:prstGeom prst="uturnArrow">
            <a:avLst>
              <a:gd name="adj1" fmla="val 11512"/>
              <a:gd name="adj2" fmla="val 13760"/>
              <a:gd name="adj3" fmla="val 16008"/>
              <a:gd name="adj4" fmla="val 23518"/>
              <a:gd name="adj5" fmla="val 100000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9" name="U-Turn Arrow 48"/>
          <p:cNvSpPr/>
          <p:nvPr/>
        </p:nvSpPr>
        <p:spPr>
          <a:xfrm>
            <a:off x="1006996" y="4017188"/>
            <a:ext cx="6894703" cy="2120783"/>
          </a:xfrm>
          <a:prstGeom prst="uturnArrow">
            <a:avLst>
              <a:gd name="adj1" fmla="val 9875"/>
              <a:gd name="adj2" fmla="val 12123"/>
              <a:gd name="adj3" fmla="val 13279"/>
              <a:gd name="adj4" fmla="val 23518"/>
              <a:gd name="adj5" fmla="val 100000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0" name="Multiply 49"/>
          <p:cNvSpPr/>
          <p:nvPr/>
        </p:nvSpPr>
        <p:spPr>
          <a:xfrm>
            <a:off x="3137483" y="3564996"/>
            <a:ext cx="1086864" cy="1086864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grpSp>
        <p:nvGrpSpPr>
          <p:cNvPr id="51" name="Group 50"/>
          <p:cNvGrpSpPr/>
          <p:nvPr/>
        </p:nvGrpSpPr>
        <p:grpSpPr>
          <a:xfrm flipH="1">
            <a:off x="2820842" y="2176029"/>
            <a:ext cx="4050712" cy="1041743"/>
            <a:chOff x="1219200" y="4876799"/>
            <a:chExt cx="5181605" cy="1384995"/>
          </a:xfrm>
        </p:grpSpPr>
        <p:sp>
          <p:nvSpPr>
            <p:cNvPr id="52" name="Rectangular Callout 51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9058"/>
                <a:gd name="adj2" fmla="val 11056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19201" y="4922966"/>
              <a:ext cx="5181604" cy="126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Peer 2 has no incentive to route 1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  <a:sym typeface="Wingdings" pitchFamily="2" charset="2"/>
                </a:rPr>
                <a:t> 3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263979" y="395862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Customer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67401" y="39644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Customer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91157" y="1887975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Provider</a:t>
            </a:r>
          </a:p>
        </p:txBody>
      </p:sp>
      <p:sp>
        <p:nvSpPr>
          <p:cNvPr id="61" name="U-Turn Arrow 60"/>
          <p:cNvSpPr/>
          <p:nvPr/>
        </p:nvSpPr>
        <p:spPr>
          <a:xfrm>
            <a:off x="1006996" y="2349640"/>
            <a:ext cx="6917855" cy="3940731"/>
          </a:xfrm>
          <a:prstGeom prst="uturnArrow">
            <a:avLst>
              <a:gd name="adj1" fmla="val 5763"/>
              <a:gd name="adj2" fmla="val 7423"/>
              <a:gd name="adj3" fmla="val 8286"/>
              <a:gd name="adj4" fmla="val 23518"/>
              <a:gd name="adj5" fmla="val 100000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559106" y="3214616"/>
            <a:ext cx="609600" cy="769441"/>
            <a:chOff x="-2057400" y="3695700"/>
            <a:chExt cx="609600" cy="769441"/>
          </a:xfrm>
        </p:grpSpPr>
        <p:sp>
          <p:nvSpPr>
            <p:cNvPr id="55" name="TextBox 54"/>
            <p:cNvSpPr txBox="1"/>
            <p:nvPr/>
          </p:nvSpPr>
          <p:spPr>
            <a:xfrm>
              <a:off x="-2057400" y="3695700"/>
              <a:ext cx="609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EB641B">
                      <a:lumMod val="75000"/>
                    </a:srgbClr>
                  </a:solidFill>
                  <a:effectLst/>
                  <a:uLnTx/>
                  <a:uFillTx/>
                  <a:latin typeface="Aharoni" pitchFamily="2" charset="-79"/>
                  <a:ea typeface="+mn-ea"/>
                  <a:cs typeface="Aharoni" pitchFamily="2" charset="-79"/>
                </a:rPr>
                <a:t>$</a:t>
              </a:r>
            </a:p>
          </p:txBody>
        </p:sp>
        <p:sp>
          <p:nvSpPr>
            <p:cNvPr id="56" name="&quot;No&quot; Symbol 55"/>
            <p:cNvSpPr/>
            <p:nvPr/>
          </p:nvSpPr>
          <p:spPr>
            <a:xfrm>
              <a:off x="-2055125" y="3843176"/>
              <a:ext cx="457200" cy="510303"/>
            </a:xfrm>
            <a:prstGeom prst="noSmoking">
              <a:avLst>
                <a:gd name="adj" fmla="val 954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14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7" grpId="0" animBg="1"/>
      <p:bldP spid="8" grpId="0" animBg="1"/>
      <p:bldP spid="10" grpId="0" animBg="1"/>
      <p:bldP spid="11" grpId="0" animBg="1"/>
      <p:bldP spid="34" grpId="0" animBg="1"/>
      <p:bldP spid="34" grpId="1" animBg="1"/>
      <p:bldP spid="35" grpId="0" animBg="1"/>
      <p:bldP spid="35" grpId="1" animBg="1"/>
      <p:bldP spid="30" grpId="0"/>
      <p:bldP spid="30" grpId="1"/>
      <p:bldP spid="42" grpId="0"/>
      <p:bldP spid="42" grpId="1"/>
      <p:bldP spid="43" grpId="0"/>
      <p:bldP spid="43" grpId="1"/>
      <p:bldP spid="44" grpId="0"/>
      <p:bldP spid="44" grpId="1"/>
      <p:bldP spid="48" grpId="0" animBg="1"/>
      <p:bldP spid="49" grpId="0" animBg="1"/>
      <p:bldP spid="49" grpId="1" animBg="1"/>
      <p:bldP spid="50" grpId="0" animBg="1"/>
      <p:bldP spid="50" grpId="1" animBg="1"/>
      <p:bldP spid="54" grpId="0"/>
      <p:bldP spid="59" grpId="0"/>
      <p:bldP spid="60" grpId="0"/>
      <p:bldP spid="61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Tier-1 ISP Peering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385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Cloud 4"/>
          <p:cNvSpPr/>
          <p:nvPr/>
        </p:nvSpPr>
        <p:spPr>
          <a:xfrm>
            <a:off x="678361" y="3250245"/>
            <a:ext cx="1474705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AT&amp;T</a:t>
            </a:r>
          </a:p>
        </p:txBody>
      </p:sp>
      <p:sp>
        <p:nvSpPr>
          <p:cNvPr id="6" name="Cloud 5"/>
          <p:cNvSpPr/>
          <p:nvPr/>
        </p:nvSpPr>
        <p:spPr>
          <a:xfrm>
            <a:off x="4490455" y="1812757"/>
            <a:ext cx="2684177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Centurylink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Cloud 6"/>
          <p:cNvSpPr/>
          <p:nvPr/>
        </p:nvSpPr>
        <p:spPr>
          <a:xfrm>
            <a:off x="2333281" y="5596592"/>
            <a:ext cx="4620034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XO Communications</a:t>
            </a:r>
          </a:p>
        </p:txBody>
      </p:sp>
      <p:sp>
        <p:nvSpPr>
          <p:cNvPr id="8" name="Cloud 7"/>
          <p:cNvSpPr/>
          <p:nvPr/>
        </p:nvSpPr>
        <p:spPr>
          <a:xfrm>
            <a:off x="1408757" y="1812757"/>
            <a:ext cx="2453299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Inteliquent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Cloud 8"/>
          <p:cNvSpPr/>
          <p:nvPr/>
        </p:nvSpPr>
        <p:spPr>
          <a:xfrm>
            <a:off x="6533759" y="3057777"/>
            <a:ext cx="2196173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Verizon Business</a:t>
            </a:r>
          </a:p>
        </p:txBody>
      </p:sp>
      <p:sp>
        <p:nvSpPr>
          <p:cNvPr id="10" name="Cloud 9"/>
          <p:cNvSpPr/>
          <p:nvPr/>
        </p:nvSpPr>
        <p:spPr>
          <a:xfrm>
            <a:off x="6151276" y="4549471"/>
            <a:ext cx="1591437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Sprint</a:t>
            </a:r>
          </a:p>
        </p:txBody>
      </p:sp>
      <p:sp>
        <p:nvSpPr>
          <p:cNvPr id="11" name="Cloud 10"/>
          <p:cNvSpPr/>
          <p:nvPr/>
        </p:nvSpPr>
        <p:spPr>
          <a:xfrm>
            <a:off x="665052" y="4599962"/>
            <a:ext cx="1916551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Level 3</a:t>
            </a:r>
          </a:p>
        </p:txBody>
      </p:sp>
      <p:cxnSp>
        <p:nvCxnSpPr>
          <p:cNvPr id="12" name="Straight Connector 11"/>
          <p:cNvCxnSpPr>
            <a:stCxn id="8" idx="1"/>
            <a:endCxn id="6" idx="1"/>
          </p:cNvCxnSpPr>
          <p:nvPr/>
        </p:nvCxnSpPr>
        <p:spPr>
          <a:xfrm>
            <a:off x="2635407" y="2808326"/>
            <a:ext cx="3197137" cy="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0"/>
            <a:endCxn id="8" idx="1"/>
          </p:cNvCxnSpPr>
          <p:nvPr/>
        </p:nvCxnSpPr>
        <p:spPr>
          <a:xfrm flipV="1">
            <a:off x="2151837" y="2808326"/>
            <a:ext cx="483570" cy="940234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0"/>
            <a:endCxn id="8" idx="1"/>
          </p:cNvCxnSpPr>
          <p:nvPr/>
        </p:nvCxnSpPr>
        <p:spPr>
          <a:xfrm flipV="1">
            <a:off x="2580006" y="2808326"/>
            <a:ext cx="55401" cy="2289951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3"/>
            <a:endCxn id="8" idx="1"/>
          </p:cNvCxnSpPr>
          <p:nvPr/>
        </p:nvCxnSpPr>
        <p:spPr>
          <a:xfrm flipH="1" flipV="1">
            <a:off x="2635407" y="2808326"/>
            <a:ext cx="2007891" cy="2845249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2"/>
            <a:endCxn id="8" idx="1"/>
          </p:cNvCxnSpPr>
          <p:nvPr/>
        </p:nvCxnSpPr>
        <p:spPr>
          <a:xfrm flipH="1" flipV="1">
            <a:off x="2635407" y="2808326"/>
            <a:ext cx="3905164" cy="747766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2"/>
            <a:endCxn id="8" idx="1"/>
          </p:cNvCxnSpPr>
          <p:nvPr/>
        </p:nvCxnSpPr>
        <p:spPr>
          <a:xfrm flipH="1" flipV="1">
            <a:off x="2635407" y="2808326"/>
            <a:ext cx="3520805" cy="223946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0"/>
            <a:endCxn id="11" idx="0"/>
          </p:cNvCxnSpPr>
          <p:nvPr/>
        </p:nvCxnSpPr>
        <p:spPr>
          <a:xfrm>
            <a:off x="2151837" y="3748560"/>
            <a:ext cx="428169" cy="1349717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5" idx="0"/>
            <a:endCxn id="7" idx="3"/>
          </p:cNvCxnSpPr>
          <p:nvPr/>
        </p:nvCxnSpPr>
        <p:spPr>
          <a:xfrm>
            <a:off x="2151837" y="3748560"/>
            <a:ext cx="2491461" cy="1905015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" idx="0"/>
            <a:endCxn id="10" idx="2"/>
          </p:cNvCxnSpPr>
          <p:nvPr/>
        </p:nvCxnSpPr>
        <p:spPr>
          <a:xfrm>
            <a:off x="2151837" y="3748560"/>
            <a:ext cx="4004375" cy="1299226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" idx="0"/>
            <a:endCxn id="9" idx="2"/>
          </p:cNvCxnSpPr>
          <p:nvPr/>
        </p:nvCxnSpPr>
        <p:spPr>
          <a:xfrm flipV="1">
            <a:off x="2151837" y="3556092"/>
            <a:ext cx="4388734" cy="192468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5" idx="0"/>
            <a:endCxn id="6" idx="1"/>
          </p:cNvCxnSpPr>
          <p:nvPr/>
        </p:nvCxnSpPr>
        <p:spPr>
          <a:xfrm flipV="1">
            <a:off x="2151837" y="2808326"/>
            <a:ext cx="3680707" cy="940234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0"/>
            <a:endCxn id="7" idx="3"/>
          </p:cNvCxnSpPr>
          <p:nvPr/>
        </p:nvCxnSpPr>
        <p:spPr>
          <a:xfrm>
            <a:off x="2580006" y="5098277"/>
            <a:ext cx="2063292" cy="555298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1" idx="0"/>
            <a:endCxn id="10" idx="2"/>
          </p:cNvCxnSpPr>
          <p:nvPr/>
        </p:nvCxnSpPr>
        <p:spPr>
          <a:xfrm flipV="1">
            <a:off x="2580006" y="5047786"/>
            <a:ext cx="3576206" cy="50491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9" idx="2"/>
            <a:endCxn id="11" idx="0"/>
          </p:cNvCxnSpPr>
          <p:nvPr/>
        </p:nvCxnSpPr>
        <p:spPr>
          <a:xfrm flipH="1">
            <a:off x="2580006" y="3556092"/>
            <a:ext cx="3960565" cy="1542185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" idx="1"/>
            <a:endCxn id="11" idx="0"/>
          </p:cNvCxnSpPr>
          <p:nvPr/>
        </p:nvCxnSpPr>
        <p:spPr>
          <a:xfrm flipH="1">
            <a:off x="2580006" y="2808326"/>
            <a:ext cx="3252538" cy="2289951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" idx="3"/>
          </p:cNvCxnSpPr>
          <p:nvPr/>
        </p:nvCxnSpPr>
        <p:spPr>
          <a:xfrm flipH="1">
            <a:off x="4643298" y="5047786"/>
            <a:ext cx="1507978" cy="605789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" idx="2"/>
            <a:endCxn id="7" idx="3"/>
          </p:cNvCxnSpPr>
          <p:nvPr/>
        </p:nvCxnSpPr>
        <p:spPr>
          <a:xfrm flipH="1">
            <a:off x="4643298" y="3556092"/>
            <a:ext cx="1897273" cy="2097483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" idx="1"/>
            <a:endCxn id="7" idx="3"/>
          </p:cNvCxnSpPr>
          <p:nvPr/>
        </p:nvCxnSpPr>
        <p:spPr>
          <a:xfrm flipH="1">
            <a:off x="4643298" y="2808326"/>
            <a:ext cx="1189246" cy="2845249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2"/>
            <a:endCxn id="10" idx="2"/>
          </p:cNvCxnSpPr>
          <p:nvPr/>
        </p:nvCxnSpPr>
        <p:spPr>
          <a:xfrm flipH="1">
            <a:off x="6156212" y="3556092"/>
            <a:ext cx="384359" cy="1491694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" idx="1"/>
            <a:endCxn id="10" idx="2"/>
          </p:cNvCxnSpPr>
          <p:nvPr/>
        </p:nvCxnSpPr>
        <p:spPr>
          <a:xfrm>
            <a:off x="5832544" y="2808326"/>
            <a:ext cx="323668" cy="223946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" idx="1"/>
            <a:endCxn id="9" idx="2"/>
          </p:cNvCxnSpPr>
          <p:nvPr/>
        </p:nvCxnSpPr>
        <p:spPr>
          <a:xfrm>
            <a:off x="5832544" y="2808326"/>
            <a:ext cx="708027" cy="747766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704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Tier-1 ISP Peering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386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Cloud 4"/>
          <p:cNvSpPr/>
          <p:nvPr/>
        </p:nvSpPr>
        <p:spPr>
          <a:xfrm>
            <a:off x="678361" y="3250245"/>
            <a:ext cx="1474705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AT&amp;T</a:t>
            </a:r>
          </a:p>
        </p:txBody>
      </p:sp>
      <p:sp>
        <p:nvSpPr>
          <p:cNvPr id="6" name="Cloud 5"/>
          <p:cNvSpPr/>
          <p:nvPr/>
        </p:nvSpPr>
        <p:spPr>
          <a:xfrm>
            <a:off x="4490455" y="1812757"/>
            <a:ext cx="2684177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Centurylink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Cloud 6"/>
          <p:cNvSpPr/>
          <p:nvPr/>
        </p:nvSpPr>
        <p:spPr>
          <a:xfrm>
            <a:off x="2333281" y="5596592"/>
            <a:ext cx="4620034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XO Communications</a:t>
            </a:r>
          </a:p>
        </p:txBody>
      </p:sp>
      <p:sp>
        <p:nvSpPr>
          <p:cNvPr id="8" name="Cloud 7"/>
          <p:cNvSpPr/>
          <p:nvPr/>
        </p:nvSpPr>
        <p:spPr>
          <a:xfrm>
            <a:off x="1408757" y="1812757"/>
            <a:ext cx="2453299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Inteliquent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Cloud 8"/>
          <p:cNvSpPr/>
          <p:nvPr/>
        </p:nvSpPr>
        <p:spPr>
          <a:xfrm>
            <a:off x="6533759" y="3057777"/>
            <a:ext cx="2196173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Verizon Business</a:t>
            </a:r>
          </a:p>
        </p:txBody>
      </p:sp>
      <p:sp>
        <p:nvSpPr>
          <p:cNvPr id="10" name="Cloud 9"/>
          <p:cNvSpPr/>
          <p:nvPr/>
        </p:nvSpPr>
        <p:spPr>
          <a:xfrm>
            <a:off x="6151276" y="4549471"/>
            <a:ext cx="1591437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Sprint</a:t>
            </a:r>
          </a:p>
        </p:txBody>
      </p:sp>
      <p:sp>
        <p:nvSpPr>
          <p:cNvPr id="11" name="Cloud 10"/>
          <p:cNvSpPr/>
          <p:nvPr/>
        </p:nvSpPr>
        <p:spPr>
          <a:xfrm>
            <a:off x="665052" y="4599962"/>
            <a:ext cx="1916551" cy="996630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Level 3</a:t>
            </a:r>
          </a:p>
        </p:txBody>
      </p:sp>
      <p:cxnSp>
        <p:nvCxnSpPr>
          <p:cNvPr id="12" name="Straight Connector 11"/>
          <p:cNvCxnSpPr>
            <a:stCxn id="8" idx="1"/>
            <a:endCxn id="6" idx="1"/>
          </p:cNvCxnSpPr>
          <p:nvPr/>
        </p:nvCxnSpPr>
        <p:spPr>
          <a:xfrm>
            <a:off x="2635407" y="2808326"/>
            <a:ext cx="3197137" cy="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0"/>
            <a:endCxn id="8" idx="1"/>
          </p:cNvCxnSpPr>
          <p:nvPr/>
        </p:nvCxnSpPr>
        <p:spPr>
          <a:xfrm flipV="1">
            <a:off x="2151837" y="2808326"/>
            <a:ext cx="483570" cy="940234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0"/>
            <a:endCxn id="8" idx="1"/>
          </p:cNvCxnSpPr>
          <p:nvPr/>
        </p:nvCxnSpPr>
        <p:spPr>
          <a:xfrm flipV="1">
            <a:off x="2580006" y="2808326"/>
            <a:ext cx="55401" cy="2289951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3"/>
            <a:endCxn id="8" idx="1"/>
          </p:cNvCxnSpPr>
          <p:nvPr/>
        </p:nvCxnSpPr>
        <p:spPr>
          <a:xfrm flipH="1" flipV="1">
            <a:off x="2635407" y="2808326"/>
            <a:ext cx="2007891" cy="2845249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2"/>
            <a:endCxn id="8" idx="1"/>
          </p:cNvCxnSpPr>
          <p:nvPr/>
        </p:nvCxnSpPr>
        <p:spPr>
          <a:xfrm flipH="1" flipV="1">
            <a:off x="2635407" y="2808326"/>
            <a:ext cx="3905164" cy="747766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2"/>
            <a:endCxn id="8" idx="1"/>
          </p:cNvCxnSpPr>
          <p:nvPr/>
        </p:nvCxnSpPr>
        <p:spPr>
          <a:xfrm flipH="1" flipV="1">
            <a:off x="2635407" y="2808326"/>
            <a:ext cx="3520805" cy="223946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0"/>
            <a:endCxn id="11" idx="0"/>
          </p:cNvCxnSpPr>
          <p:nvPr/>
        </p:nvCxnSpPr>
        <p:spPr>
          <a:xfrm>
            <a:off x="2151837" y="3748560"/>
            <a:ext cx="428169" cy="1349717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5" idx="0"/>
            <a:endCxn id="7" idx="3"/>
          </p:cNvCxnSpPr>
          <p:nvPr/>
        </p:nvCxnSpPr>
        <p:spPr>
          <a:xfrm>
            <a:off x="2151837" y="3748560"/>
            <a:ext cx="2491461" cy="1905015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" idx="0"/>
            <a:endCxn id="10" idx="2"/>
          </p:cNvCxnSpPr>
          <p:nvPr/>
        </p:nvCxnSpPr>
        <p:spPr>
          <a:xfrm>
            <a:off x="2151837" y="3748560"/>
            <a:ext cx="4004375" cy="1299226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" idx="0"/>
            <a:endCxn id="9" idx="2"/>
          </p:cNvCxnSpPr>
          <p:nvPr/>
        </p:nvCxnSpPr>
        <p:spPr>
          <a:xfrm flipV="1">
            <a:off x="2151837" y="3556092"/>
            <a:ext cx="4388734" cy="192468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5" idx="0"/>
            <a:endCxn id="6" idx="1"/>
          </p:cNvCxnSpPr>
          <p:nvPr/>
        </p:nvCxnSpPr>
        <p:spPr>
          <a:xfrm flipV="1">
            <a:off x="2151837" y="2808326"/>
            <a:ext cx="3680707" cy="940234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0"/>
            <a:endCxn id="7" idx="3"/>
          </p:cNvCxnSpPr>
          <p:nvPr/>
        </p:nvCxnSpPr>
        <p:spPr>
          <a:xfrm>
            <a:off x="2580006" y="5098277"/>
            <a:ext cx="2063292" cy="555298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1" idx="0"/>
            <a:endCxn id="10" idx="2"/>
          </p:cNvCxnSpPr>
          <p:nvPr/>
        </p:nvCxnSpPr>
        <p:spPr>
          <a:xfrm flipV="1">
            <a:off x="2580006" y="5047786"/>
            <a:ext cx="3576206" cy="50491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9" idx="2"/>
            <a:endCxn id="11" idx="0"/>
          </p:cNvCxnSpPr>
          <p:nvPr/>
        </p:nvCxnSpPr>
        <p:spPr>
          <a:xfrm flipH="1">
            <a:off x="2580006" y="3556092"/>
            <a:ext cx="3960565" cy="1542185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" idx="1"/>
            <a:endCxn id="11" idx="0"/>
          </p:cNvCxnSpPr>
          <p:nvPr/>
        </p:nvCxnSpPr>
        <p:spPr>
          <a:xfrm flipH="1">
            <a:off x="2580006" y="2808326"/>
            <a:ext cx="3252538" cy="2289951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" idx="3"/>
          </p:cNvCxnSpPr>
          <p:nvPr/>
        </p:nvCxnSpPr>
        <p:spPr>
          <a:xfrm flipH="1">
            <a:off x="4643298" y="5047786"/>
            <a:ext cx="1507978" cy="605789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" idx="2"/>
            <a:endCxn id="7" idx="3"/>
          </p:cNvCxnSpPr>
          <p:nvPr/>
        </p:nvCxnSpPr>
        <p:spPr>
          <a:xfrm flipH="1">
            <a:off x="4643298" y="3556092"/>
            <a:ext cx="1897273" cy="2097483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" idx="1"/>
            <a:endCxn id="7" idx="3"/>
          </p:cNvCxnSpPr>
          <p:nvPr/>
        </p:nvCxnSpPr>
        <p:spPr>
          <a:xfrm flipH="1">
            <a:off x="4643298" y="2808326"/>
            <a:ext cx="1189246" cy="2845249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2"/>
            <a:endCxn id="10" idx="2"/>
          </p:cNvCxnSpPr>
          <p:nvPr/>
        </p:nvCxnSpPr>
        <p:spPr>
          <a:xfrm flipH="1">
            <a:off x="6156212" y="3556092"/>
            <a:ext cx="384359" cy="1491694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" idx="1"/>
            <a:endCxn id="10" idx="2"/>
          </p:cNvCxnSpPr>
          <p:nvPr/>
        </p:nvCxnSpPr>
        <p:spPr>
          <a:xfrm>
            <a:off x="5832544" y="2808326"/>
            <a:ext cx="323668" cy="223946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" idx="1"/>
            <a:endCxn id="9" idx="2"/>
          </p:cNvCxnSpPr>
          <p:nvPr/>
        </p:nvCxnSpPr>
        <p:spPr>
          <a:xfrm>
            <a:off x="5832544" y="2808326"/>
            <a:ext cx="708027" cy="747766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4"/>
          <p:cNvSpPr txBox="1">
            <a:spLocks/>
          </p:cNvSpPr>
          <p:nvPr/>
        </p:nvSpPr>
        <p:spPr>
          <a:xfrm>
            <a:off x="609115" y="3792361"/>
            <a:ext cx="7818793" cy="1456926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 fontScale="92500" lnSpcReduction="20000"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A1F28"/>
              </a:buClr>
              <a:buSzPct val="60000"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Azaz egy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tier 1 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hálózat üzemelteltése nem is olyan egyszerű…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A1F28"/>
              </a:buClr>
              <a:buSzPct val="60000"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Csak annyi dolgod van, hogy minden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tier 1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hálózat üzemeltetőt rávegyél, hogy legyen a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peer-ed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A1F28"/>
              </a:buClr>
              <a:buSzPct val="6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(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nem túl könnyű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  <a:sym typeface="Wingdings"/>
              </a:rPr>
              <a:t>)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73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2976992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loud 77"/>
          <p:cNvSpPr/>
          <p:nvPr/>
        </p:nvSpPr>
        <p:spPr>
          <a:xfrm>
            <a:off x="7153057" y="2392779"/>
            <a:ext cx="1917987" cy="1276191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9" name="Cloud 78"/>
          <p:cNvSpPr/>
          <p:nvPr/>
        </p:nvSpPr>
        <p:spPr>
          <a:xfrm>
            <a:off x="2297590" y="3921004"/>
            <a:ext cx="1917987" cy="1276191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0" name="Cloud 79"/>
          <p:cNvSpPr/>
          <p:nvPr/>
        </p:nvSpPr>
        <p:spPr>
          <a:xfrm>
            <a:off x="486852" y="5321145"/>
            <a:ext cx="1917987" cy="1276191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1" name="Cloud 80"/>
          <p:cNvSpPr/>
          <p:nvPr/>
        </p:nvSpPr>
        <p:spPr>
          <a:xfrm>
            <a:off x="6872027" y="3893521"/>
            <a:ext cx="1917987" cy="1276191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5" name="Cloud 74"/>
          <p:cNvSpPr/>
          <p:nvPr/>
        </p:nvSpPr>
        <p:spPr>
          <a:xfrm>
            <a:off x="4735563" y="3606125"/>
            <a:ext cx="1917987" cy="1276191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526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Útvonalvektor protokoll</a:t>
            </a:r>
            <a:br>
              <a:rPr lang="hu-HU" dirty="0"/>
            </a:br>
            <a:r>
              <a:rPr lang="hu-HU" dirty="0"/>
              <a:t>	</a:t>
            </a:r>
            <a:r>
              <a:rPr lang="en-US" dirty="0"/>
              <a:t>Path Vector Protocol</a:t>
            </a:r>
          </a:p>
        </p:txBody>
      </p:sp>
      <p:sp>
        <p:nvSpPr>
          <p:cNvPr id="1052676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1600200"/>
            <a:ext cx="8839200" cy="222456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AS-</a:t>
            </a:r>
            <a:r>
              <a:rPr lang="hu-HU" sz="2400" dirty="0"/>
              <a:t>útvonal</a:t>
            </a:r>
            <a:r>
              <a:rPr lang="en-US" sz="2400" dirty="0"/>
              <a:t>: AS</a:t>
            </a:r>
            <a:r>
              <a:rPr lang="hu-HU" sz="2400" dirty="0" err="1"/>
              <a:t>-ek</a:t>
            </a:r>
            <a:r>
              <a:rPr lang="hu-HU" sz="2400" dirty="0"/>
              <a:t> sorozata melyeken áthalad az útvonal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hu-HU" sz="2100" dirty="0"/>
              <a:t>Hasonló a távolságvektorhoz</a:t>
            </a:r>
            <a:r>
              <a:rPr lang="en-US" sz="2100" dirty="0"/>
              <a:t>, </a:t>
            </a:r>
            <a:r>
              <a:rPr lang="hu-HU" sz="2100" dirty="0"/>
              <a:t>de további információt is tartalmaz</a:t>
            </a:r>
            <a:endParaRPr lang="en-US" sz="2100" dirty="0"/>
          </a:p>
          <a:p>
            <a:pPr>
              <a:spcBef>
                <a:spcPts val="600"/>
              </a:spcBef>
            </a:pPr>
            <a:r>
              <a:rPr lang="hu-HU" sz="2400" dirty="0"/>
              <a:t>Hurkok, körök detektálása és </a:t>
            </a:r>
            <a:r>
              <a:rPr lang="hu-HU" sz="2400" dirty="0" err="1"/>
              <a:t>külnböző</a:t>
            </a:r>
            <a:r>
              <a:rPr lang="hu-HU" sz="2400" dirty="0"/>
              <a:t> továbbítási </a:t>
            </a:r>
            <a:br>
              <a:rPr lang="hu-HU" sz="2400" dirty="0"/>
            </a:br>
            <a:r>
              <a:rPr lang="hu-HU" sz="2400" dirty="0"/>
              <a:t>politikák alkalmazása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hu-HU" sz="2100" dirty="0"/>
              <a:t>Pl.</a:t>
            </a:r>
            <a:r>
              <a:rPr lang="en-US" sz="2100" dirty="0"/>
              <a:t> </a:t>
            </a:r>
            <a:r>
              <a:rPr lang="hu-HU" sz="2100" dirty="0"/>
              <a:t>válaszd a legolcsóbb/legrövidebb utat	</a:t>
            </a:r>
            <a:endParaRPr lang="en-US" sz="2100" dirty="0"/>
          </a:p>
          <a:p>
            <a:pPr>
              <a:spcBef>
                <a:spcPts val="600"/>
              </a:spcBef>
            </a:pPr>
            <a:r>
              <a:rPr lang="hu-HU" sz="2400" dirty="0" err="1"/>
              <a:t>Routing</a:t>
            </a:r>
            <a:r>
              <a:rPr lang="hu-HU" sz="2400" dirty="0"/>
              <a:t> a leghosszabb </a:t>
            </a:r>
            <a:r>
              <a:rPr lang="hu-HU" sz="2400" dirty="0" err="1"/>
              <a:t>prefix</a:t>
            </a:r>
            <a:r>
              <a:rPr lang="hu-HU" sz="2400" dirty="0"/>
              <a:t> egyezés alapján</a:t>
            </a:r>
            <a:endParaRPr lang="en-US" sz="2400" dirty="0"/>
          </a:p>
        </p:txBody>
      </p:sp>
      <p:sp>
        <p:nvSpPr>
          <p:cNvPr id="1052733" name="Text Box 61"/>
          <p:cNvSpPr txBox="1">
            <a:spLocks noChangeArrowheads="1"/>
          </p:cNvSpPr>
          <p:nvPr/>
        </p:nvSpPr>
        <p:spPr bwMode="auto">
          <a:xfrm>
            <a:off x="6946932" y="4456509"/>
            <a:ext cx="173470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110.10.0.0/16</a:t>
            </a:r>
          </a:p>
        </p:txBody>
      </p:sp>
      <p:sp>
        <p:nvSpPr>
          <p:cNvPr id="1052734" name="Text Box 62"/>
          <p:cNvSpPr txBox="1">
            <a:spLocks noChangeArrowheads="1"/>
          </p:cNvSpPr>
          <p:nvPr/>
        </p:nvSpPr>
        <p:spPr bwMode="auto">
          <a:xfrm>
            <a:off x="995498" y="5743576"/>
            <a:ext cx="86722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AS 1</a:t>
            </a:r>
          </a:p>
        </p:txBody>
      </p:sp>
      <p:sp>
        <p:nvSpPr>
          <p:cNvPr id="1052735" name="Text Box 63"/>
          <p:cNvSpPr txBox="1">
            <a:spLocks noChangeArrowheads="1"/>
          </p:cNvSpPr>
          <p:nvPr/>
        </p:nvSpPr>
        <p:spPr bwMode="auto">
          <a:xfrm>
            <a:off x="2773185" y="4291130"/>
            <a:ext cx="86722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AS 2</a:t>
            </a:r>
          </a:p>
        </p:txBody>
      </p:sp>
      <p:sp>
        <p:nvSpPr>
          <p:cNvPr id="1052732" name="Text Box 60"/>
          <p:cNvSpPr txBox="1">
            <a:spLocks noChangeArrowheads="1"/>
          </p:cNvSpPr>
          <p:nvPr/>
        </p:nvSpPr>
        <p:spPr bwMode="auto">
          <a:xfrm>
            <a:off x="4774566" y="4001873"/>
            <a:ext cx="174887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130.10.0.0/16</a:t>
            </a:r>
          </a:p>
        </p:txBody>
      </p:sp>
      <p:sp>
        <p:nvSpPr>
          <p:cNvPr id="1052736" name="Text Box 64"/>
          <p:cNvSpPr txBox="1">
            <a:spLocks noChangeArrowheads="1"/>
          </p:cNvSpPr>
          <p:nvPr/>
        </p:nvSpPr>
        <p:spPr bwMode="auto">
          <a:xfrm>
            <a:off x="5215392" y="3595212"/>
            <a:ext cx="86722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AS 3</a:t>
            </a:r>
          </a:p>
        </p:txBody>
      </p:sp>
      <p:sp>
        <p:nvSpPr>
          <p:cNvPr id="1052731" name="Text Box 59"/>
          <p:cNvSpPr txBox="1">
            <a:spLocks noChangeArrowheads="1"/>
          </p:cNvSpPr>
          <p:nvPr/>
        </p:nvSpPr>
        <p:spPr bwMode="auto">
          <a:xfrm>
            <a:off x="7220877" y="2905175"/>
            <a:ext cx="174887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120.10.0.0/16</a:t>
            </a:r>
          </a:p>
        </p:txBody>
      </p:sp>
      <p:sp>
        <p:nvSpPr>
          <p:cNvPr id="1052737" name="Text Box 65"/>
          <p:cNvSpPr txBox="1">
            <a:spLocks noChangeArrowheads="1"/>
          </p:cNvSpPr>
          <p:nvPr/>
        </p:nvSpPr>
        <p:spPr bwMode="auto">
          <a:xfrm>
            <a:off x="7661703" y="2498352"/>
            <a:ext cx="86722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AS 4</a:t>
            </a:r>
          </a:p>
        </p:txBody>
      </p:sp>
      <p:sp>
        <p:nvSpPr>
          <p:cNvPr id="1052738" name="Text Box 66"/>
          <p:cNvSpPr txBox="1">
            <a:spLocks noChangeArrowheads="1"/>
          </p:cNvSpPr>
          <p:nvPr/>
        </p:nvSpPr>
        <p:spPr bwMode="auto">
          <a:xfrm>
            <a:off x="7380673" y="4045348"/>
            <a:ext cx="86722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AS 5</a:t>
            </a:r>
          </a:p>
        </p:txBody>
      </p:sp>
      <p:sp>
        <p:nvSpPr>
          <p:cNvPr id="7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388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82" name="Straight Connector 81"/>
          <p:cNvCxnSpPr>
            <a:stCxn id="79" idx="2"/>
            <a:endCxn id="80" idx="3"/>
          </p:cNvCxnSpPr>
          <p:nvPr/>
        </p:nvCxnSpPr>
        <p:spPr>
          <a:xfrm flipH="1">
            <a:off x="1445846" y="4559100"/>
            <a:ext cx="857693" cy="835012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9" idx="0"/>
            <a:endCxn id="75" idx="2"/>
          </p:cNvCxnSpPr>
          <p:nvPr/>
        </p:nvCxnSpPr>
        <p:spPr>
          <a:xfrm flipV="1">
            <a:off x="4213979" y="4244221"/>
            <a:ext cx="527533" cy="31487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8" idx="2"/>
            <a:endCxn id="75" idx="0"/>
          </p:cNvCxnSpPr>
          <p:nvPr/>
        </p:nvCxnSpPr>
        <p:spPr>
          <a:xfrm flipH="1">
            <a:off x="6651952" y="3030875"/>
            <a:ext cx="507054" cy="1213346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 flipH="1">
            <a:off x="2827221" y="5321961"/>
            <a:ext cx="6074407" cy="1409082"/>
            <a:chOff x="1219200" y="4876799"/>
            <a:chExt cx="5181605" cy="1384995"/>
          </a:xfrm>
        </p:grpSpPr>
        <p:sp>
          <p:nvSpPr>
            <p:cNvPr id="93" name="Rectangular Callout 92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61311"/>
                <a:gd name="adj2" fmla="val 1894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19202" y="4876799"/>
              <a:ext cx="5181603" cy="136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120.10.0.0/16: AS 2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  <a:sym typeface="Wingdings" pitchFamily="2" charset="2"/>
                </a:rPr>
                <a:t> AS 3  AS 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  <a:sym typeface="Wingdings" pitchFamily="2" charset="2"/>
                </a:rPr>
                <a:t>130.10.0.0/16: AS 2  AS 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  <a:sym typeface="Wingdings" pitchFamily="2" charset="2"/>
                </a:rPr>
                <a:t>110.10.0.0/16: AS 2  AS 5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sp>
        <p:nvSpPr>
          <p:cNvPr id="65" name="Freeform 64"/>
          <p:cNvSpPr/>
          <p:nvPr/>
        </p:nvSpPr>
        <p:spPr>
          <a:xfrm>
            <a:off x="4241494" y="4538949"/>
            <a:ext cx="2677099" cy="551488"/>
          </a:xfrm>
          <a:custGeom>
            <a:avLst/>
            <a:gdLst>
              <a:gd name="connsiteX0" fmla="*/ 0 w 2677099"/>
              <a:gd name="connsiteY0" fmla="*/ 0 h 551488"/>
              <a:gd name="connsiteX1" fmla="*/ 1002535 w 2677099"/>
              <a:gd name="connsiteY1" fmla="*/ 550844 h 551488"/>
              <a:gd name="connsiteX2" fmla="*/ 2677099 w 2677099"/>
              <a:gd name="connsiteY2" fmla="*/ 88135 h 55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7099" h="551488">
                <a:moveTo>
                  <a:pt x="0" y="0"/>
                </a:moveTo>
                <a:cubicBezTo>
                  <a:pt x="278176" y="268077"/>
                  <a:pt x="556352" y="536155"/>
                  <a:pt x="1002535" y="550844"/>
                </a:cubicBezTo>
                <a:cubicBezTo>
                  <a:pt x="1448718" y="565533"/>
                  <a:pt x="2062908" y="326834"/>
                  <a:pt x="2677099" y="88135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ia számának helye 20"/>
          <p:cNvSpPr>
            <a:spLocks noGrp="1"/>
          </p:cNvSpPr>
          <p:nvPr>
            <p:ph type="sldNum" sz="quarter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56CB3-F63C-4D01-A29E-2B7FCD440A13}" type="slidenum"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389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91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Útvonalvektor protokoll</a:t>
            </a:r>
            <a:br>
              <a:rPr lang="hu-HU" dirty="0"/>
            </a:br>
            <a:r>
              <a:rPr lang="hu-HU" dirty="0"/>
              <a:t>	</a:t>
            </a:r>
            <a:r>
              <a:rPr lang="en-US" dirty="0"/>
              <a:t>Path Vector Protocol</a:t>
            </a:r>
          </a:p>
        </p:txBody>
      </p:sp>
      <p:sp>
        <p:nvSpPr>
          <p:cNvPr id="149197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/>
          </a:bodyPr>
          <a:lstStyle/>
          <a:p>
            <a:r>
              <a:rPr lang="hu-HU" sz="2800" dirty="0"/>
              <a:t>A távolságvektor protokoll kiterjesztése</a:t>
            </a:r>
            <a:endParaRPr lang="en-US" sz="2800" dirty="0"/>
          </a:p>
          <a:p>
            <a:pPr lvl="1"/>
            <a:r>
              <a:rPr lang="hu-HU" sz="2400" dirty="0"/>
              <a:t>Rugalmas továbbítási politikák</a:t>
            </a:r>
            <a:endParaRPr lang="en-US" sz="2400" dirty="0"/>
          </a:p>
          <a:p>
            <a:pPr lvl="1"/>
            <a:r>
              <a:rPr lang="hu-HU" sz="2400" dirty="0"/>
              <a:t>Megoldja a végtelenig számolás problémáját</a:t>
            </a:r>
          </a:p>
          <a:p>
            <a:pPr lvl="1"/>
            <a:r>
              <a:rPr lang="hu-HU" sz="2400" dirty="0"/>
              <a:t>Útvonalvektor: Célállomás, következő ugrás (</a:t>
            </a:r>
            <a:r>
              <a:rPr lang="hu-HU" sz="2400" dirty="0" err="1"/>
              <a:t>nh</a:t>
            </a:r>
            <a:r>
              <a:rPr lang="hu-HU" sz="2400" dirty="0"/>
              <a:t>), AS útvonal</a:t>
            </a:r>
            <a:endParaRPr lang="en-US" sz="2400" dirty="0"/>
          </a:p>
          <a:p>
            <a:pPr>
              <a:lnSpc>
                <a:spcPct val="70000"/>
              </a:lnSpc>
            </a:pPr>
            <a:r>
              <a:rPr lang="hu-HU" sz="2800" dirty="0"/>
              <a:t>Ötlet</a:t>
            </a:r>
            <a:r>
              <a:rPr lang="en-US" sz="2800" dirty="0"/>
              <a:t>: </a:t>
            </a:r>
            <a:r>
              <a:rPr lang="hu-HU" sz="2800" dirty="0"/>
              <a:t>a teljes útvonalat meghirdeti</a:t>
            </a:r>
            <a:endParaRPr lang="en-US" sz="2800" dirty="0"/>
          </a:p>
          <a:p>
            <a:pPr lvl="1"/>
            <a:r>
              <a:rPr lang="hu-HU" sz="2400" dirty="0"/>
              <a:t>Távolságvektor</a:t>
            </a:r>
            <a:r>
              <a:rPr lang="en-US" sz="2400" dirty="0"/>
              <a:t>: </a:t>
            </a:r>
            <a:r>
              <a:rPr lang="hu-HU" sz="2400" dirty="0"/>
              <a:t>távolság metrika küldése célállomásonként</a:t>
            </a:r>
            <a:endParaRPr lang="en-US" sz="2400" dirty="0"/>
          </a:p>
          <a:p>
            <a:pPr lvl="1"/>
            <a:r>
              <a:rPr lang="hu-HU" sz="2400" dirty="0"/>
              <a:t>Útvonalvektor: a teljes útvonal küldése célállomásonként</a:t>
            </a:r>
            <a:endParaRPr lang="en-US" sz="2400" dirty="0"/>
          </a:p>
        </p:txBody>
      </p:sp>
      <p:graphicFrame>
        <p:nvGraphicFramePr>
          <p:cNvPr id="1491976" name="Object 8"/>
          <p:cNvGraphicFramePr>
            <a:graphicFrameLocks noChangeAspect="1"/>
          </p:cNvGraphicFramePr>
          <p:nvPr/>
        </p:nvGraphicFramePr>
        <p:xfrm>
          <a:off x="420688" y="4364038"/>
          <a:ext cx="2647950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Photo Editor Photo" r:id="rId3" imgW="1905266" imgH="1390844" progId="MSPhotoEd.3">
                  <p:embed/>
                </p:oleObj>
              </mc:Choice>
              <mc:Fallback>
                <p:oleObj name="Photo Editor Photo" r:id="rId3" imgW="1905266" imgH="1390844" progId="MSPhotoEd.3">
                  <p:embed/>
                  <p:pic>
                    <p:nvPicPr>
                      <p:cNvPr id="14919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4364038"/>
                        <a:ext cx="2647950" cy="202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1977" name="Text Box 9"/>
          <p:cNvSpPr txBox="1">
            <a:spLocks noChangeArrowheads="1"/>
          </p:cNvSpPr>
          <p:nvPr/>
        </p:nvSpPr>
        <p:spPr bwMode="auto">
          <a:xfrm>
            <a:off x="1557338" y="512127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91978" name="Line 10"/>
          <p:cNvSpPr>
            <a:spLocks noChangeShapeType="1"/>
          </p:cNvSpPr>
          <p:nvPr/>
        </p:nvSpPr>
        <p:spPr bwMode="auto">
          <a:xfrm flipH="1" flipV="1">
            <a:off x="6084888" y="5640388"/>
            <a:ext cx="2024062" cy="0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grpSp>
        <p:nvGrpSpPr>
          <p:cNvPr id="1491979" name="Group 11"/>
          <p:cNvGrpSpPr>
            <a:grpSpLocks/>
          </p:cNvGrpSpPr>
          <p:nvPr/>
        </p:nvGrpSpPr>
        <p:grpSpPr bwMode="auto">
          <a:xfrm>
            <a:off x="4867275" y="4992688"/>
            <a:ext cx="1290638" cy="1098550"/>
            <a:chOff x="2193" y="3325"/>
            <a:chExt cx="813" cy="692"/>
          </a:xfrm>
        </p:grpSpPr>
        <p:graphicFrame>
          <p:nvGraphicFramePr>
            <p:cNvPr id="1491980" name="Object 12"/>
            <p:cNvGraphicFramePr>
              <a:graphicFrameLocks noChangeAspect="1"/>
            </p:cNvGraphicFramePr>
            <p:nvPr/>
          </p:nvGraphicFramePr>
          <p:xfrm>
            <a:off x="2193" y="3325"/>
            <a:ext cx="813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" name="Photo Editor Photo" r:id="rId5" imgW="1905266" imgH="1390844" progId="MSPhotoEd.3">
                    <p:embed/>
                  </p:oleObj>
                </mc:Choice>
                <mc:Fallback>
                  <p:oleObj name="Photo Editor Photo" r:id="rId5" imgW="1905266" imgH="1390844" progId="MSPhotoEd.3">
                    <p:embed/>
                    <p:pic>
                      <p:nvPicPr>
                        <p:cNvPr id="149198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3" y="3325"/>
                          <a:ext cx="813" cy="6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91981" name="Text Box 13"/>
            <p:cNvSpPr txBox="1">
              <a:spLocks noChangeArrowheads="1"/>
            </p:cNvSpPr>
            <p:nvPr/>
          </p:nvSpPr>
          <p:spPr bwMode="auto">
            <a:xfrm>
              <a:off x="2507" y="3501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1491982" name="Line 14"/>
          <p:cNvSpPr>
            <a:spLocks noChangeShapeType="1"/>
          </p:cNvSpPr>
          <p:nvPr/>
        </p:nvSpPr>
        <p:spPr bwMode="auto">
          <a:xfrm flipH="1">
            <a:off x="2852738" y="5619750"/>
            <a:ext cx="2157412" cy="0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graphicFrame>
        <p:nvGraphicFramePr>
          <p:cNvPr id="1491983" name="Object 15"/>
          <p:cNvGraphicFramePr>
            <a:graphicFrameLocks noChangeAspect="1"/>
          </p:cNvGraphicFramePr>
          <p:nvPr/>
        </p:nvGraphicFramePr>
        <p:xfrm>
          <a:off x="8040688" y="5141913"/>
          <a:ext cx="833437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Photo Editor Photo" r:id="rId6" imgW="1905266" imgH="1390844" progId="MSPhotoEd.3">
                  <p:embed/>
                </p:oleObj>
              </mc:Choice>
              <mc:Fallback>
                <p:oleObj name="Photo Editor Photo" r:id="rId6" imgW="1905266" imgH="1390844" progId="MSPhotoEd.3">
                  <p:embed/>
                  <p:pic>
                    <p:nvPicPr>
                      <p:cNvPr id="149198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0688" y="5141913"/>
                        <a:ext cx="833437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1984" name="Line 16"/>
          <p:cNvSpPr>
            <a:spLocks noChangeShapeType="1"/>
          </p:cNvSpPr>
          <p:nvPr/>
        </p:nvSpPr>
        <p:spPr bwMode="auto">
          <a:xfrm flipH="1" flipV="1">
            <a:off x="8435975" y="5751513"/>
            <a:ext cx="0" cy="400050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91985" name="Text Box 17"/>
          <p:cNvSpPr txBox="1">
            <a:spLocks noChangeArrowheads="1"/>
          </p:cNvSpPr>
          <p:nvPr/>
        </p:nvSpPr>
        <p:spPr bwMode="auto">
          <a:xfrm>
            <a:off x="8315325" y="52689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91986" name="Text Box 18"/>
          <p:cNvSpPr txBox="1">
            <a:spLocks noChangeArrowheads="1"/>
          </p:cNvSpPr>
          <p:nvPr/>
        </p:nvSpPr>
        <p:spPr bwMode="auto">
          <a:xfrm>
            <a:off x="8281988" y="6059488"/>
            <a:ext cx="3825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</a:t>
            </a:r>
          </a:p>
        </p:txBody>
      </p:sp>
      <p:sp>
        <p:nvSpPr>
          <p:cNvPr id="1491988" name="Text Box 20"/>
          <p:cNvSpPr txBox="1">
            <a:spLocks noChangeArrowheads="1"/>
          </p:cNvSpPr>
          <p:nvPr/>
        </p:nvSpPr>
        <p:spPr bwMode="auto">
          <a:xfrm>
            <a:off x="3213100" y="4857750"/>
            <a:ext cx="1770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“d: path (2,1)”</a:t>
            </a:r>
          </a:p>
        </p:txBody>
      </p:sp>
      <p:sp>
        <p:nvSpPr>
          <p:cNvPr id="1491989" name="Line 21"/>
          <p:cNvSpPr>
            <a:spLocks noChangeShapeType="1"/>
          </p:cNvSpPr>
          <p:nvPr/>
        </p:nvSpPr>
        <p:spPr bwMode="auto">
          <a:xfrm flipH="1">
            <a:off x="2928938" y="5311775"/>
            <a:ext cx="21177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91991" name="Text Box 23"/>
          <p:cNvSpPr txBox="1">
            <a:spLocks noChangeArrowheads="1"/>
          </p:cNvSpPr>
          <p:nvPr/>
        </p:nvSpPr>
        <p:spPr bwMode="auto">
          <a:xfrm>
            <a:off x="6323013" y="4859338"/>
            <a:ext cx="1579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“d: path (1)”</a:t>
            </a:r>
          </a:p>
        </p:txBody>
      </p:sp>
      <p:sp>
        <p:nvSpPr>
          <p:cNvPr id="1491992" name="Line 24"/>
          <p:cNvSpPr>
            <a:spLocks noChangeShapeType="1"/>
          </p:cNvSpPr>
          <p:nvPr/>
        </p:nvSpPr>
        <p:spPr bwMode="auto">
          <a:xfrm flipH="1">
            <a:off x="6051550" y="5314950"/>
            <a:ext cx="21463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91993" name="Text Box 25"/>
          <p:cNvSpPr txBox="1">
            <a:spLocks noChangeArrowheads="1"/>
          </p:cNvSpPr>
          <p:nvPr/>
        </p:nvSpPr>
        <p:spPr bwMode="auto">
          <a:xfrm>
            <a:off x="3187700" y="5716588"/>
            <a:ext cx="1287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data traffic</a:t>
            </a:r>
          </a:p>
        </p:txBody>
      </p:sp>
      <p:sp>
        <p:nvSpPr>
          <p:cNvPr id="1491994" name="Text Box 26"/>
          <p:cNvSpPr txBox="1">
            <a:spLocks noChangeArrowheads="1"/>
          </p:cNvSpPr>
          <p:nvPr/>
        </p:nvSpPr>
        <p:spPr bwMode="auto">
          <a:xfrm>
            <a:off x="6426200" y="5746750"/>
            <a:ext cx="1287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data traffic</a:t>
            </a:r>
          </a:p>
        </p:txBody>
      </p:sp>
    </p:spTree>
    <p:extLst>
      <p:ext uri="{BB962C8B-B14F-4D97-AF65-F5344CB8AC3E}">
        <p14:creationId xmlns:p14="http://schemas.microsoft.com/office/powerpoint/2010/main" val="8573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Fizikai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2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Információt visz át két fizikailag összekötött eszköz között</a:t>
            </a:r>
          </a:p>
          <a:p>
            <a:pPr lvl="1"/>
            <a:r>
              <a:rPr lang="en-US" dirty="0" err="1"/>
              <a:t>definiálja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átviteli</a:t>
            </a:r>
            <a:r>
              <a:rPr lang="en-US" dirty="0"/>
              <a:t> </a:t>
            </a:r>
            <a:r>
              <a:rPr lang="en-US" dirty="0" err="1"/>
              <a:t>közeg</a:t>
            </a:r>
            <a:r>
              <a:rPr lang="en-US" dirty="0"/>
              <a:t> </a:t>
            </a:r>
            <a:r>
              <a:rPr lang="en-US" dirty="0" err="1"/>
              <a:t>kapcsolatát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Specifikálja egy bit átvitelét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Egy bit kódolásának sémája</a:t>
            </a:r>
            <a:endParaRPr lang="en-US" dirty="0"/>
          </a:p>
          <a:p>
            <a:pPr lvl="1"/>
            <a:r>
              <a:rPr lang="hu-HU" dirty="0"/>
              <a:t>Feszültség szintek</a:t>
            </a:r>
            <a:endParaRPr lang="en-US" dirty="0"/>
          </a:p>
          <a:p>
            <a:pPr lvl="1"/>
            <a:r>
              <a:rPr lang="hu-HU" dirty="0"/>
              <a:t>Jelek időzítése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</a:t>
            </a:r>
            <a:r>
              <a:rPr lang="hu-HU" dirty="0"/>
              <a:t>koaxiális kábel</a:t>
            </a:r>
            <a:r>
              <a:rPr lang="en-US" dirty="0"/>
              <a:t>, </a:t>
            </a:r>
            <a:r>
              <a:rPr lang="hu-HU" dirty="0"/>
              <a:t>optikai kábel</a:t>
            </a:r>
            <a:r>
              <a:rPr lang="en-US" dirty="0"/>
              <a:t>, </a:t>
            </a:r>
            <a:r>
              <a:rPr lang="hu-HU" dirty="0"/>
              <a:t>rádió frekvenciás adó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8619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69918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 számának helye 16"/>
          <p:cNvSpPr>
            <a:spLocks noGrp="1"/>
          </p:cNvSpPr>
          <p:nvPr>
            <p:ph type="sldNum" sz="quarter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D5412-4D92-4688-95EB-1F6FF1027BEE}" type="slidenum"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390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9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Rugalmas forgalomirányítás</a:t>
            </a:r>
            <a:endParaRPr lang="en-US" dirty="0"/>
          </a:p>
        </p:txBody>
      </p:sp>
      <p:sp>
        <p:nvSpPr>
          <p:cNvPr id="149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Minden állomás hely/saját útválasztási politikát alkalmaz</a:t>
            </a:r>
            <a:endParaRPr lang="en-US" sz="2800" dirty="0"/>
          </a:p>
          <a:p>
            <a:pPr lvl="1"/>
            <a:r>
              <a:rPr lang="hu-HU" sz="2400" dirty="0"/>
              <a:t>Útvonal kiválasztás</a:t>
            </a:r>
            <a:r>
              <a:rPr lang="en-US" sz="2400" dirty="0"/>
              <a:t>: </a:t>
            </a:r>
            <a:r>
              <a:rPr lang="hu-HU" sz="2400" dirty="0"/>
              <a:t>Melyik útvonalat használjuk</a:t>
            </a:r>
            <a:r>
              <a:rPr lang="en-US" sz="2400" dirty="0"/>
              <a:t>?</a:t>
            </a:r>
          </a:p>
          <a:p>
            <a:pPr lvl="1"/>
            <a:r>
              <a:rPr lang="hu-HU" sz="2400" dirty="0"/>
              <a:t>Útvonal</a:t>
            </a:r>
            <a:r>
              <a:rPr lang="en-US" sz="2400" dirty="0"/>
              <a:t> export: </a:t>
            </a:r>
            <a:r>
              <a:rPr lang="hu-HU" sz="2400" dirty="0"/>
              <a:t>Melyik útvonalat hirdessük meg</a:t>
            </a:r>
            <a:r>
              <a:rPr lang="en-US" sz="2400" dirty="0"/>
              <a:t>?</a:t>
            </a:r>
          </a:p>
          <a:p>
            <a:r>
              <a:rPr lang="hu-HU" sz="2800" dirty="0"/>
              <a:t>Példák</a:t>
            </a:r>
            <a:endParaRPr lang="en-US" sz="2800" dirty="0"/>
          </a:p>
          <a:p>
            <a:pPr lvl="1"/>
            <a:r>
              <a:rPr lang="hu-HU" sz="2400" dirty="0"/>
              <a:t>A </a:t>
            </a:r>
            <a:r>
              <a:rPr lang="en-US" sz="2400" dirty="0"/>
              <a:t>2</a:t>
            </a:r>
            <a:r>
              <a:rPr lang="hu-HU" sz="2400" dirty="0"/>
              <a:t>. állomás</a:t>
            </a:r>
            <a:r>
              <a:rPr lang="en-US" sz="2400" dirty="0"/>
              <a:t> </a:t>
            </a:r>
            <a:r>
              <a:rPr lang="hu-HU" sz="2400" dirty="0"/>
              <a:t>által preferált útvonal:</a:t>
            </a:r>
            <a:r>
              <a:rPr lang="en-US" sz="2400" dirty="0"/>
              <a:t> “2, 3, 1” </a:t>
            </a:r>
            <a:r>
              <a:rPr lang="hu-HU" sz="2400" dirty="0"/>
              <a:t>(nem a</a:t>
            </a:r>
            <a:r>
              <a:rPr lang="en-US" sz="2400" dirty="0"/>
              <a:t> “2, 1”</a:t>
            </a:r>
            <a:r>
              <a:rPr lang="hu-HU" sz="2400" dirty="0"/>
              <a:t>)</a:t>
            </a:r>
            <a:endParaRPr lang="en-US" sz="2400" dirty="0"/>
          </a:p>
          <a:p>
            <a:pPr lvl="1"/>
            <a:r>
              <a:rPr lang="hu-HU" sz="2400" dirty="0"/>
              <a:t>Az </a:t>
            </a:r>
            <a:r>
              <a:rPr lang="en-US" sz="2400" dirty="0"/>
              <a:t>1</a:t>
            </a:r>
            <a:r>
              <a:rPr lang="hu-HU" sz="2400" dirty="0"/>
              <a:t>. állomás</a:t>
            </a:r>
            <a:r>
              <a:rPr lang="en-US" sz="2400" dirty="0"/>
              <a:t> </a:t>
            </a:r>
            <a:r>
              <a:rPr lang="hu-HU" sz="2400" dirty="0"/>
              <a:t>nem hagyja, hogy a</a:t>
            </a:r>
            <a:r>
              <a:rPr lang="en-US" sz="2400" dirty="0"/>
              <a:t> 3</a:t>
            </a:r>
            <a:r>
              <a:rPr lang="hu-HU" sz="2400" dirty="0"/>
              <a:t>. állomás értesüljön az </a:t>
            </a:r>
            <a:r>
              <a:rPr lang="en-US" sz="2400" dirty="0"/>
              <a:t>“1, 2”</a:t>
            </a:r>
            <a:r>
              <a:rPr lang="hu-HU" sz="2400" dirty="0"/>
              <a:t> útvonalról</a:t>
            </a:r>
            <a:endParaRPr lang="en-US" sz="2400" dirty="0"/>
          </a:p>
        </p:txBody>
      </p:sp>
      <p:grpSp>
        <p:nvGrpSpPr>
          <p:cNvPr id="1499165" name="Group 29"/>
          <p:cNvGrpSpPr>
            <a:grpSpLocks/>
          </p:cNvGrpSpPr>
          <p:nvPr/>
        </p:nvGrpSpPr>
        <p:grpSpPr bwMode="auto">
          <a:xfrm>
            <a:off x="3229957" y="4668838"/>
            <a:ext cx="3379787" cy="2189162"/>
            <a:chOff x="1728" y="2484"/>
            <a:chExt cx="2410" cy="1732"/>
          </a:xfrm>
        </p:grpSpPr>
        <p:grpSp>
          <p:nvGrpSpPr>
            <p:cNvPr id="1499143" name="Group 7"/>
            <p:cNvGrpSpPr>
              <a:grpSpLocks/>
            </p:cNvGrpSpPr>
            <p:nvPr/>
          </p:nvGrpSpPr>
          <p:grpSpPr bwMode="auto">
            <a:xfrm>
              <a:off x="1728" y="2484"/>
              <a:ext cx="813" cy="692"/>
              <a:chOff x="2193" y="3325"/>
              <a:chExt cx="813" cy="692"/>
            </a:xfrm>
          </p:grpSpPr>
          <p:graphicFrame>
            <p:nvGraphicFramePr>
              <p:cNvPr id="1499144" name="Object 8"/>
              <p:cNvGraphicFramePr>
                <a:graphicFrameLocks noChangeAspect="1"/>
              </p:cNvGraphicFramePr>
              <p:nvPr/>
            </p:nvGraphicFramePr>
            <p:xfrm>
              <a:off x="2193" y="3325"/>
              <a:ext cx="813" cy="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7" name="Photo Editor Photo" r:id="rId3" imgW="1905266" imgH="1390844" progId="MSPhotoEd.3">
                      <p:embed/>
                    </p:oleObj>
                  </mc:Choice>
                  <mc:Fallback>
                    <p:oleObj name="Photo Editor Photo" r:id="rId3" imgW="1905266" imgH="1390844" progId="MSPhotoEd.3">
                      <p:embed/>
                      <p:pic>
                        <p:nvPicPr>
                          <p:cNvPr id="1499144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93" y="3325"/>
                            <a:ext cx="813" cy="6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99145" name="Text Box 9"/>
              <p:cNvSpPr txBox="1">
                <a:spLocks noChangeArrowheads="1"/>
              </p:cNvSpPr>
              <p:nvPr/>
            </p:nvSpPr>
            <p:spPr bwMode="auto">
              <a:xfrm>
                <a:off x="2507" y="3501"/>
                <a:ext cx="222" cy="3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1499156" name="Group 20"/>
            <p:cNvGrpSpPr>
              <a:grpSpLocks/>
            </p:cNvGrpSpPr>
            <p:nvPr/>
          </p:nvGrpSpPr>
          <p:grpSpPr bwMode="auto">
            <a:xfrm>
              <a:off x="3325" y="2532"/>
              <a:ext cx="813" cy="692"/>
              <a:chOff x="2193" y="3325"/>
              <a:chExt cx="813" cy="692"/>
            </a:xfrm>
          </p:grpSpPr>
          <p:graphicFrame>
            <p:nvGraphicFramePr>
              <p:cNvPr id="1499157" name="Object 21"/>
              <p:cNvGraphicFramePr>
                <a:graphicFrameLocks noChangeAspect="1"/>
              </p:cNvGraphicFramePr>
              <p:nvPr/>
            </p:nvGraphicFramePr>
            <p:xfrm>
              <a:off x="2193" y="3325"/>
              <a:ext cx="813" cy="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8" name="Photo Editor Photo" r:id="rId5" imgW="1905266" imgH="1390844" progId="MSPhotoEd.3">
                      <p:embed/>
                    </p:oleObj>
                  </mc:Choice>
                  <mc:Fallback>
                    <p:oleObj name="Photo Editor Photo" r:id="rId5" imgW="1905266" imgH="1390844" progId="MSPhotoEd.3">
                      <p:embed/>
                      <p:pic>
                        <p:nvPicPr>
                          <p:cNvPr id="1499157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93" y="3325"/>
                            <a:ext cx="813" cy="6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99158" name="Text Box 22"/>
              <p:cNvSpPr txBox="1">
                <a:spLocks noChangeArrowheads="1"/>
              </p:cNvSpPr>
              <p:nvPr/>
            </p:nvSpPr>
            <p:spPr bwMode="auto">
              <a:xfrm>
                <a:off x="2507" y="3501"/>
                <a:ext cx="222" cy="3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499159" name="Group 23"/>
            <p:cNvGrpSpPr>
              <a:grpSpLocks/>
            </p:cNvGrpSpPr>
            <p:nvPr/>
          </p:nvGrpSpPr>
          <p:grpSpPr bwMode="auto">
            <a:xfrm>
              <a:off x="2550" y="3524"/>
              <a:ext cx="813" cy="692"/>
              <a:chOff x="2193" y="3325"/>
              <a:chExt cx="813" cy="692"/>
            </a:xfrm>
          </p:grpSpPr>
          <p:graphicFrame>
            <p:nvGraphicFramePr>
              <p:cNvPr id="1499160" name="Object 24"/>
              <p:cNvGraphicFramePr>
                <a:graphicFrameLocks noChangeAspect="1"/>
              </p:cNvGraphicFramePr>
              <p:nvPr/>
            </p:nvGraphicFramePr>
            <p:xfrm>
              <a:off x="2193" y="3325"/>
              <a:ext cx="813" cy="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9" name="Photo Editor Photo" r:id="rId6" imgW="1905266" imgH="1390844" progId="MSPhotoEd.3">
                      <p:embed/>
                    </p:oleObj>
                  </mc:Choice>
                  <mc:Fallback>
                    <p:oleObj name="Photo Editor Photo" r:id="rId6" imgW="1905266" imgH="1390844" progId="MSPhotoEd.3">
                      <p:embed/>
                      <p:pic>
                        <p:nvPicPr>
                          <p:cNvPr id="149916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93" y="3325"/>
                            <a:ext cx="813" cy="6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99161" name="Text Box 25"/>
              <p:cNvSpPr txBox="1">
                <a:spLocks noChangeArrowheads="1"/>
              </p:cNvSpPr>
              <p:nvPr/>
            </p:nvSpPr>
            <p:spPr bwMode="auto">
              <a:xfrm>
                <a:off x="2507" y="3501"/>
                <a:ext cx="222" cy="3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499162" name="Line 26"/>
            <p:cNvSpPr>
              <a:spLocks noChangeShapeType="1"/>
            </p:cNvSpPr>
            <p:nvPr/>
          </p:nvSpPr>
          <p:spPr bwMode="auto">
            <a:xfrm>
              <a:off x="2454" y="2750"/>
              <a:ext cx="101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499163" name="Line 27"/>
            <p:cNvSpPr>
              <a:spLocks noChangeShapeType="1"/>
            </p:cNvSpPr>
            <p:nvPr/>
          </p:nvSpPr>
          <p:spPr bwMode="auto">
            <a:xfrm flipH="1">
              <a:off x="3107" y="3137"/>
              <a:ext cx="532" cy="46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499164" name="Line 28"/>
            <p:cNvSpPr>
              <a:spLocks noChangeShapeType="1"/>
            </p:cNvSpPr>
            <p:nvPr/>
          </p:nvSpPr>
          <p:spPr bwMode="auto">
            <a:xfrm>
              <a:off x="2260" y="3040"/>
              <a:ext cx="581" cy="60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312082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traight Connector 185"/>
          <p:cNvCxnSpPr>
            <a:stCxn id="168" idx="2"/>
            <a:endCxn id="180" idx="0"/>
          </p:cNvCxnSpPr>
          <p:nvPr/>
        </p:nvCxnSpPr>
        <p:spPr>
          <a:xfrm>
            <a:off x="5144550" y="5325613"/>
            <a:ext cx="322557" cy="74149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67318"/>
            <a:ext cx="533400" cy="304800"/>
          </a:xfr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391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Cloud 4"/>
          <p:cNvSpPr/>
          <p:nvPr/>
        </p:nvSpPr>
        <p:spPr>
          <a:xfrm>
            <a:off x="-1733791" y="2462971"/>
            <a:ext cx="2762494" cy="19862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Cloud 5"/>
          <p:cNvSpPr/>
          <p:nvPr/>
        </p:nvSpPr>
        <p:spPr>
          <a:xfrm>
            <a:off x="8262594" y="2485005"/>
            <a:ext cx="2762494" cy="1986272"/>
          </a:xfrm>
          <a:prstGeom prst="cloud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Cloud 6"/>
          <p:cNvSpPr/>
          <p:nvPr/>
        </p:nvSpPr>
        <p:spPr>
          <a:xfrm>
            <a:off x="2226430" y="2207862"/>
            <a:ext cx="4471825" cy="3432769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>
            <a:stCxn id="17" idx="2"/>
            <a:endCxn id="13" idx="0"/>
          </p:cNvCxnSpPr>
          <p:nvPr/>
        </p:nvCxnSpPr>
        <p:spPr>
          <a:xfrm flipH="1">
            <a:off x="4552624" y="3014956"/>
            <a:ext cx="752216" cy="65640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33" idx="1"/>
            <a:endCxn id="12" idx="3"/>
          </p:cNvCxnSpPr>
          <p:nvPr/>
        </p:nvCxnSpPr>
        <p:spPr>
          <a:xfrm flipH="1" flipV="1">
            <a:off x="1351260" y="3448117"/>
            <a:ext cx="896473" cy="3284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31" idx="1"/>
            <a:endCxn id="132" idx="3"/>
          </p:cNvCxnSpPr>
          <p:nvPr/>
        </p:nvCxnSpPr>
        <p:spPr>
          <a:xfrm flipH="1">
            <a:off x="6983111" y="3557369"/>
            <a:ext cx="998346" cy="11017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33" idx="3"/>
            <a:endCxn id="13" idx="1"/>
          </p:cNvCxnSpPr>
          <p:nvPr/>
        </p:nvCxnSpPr>
        <p:spPr>
          <a:xfrm>
            <a:off x="2892848" y="3451401"/>
            <a:ext cx="1337218" cy="41016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7" idx="1"/>
            <a:endCxn id="133" idx="3"/>
          </p:cNvCxnSpPr>
          <p:nvPr/>
        </p:nvCxnSpPr>
        <p:spPr>
          <a:xfrm flipH="1">
            <a:off x="2892848" y="2824759"/>
            <a:ext cx="2089434" cy="6266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7" idx="3"/>
            <a:endCxn id="132" idx="0"/>
          </p:cNvCxnSpPr>
          <p:nvPr/>
        </p:nvCxnSpPr>
        <p:spPr>
          <a:xfrm>
            <a:off x="5627397" y="2824759"/>
            <a:ext cx="1033157" cy="55342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4" idx="1"/>
            <a:endCxn id="13" idx="2"/>
          </p:cNvCxnSpPr>
          <p:nvPr/>
        </p:nvCxnSpPr>
        <p:spPr>
          <a:xfrm flipV="1">
            <a:off x="3213015" y="4051760"/>
            <a:ext cx="1339609" cy="77820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8" idx="1"/>
            <a:endCxn id="14" idx="3"/>
          </p:cNvCxnSpPr>
          <p:nvPr/>
        </p:nvCxnSpPr>
        <p:spPr>
          <a:xfrm flipH="1" flipV="1">
            <a:off x="3858130" y="4829968"/>
            <a:ext cx="963862" cy="3054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32" idx="2"/>
            <a:endCxn id="168" idx="3"/>
          </p:cNvCxnSpPr>
          <p:nvPr/>
        </p:nvCxnSpPr>
        <p:spPr>
          <a:xfrm flipH="1">
            <a:off x="5467107" y="3758583"/>
            <a:ext cx="1193447" cy="137683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4" idx="0"/>
            <a:endCxn id="133" idx="2"/>
          </p:cNvCxnSpPr>
          <p:nvPr/>
        </p:nvCxnSpPr>
        <p:spPr>
          <a:xfrm flipH="1" flipV="1">
            <a:off x="2570291" y="3641598"/>
            <a:ext cx="965282" cy="99817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5" y="3257919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1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066" y="3671365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15" y="4639770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282" y="2634561"/>
            <a:ext cx="645115" cy="3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57" y="3367171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13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96" y="3378188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13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33" y="3261203"/>
            <a:ext cx="645115" cy="380395"/>
          </a:xfrm>
          <a:prstGeom prst="rect">
            <a:avLst/>
          </a:prstGeom>
          <a:noFill/>
          <a:extLst/>
        </p:spPr>
      </p:pic>
      <p:cxnSp>
        <p:nvCxnSpPr>
          <p:cNvPr id="108" name="Straight Connector 107"/>
          <p:cNvCxnSpPr>
            <a:stCxn id="168" idx="0"/>
            <a:endCxn id="13" idx="2"/>
          </p:cNvCxnSpPr>
          <p:nvPr/>
        </p:nvCxnSpPr>
        <p:spPr>
          <a:xfrm flipH="1" flipV="1">
            <a:off x="4552624" y="4051760"/>
            <a:ext cx="591926" cy="89345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7" idx="1"/>
            <a:endCxn id="133" idx="3"/>
          </p:cNvCxnSpPr>
          <p:nvPr/>
        </p:nvCxnSpPr>
        <p:spPr>
          <a:xfrm flipH="1">
            <a:off x="2892848" y="2824759"/>
            <a:ext cx="2089434" cy="626642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3" idx="1"/>
            <a:endCxn id="133" idx="3"/>
          </p:cNvCxnSpPr>
          <p:nvPr/>
        </p:nvCxnSpPr>
        <p:spPr>
          <a:xfrm flipH="1" flipV="1">
            <a:off x="2892848" y="3451401"/>
            <a:ext cx="1337218" cy="410162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68" idx="1"/>
            <a:endCxn id="14" idx="3"/>
          </p:cNvCxnSpPr>
          <p:nvPr/>
        </p:nvCxnSpPr>
        <p:spPr>
          <a:xfrm flipH="1" flipV="1">
            <a:off x="3858130" y="4829968"/>
            <a:ext cx="963862" cy="305448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7" idx="3"/>
            <a:endCxn id="132" idx="0"/>
          </p:cNvCxnSpPr>
          <p:nvPr/>
        </p:nvCxnSpPr>
        <p:spPr>
          <a:xfrm>
            <a:off x="5627397" y="2824759"/>
            <a:ext cx="1033157" cy="553429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3" idx="2"/>
            <a:endCxn id="14" idx="0"/>
          </p:cNvCxnSpPr>
          <p:nvPr/>
        </p:nvCxnSpPr>
        <p:spPr>
          <a:xfrm flipH="1">
            <a:off x="3535573" y="4051760"/>
            <a:ext cx="1017051" cy="588010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3" idx="2"/>
            <a:endCxn id="168" idx="0"/>
          </p:cNvCxnSpPr>
          <p:nvPr/>
        </p:nvCxnSpPr>
        <p:spPr>
          <a:xfrm>
            <a:off x="4552624" y="4051760"/>
            <a:ext cx="591926" cy="893458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33" idx="2"/>
            <a:endCxn id="14" idx="0"/>
          </p:cNvCxnSpPr>
          <p:nvPr/>
        </p:nvCxnSpPr>
        <p:spPr>
          <a:xfrm>
            <a:off x="2570291" y="3641598"/>
            <a:ext cx="965282" cy="998172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" idx="0"/>
            <a:endCxn id="17" idx="2"/>
          </p:cNvCxnSpPr>
          <p:nvPr/>
        </p:nvCxnSpPr>
        <p:spPr>
          <a:xfrm flipV="1">
            <a:off x="4552624" y="3014956"/>
            <a:ext cx="752216" cy="656409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2" idx="2"/>
            <a:endCxn id="168" idx="3"/>
          </p:cNvCxnSpPr>
          <p:nvPr/>
        </p:nvCxnSpPr>
        <p:spPr>
          <a:xfrm flipH="1">
            <a:off x="5467107" y="3758583"/>
            <a:ext cx="1193447" cy="1376833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 flipH="1">
            <a:off x="3052932" y="2224445"/>
            <a:ext cx="1259402" cy="523220"/>
            <a:chOff x="1219200" y="4876799"/>
            <a:chExt cx="5181605" cy="1519028"/>
          </a:xfrm>
        </p:grpSpPr>
        <p:sp>
          <p:nvSpPr>
            <p:cNvPr id="155" name="Rectangular Callout 154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27894"/>
                <a:gd name="adj2" fmla="val 102944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219204" y="4876799"/>
              <a:ext cx="5181601" cy="151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IGP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 flipH="1">
            <a:off x="6543168" y="1415677"/>
            <a:ext cx="2252267" cy="1409082"/>
            <a:chOff x="1219200" y="4876799"/>
            <a:chExt cx="5181605" cy="1384995"/>
          </a:xfrm>
        </p:grpSpPr>
        <p:sp>
          <p:nvSpPr>
            <p:cNvPr id="158" name="Rectangular Callout 157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39970"/>
                <a:gd name="adj2" fmla="val 82425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219202" y="4876799"/>
              <a:ext cx="5181603" cy="117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A </a:t>
              </a:r>
              <a:r>
                <a:rPr kumimoji="0" lang="hu-HU" sz="2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határ-routerek</a:t>
              </a:r>
              <a:r>
                <a:rPr kumimoji="0" lang="hu-HU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 is beszélik az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 IGP</a:t>
              </a:r>
              <a:r>
                <a:rPr kumimoji="0" lang="hu-HU" sz="2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-t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cxnSp>
        <p:nvCxnSpPr>
          <p:cNvPr id="160" name="Straight Connector 159"/>
          <p:cNvCxnSpPr>
            <a:stCxn id="132" idx="3"/>
            <a:endCxn id="131" idx="1"/>
          </p:cNvCxnSpPr>
          <p:nvPr/>
        </p:nvCxnSpPr>
        <p:spPr>
          <a:xfrm flipV="1">
            <a:off x="6983111" y="3557369"/>
            <a:ext cx="998346" cy="11017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2" idx="3"/>
            <a:endCxn id="133" idx="1"/>
          </p:cNvCxnSpPr>
          <p:nvPr/>
        </p:nvCxnSpPr>
        <p:spPr>
          <a:xfrm>
            <a:off x="1351260" y="3448117"/>
            <a:ext cx="896473" cy="3284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 flipH="1">
            <a:off x="7217720" y="4021648"/>
            <a:ext cx="1527474" cy="523220"/>
            <a:chOff x="1219200" y="4876799"/>
            <a:chExt cx="5181605" cy="1519028"/>
          </a:xfrm>
        </p:grpSpPr>
        <p:sp>
          <p:nvSpPr>
            <p:cNvPr id="163" name="Rectangular Callout 162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37714"/>
                <a:gd name="adj2" fmla="val -10720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219203" y="4876799"/>
              <a:ext cx="5181602" cy="151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eBGP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 flipH="1">
            <a:off x="1097260" y="3940331"/>
            <a:ext cx="1527474" cy="523220"/>
            <a:chOff x="1219200" y="4876799"/>
            <a:chExt cx="5181605" cy="1519028"/>
          </a:xfrm>
        </p:grpSpPr>
        <p:sp>
          <p:nvSpPr>
            <p:cNvPr id="166" name="Rectangular Callout 165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9778"/>
                <a:gd name="adj2" fmla="val -12211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219203" y="4876799"/>
              <a:ext cx="5181602" cy="151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eBGP</a:t>
              </a:r>
            </a:p>
          </p:txBody>
        </p:sp>
      </p:grpSp>
      <p:pic>
        <p:nvPicPr>
          <p:cNvPr id="168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92" y="4945218"/>
            <a:ext cx="645115" cy="380395"/>
          </a:xfrm>
          <a:prstGeom prst="rect">
            <a:avLst/>
          </a:prstGeom>
          <a:noFill/>
          <a:extLst/>
        </p:spPr>
      </p:pic>
      <p:sp>
        <p:nvSpPr>
          <p:cNvPr id="177" name="Cloud 176"/>
          <p:cNvSpPr/>
          <p:nvPr/>
        </p:nvSpPr>
        <p:spPr>
          <a:xfrm>
            <a:off x="4005944" y="6178174"/>
            <a:ext cx="2762494" cy="1986272"/>
          </a:xfrm>
          <a:prstGeom prst="cloud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180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49" y="6067103"/>
            <a:ext cx="645115" cy="380395"/>
          </a:xfrm>
          <a:prstGeom prst="rect">
            <a:avLst/>
          </a:prstGeom>
          <a:noFill/>
          <a:extLst/>
        </p:spPr>
      </p:pic>
      <p:cxnSp>
        <p:nvCxnSpPr>
          <p:cNvPr id="181" name="Straight Connector 180"/>
          <p:cNvCxnSpPr>
            <a:stCxn id="180" idx="0"/>
            <a:endCxn id="168" idx="2"/>
          </p:cNvCxnSpPr>
          <p:nvPr/>
        </p:nvCxnSpPr>
        <p:spPr>
          <a:xfrm flipH="1" flipV="1">
            <a:off x="5144550" y="5325613"/>
            <a:ext cx="322557" cy="741490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2" idx="2"/>
            <a:endCxn id="168" idx="3"/>
          </p:cNvCxnSpPr>
          <p:nvPr/>
        </p:nvCxnSpPr>
        <p:spPr>
          <a:xfrm flipH="1">
            <a:off x="5467107" y="3758583"/>
            <a:ext cx="1193447" cy="1376833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3" idx="2"/>
          </p:cNvCxnSpPr>
          <p:nvPr/>
        </p:nvCxnSpPr>
        <p:spPr>
          <a:xfrm>
            <a:off x="2570291" y="3641598"/>
            <a:ext cx="2251702" cy="1516902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2" idx="1"/>
            <a:endCxn id="133" idx="3"/>
          </p:cNvCxnSpPr>
          <p:nvPr/>
        </p:nvCxnSpPr>
        <p:spPr>
          <a:xfrm flipH="1" flipV="1">
            <a:off x="2892848" y="3451401"/>
            <a:ext cx="3445148" cy="116985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 flipH="1">
            <a:off x="6004701" y="4802393"/>
            <a:ext cx="1527474" cy="523220"/>
            <a:chOff x="1219200" y="4876799"/>
            <a:chExt cx="5181605" cy="1519028"/>
          </a:xfrm>
        </p:grpSpPr>
        <p:sp>
          <p:nvSpPr>
            <p:cNvPr id="202" name="Rectangular Callout 201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37714"/>
                <a:gd name="adj2" fmla="val -10720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219203" y="4876799"/>
              <a:ext cx="5181602" cy="151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BGP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 flipH="1">
            <a:off x="1782468" y="4655238"/>
            <a:ext cx="1527474" cy="523220"/>
            <a:chOff x="1219200" y="4876799"/>
            <a:chExt cx="5181605" cy="1519028"/>
          </a:xfrm>
        </p:grpSpPr>
        <p:sp>
          <p:nvSpPr>
            <p:cNvPr id="208" name="Rectangular Callout 207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-40902"/>
                <a:gd name="adj2" fmla="val -160323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1219203" y="4876799"/>
              <a:ext cx="5181602" cy="151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iBGP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09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4"/>
          <p:cNvSpPr/>
          <p:nvPr/>
        </p:nvSpPr>
        <p:spPr>
          <a:xfrm>
            <a:off x="6103577" y="4863737"/>
            <a:ext cx="2762494" cy="19862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IGB – </a:t>
            </a:r>
            <a:r>
              <a:rPr lang="hu-HU" dirty="0" err="1"/>
              <a:t>iBGP</a:t>
            </a:r>
            <a:r>
              <a:rPr lang="hu-HU" dirty="0"/>
              <a:t> – </a:t>
            </a:r>
            <a:r>
              <a:rPr lang="hu-HU" dirty="0" err="1"/>
              <a:t>eBGP</a:t>
            </a:r>
            <a:endParaRPr lang="hu-HU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392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3886200" cy="5105400"/>
          </a:xfrm>
        </p:spPr>
        <p:txBody>
          <a:bodyPr>
            <a:normAutofit/>
          </a:bodyPr>
          <a:lstStyle/>
          <a:p>
            <a:r>
              <a:rPr lang="hu-HU" sz="1800" dirty="0" err="1"/>
              <a:t>eBGP</a:t>
            </a:r>
            <a:r>
              <a:rPr lang="hu-HU" sz="1800" dirty="0"/>
              <a:t>: </a:t>
            </a:r>
            <a:r>
              <a:rPr lang="hu-HU" sz="1800" dirty="0" err="1"/>
              <a:t>Routing</a:t>
            </a:r>
            <a:r>
              <a:rPr lang="hu-HU" sz="1800" dirty="0"/>
              <a:t> információk cseréje autonóm rendszerek között</a:t>
            </a:r>
          </a:p>
          <a:p>
            <a:endParaRPr lang="hu-HU" sz="1800" dirty="0"/>
          </a:p>
          <a:p>
            <a:r>
              <a:rPr lang="hu-HU" sz="1800" dirty="0"/>
              <a:t>IGP: útválasztás egy </a:t>
            </a:r>
            <a:r>
              <a:rPr lang="hu-HU" sz="1800" dirty="0" err="1"/>
              <a:t>AS-en</a:t>
            </a:r>
            <a:r>
              <a:rPr lang="hu-HU" sz="1800" dirty="0"/>
              <a:t> belül belső célállomáshoz</a:t>
            </a:r>
          </a:p>
          <a:p>
            <a:endParaRPr lang="hu-HU" sz="1800" dirty="0"/>
          </a:p>
          <a:p>
            <a:r>
              <a:rPr lang="hu-HU" sz="1800" dirty="0" err="1"/>
              <a:t>iBGP</a:t>
            </a:r>
            <a:r>
              <a:rPr lang="hu-HU" sz="1800" dirty="0"/>
              <a:t>: útválasztás egy </a:t>
            </a:r>
            <a:r>
              <a:rPr lang="hu-HU" sz="1800" dirty="0" err="1"/>
              <a:t>AS-en</a:t>
            </a:r>
            <a:r>
              <a:rPr lang="hu-HU" sz="1800" dirty="0"/>
              <a:t> belül egy külső célállomáshoz</a:t>
            </a:r>
          </a:p>
        </p:txBody>
      </p:sp>
      <p:sp>
        <p:nvSpPr>
          <p:cNvPr id="5" name="Cloud 4"/>
          <p:cNvSpPr/>
          <p:nvPr/>
        </p:nvSpPr>
        <p:spPr>
          <a:xfrm>
            <a:off x="1799496" y="4871728"/>
            <a:ext cx="2762494" cy="19862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6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2" y="5666676"/>
            <a:ext cx="645115" cy="380395"/>
          </a:xfrm>
          <a:prstGeom prst="rect">
            <a:avLst/>
          </a:prstGeom>
          <a:noFill/>
          <a:extLst/>
        </p:spPr>
      </p:pic>
      <p:pic>
        <p:nvPicPr>
          <p:cNvPr id="7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20" y="5669960"/>
            <a:ext cx="645115" cy="380395"/>
          </a:xfrm>
          <a:prstGeom prst="rect">
            <a:avLst/>
          </a:prstGeom>
          <a:noFill/>
          <a:extLst/>
        </p:spPr>
      </p:pic>
      <p:cxnSp>
        <p:nvCxnSpPr>
          <p:cNvPr id="8" name="Straight Connector 160"/>
          <p:cNvCxnSpPr>
            <a:stCxn id="6" idx="3"/>
            <a:endCxn id="7" idx="1"/>
          </p:cNvCxnSpPr>
          <p:nvPr/>
        </p:nvCxnSpPr>
        <p:spPr>
          <a:xfrm>
            <a:off x="4884547" y="5856874"/>
            <a:ext cx="896473" cy="3284"/>
          </a:xfrm>
          <a:prstGeom prst="line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zis 9"/>
          <p:cNvSpPr/>
          <p:nvPr/>
        </p:nvSpPr>
        <p:spPr>
          <a:xfrm>
            <a:off x="2705100" y="5864864"/>
            <a:ext cx="165100" cy="18220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Ellipszis 10"/>
          <p:cNvSpPr/>
          <p:nvPr/>
        </p:nvSpPr>
        <p:spPr>
          <a:xfrm>
            <a:off x="7835900" y="5254931"/>
            <a:ext cx="165100" cy="182207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3" name="Egyenes összekötő nyíllal 12"/>
          <p:cNvCxnSpPr/>
          <p:nvPr/>
        </p:nvCxnSpPr>
        <p:spPr>
          <a:xfrm flipH="1">
            <a:off x="7918450" y="4406900"/>
            <a:ext cx="234950" cy="723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/>
          <p:cNvSpPr txBox="1"/>
          <p:nvPr/>
        </p:nvSpPr>
        <p:spPr>
          <a:xfrm>
            <a:off x="7835900" y="4051300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Cél állomás</a:t>
            </a:r>
          </a:p>
        </p:txBody>
      </p:sp>
      <p:sp>
        <p:nvSpPr>
          <p:cNvPr id="15" name="Szabadkézi sokszög 14"/>
          <p:cNvSpPr/>
          <p:nvPr/>
        </p:nvSpPr>
        <p:spPr>
          <a:xfrm>
            <a:off x="4686300" y="5079654"/>
            <a:ext cx="1358900" cy="521046"/>
          </a:xfrm>
          <a:custGeom>
            <a:avLst/>
            <a:gdLst>
              <a:gd name="connsiteX0" fmla="*/ 1358900 w 1358900"/>
              <a:gd name="connsiteY0" fmla="*/ 457546 h 521046"/>
              <a:gd name="connsiteX1" fmla="*/ 749300 w 1358900"/>
              <a:gd name="connsiteY1" fmla="*/ 346 h 521046"/>
              <a:gd name="connsiteX2" fmla="*/ 0 w 1358900"/>
              <a:gd name="connsiteY2" fmla="*/ 521046 h 52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" h="521046">
                <a:moveTo>
                  <a:pt x="1358900" y="457546"/>
                </a:moveTo>
                <a:cubicBezTo>
                  <a:pt x="1167341" y="223654"/>
                  <a:pt x="975783" y="-10237"/>
                  <a:pt x="749300" y="346"/>
                </a:cubicBezTo>
                <a:cubicBezTo>
                  <a:pt x="522817" y="10929"/>
                  <a:pt x="261408" y="265987"/>
                  <a:pt x="0" y="52104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4922646" y="4748768"/>
            <a:ext cx="10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1. </a:t>
            </a: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eBGP</a:t>
            </a:r>
            <a:endParaRPr kumimoji="0" lang="hu-H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3180743" y="5118100"/>
            <a:ext cx="8578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AS A</a:t>
            </a:r>
          </a:p>
        </p:txBody>
      </p:sp>
      <p:sp>
        <p:nvSpPr>
          <p:cNvPr id="18" name="Szövegdoboz 17"/>
          <p:cNvSpPr txBox="1"/>
          <p:nvPr/>
        </p:nvSpPr>
        <p:spPr>
          <a:xfrm>
            <a:off x="6601567" y="5161368"/>
            <a:ext cx="8578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AS B</a:t>
            </a:r>
          </a:p>
        </p:txBody>
      </p:sp>
      <p:sp>
        <p:nvSpPr>
          <p:cNvPr id="19" name="Tartalom helye 3"/>
          <p:cNvSpPr txBox="1">
            <a:spLocks/>
          </p:cNvSpPr>
          <p:nvPr/>
        </p:nvSpPr>
        <p:spPr>
          <a:xfrm>
            <a:off x="4603143" y="1683266"/>
            <a:ext cx="3886200" cy="510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A1F28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1.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eBGP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– A megismeri az útvonal a célhoz, ehhez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eBGP-t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használunk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A1F28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2.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iBGP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– A-ban levő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router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megtanulja a célhoz vezető utat az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iBGP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segítségével (a köv. ugrás a határ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router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)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A1F28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3. IGP –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IGP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segítségével eljuttatja a csomagot az A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határrouteréig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0" name="Szabadkézi sokszög 19"/>
          <p:cNvSpPr/>
          <p:nvPr/>
        </p:nvSpPr>
        <p:spPr>
          <a:xfrm>
            <a:off x="2895600" y="5676900"/>
            <a:ext cx="1409700" cy="623604"/>
          </a:xfrm>
          <a:custGeom>
            <a:avLst/>
            <a:gdLst>
              <a:gd name="connsiteX0" fmla="*/ 1409700 w 1409700"/>
              <a:gd name="connsiteY0" fmla="*/ 0 h 623604"/>
              <a:gd name="connsiteX1" fmla="*/ 787400 w 1409700"/>
              <a:gd name="connsiteY1" fmla="*/ 609600 h 623604"/>
              <a:gd name="connsiteX2" fmla="*/ 0 w 1409700"/>
              <a:gd name="connsiteY2" fmla="*/ 368300 h 62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9700" h="623604">
                <a:moveTo>
                  <a:pt x="1409700" y="0"/>
                </a:moveTo>
                <a:cubicBezTo>
                  <a:pt x="1216025" y="274108"/>
                  <a:pt x="1022350" y="548217"/>
                  <a:pt x="787400" y="609600"/>
                </a:cubicBezTo>
                <a:cubicBezTo>
                  <a:pt x="552450" y="670983"/>
                  <a:pt x="276225" y="519641"/>
                  <a:pt x="0" y="3683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1" name="Szövegdoboz 20"/>
          <p:cNvSpPr txBox="1"/>
          <p:nvPr/>
        </p:nvSpPr>
        <p:spPr>
          <a:xfrm>
            <a:off x="3125323" y="5851009"/>
            <a:ext cx="112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2. </a:t>
            </a: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iBGP</a:t>
            </a:r>
            <a:endParaRPr kumimoji="0" lang="hu-H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2" name="Szabadkézi sokszög 21"/>
          <p:cNvSpPr/>
          <p:nvPr/>
        </p:nvSpPr>
        <p:spPr>
          <a:xfrm>
            <a:off x="2819400" y="5570214"/>
            <a:ext cx="1435100" cy="208286"/>
          </a:xfrm>
          <a:custGeom>
            <a:avLst/>
            <a:gdLst>
              <a:gd name="connsiteX0" fmla="*/ 0 w 1435100"/>
              <a:gd name="connsiteY0" fmla="*/ 208286 h 208286"/>
              <a:gd name="connsiteX1" fmla="*/ 508000 w 1435100"/>
              <a:gd name="connsiteY1" fmla="*/ 5086 h 208286"/>
              <a:gd name="connsiteX2" fmla="*/ 1435100 w 1435100"/>
              <a:gd name="connsiteY2" fmla="*/ 81286 h 20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100" h="208286">
                <a:moveTo>
                  <a:pt x="0" y="208286"/>
                </a:moveTo>
                <a:cubicBezTo>
                  <a:pt x="134408" y="117269"/>
                  <a:pt x="268817" y="26253"/>
                  <a:pt x="508000" y="5086"/>
                </a:cubicBezTo>
                <a:cubicBezTo>
                  <a:pt x="747183" y="-16081"/>
                  <a:pt x="1091141" y="32602"/>
                  <a:pt x="1435100" y="8128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2374900" y="5297344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3. IGP</a:t>
            </a:r>
          </a:p>
        </p:txBody>
      </p:sp>
    </p:spTree>
    <p:extLst>
      <p:ext uri="{BB962C8B-B14F-4D97-AF65-F5344CB8AC3E}">
        <p14:creationId xmlns:p14="http://schemas.microsoft.com/office/powerpoint/2010/main" val="122356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Forrás: </a:t>
            </a:r>
            <a:r>
              <a:rPr lang="hu-HU" dirty="0" err="1"/>
              <a:t>wikipedia</a:t>
            </a:r>
            <a:endParaRPr lang="hu-HU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393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1871662"/>
            <a:ext cx="595312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27701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>
          <a:xfrm>
            <a:off x="1371600" y="2689412"/>
            <a:ext cx="7123113" cy="1673225"/>
          </a:xfrm>
        </p:spPr>
        <p:txBody>
          <a:bodyPr>
            <a:normAutofit/>
          </a:bodyPr>
          <a:lstStyle/>
          <a:p>
            <a:r>
              <a:rPr lang="hu-HU" sz="4400" dirty="0"/>
              <a:t>További protokollok</a:t>
            </a:r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8339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</a:t>
            </a:r>
            <a:r>
              <a:rPr lang="hu-HU" dirty="0"/>
              <a:t>nternet </a:t>
            </a:r>
            <a:r>
              <a:rPr lang="hu-HU" b="1" dirty="0" err="1"/>
              <a:t>C</a:t>
            </a:r>
            <a:r>
              <a:rPr lang="hu-HU" dirty="0" err="1"/>
              <a:t>ontrol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dirty="0" err="1"/>
              <a:t>essage</a:t>
            </a:r>
            <a:r>
              <a:rPr lang="hu-HU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4651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cap="small" dirty="0"/>
              <a:t>Feladata</a:t>
            </a:r>
          </a:p>
          <a:p>
            <a:pPr>
              <a:spcBef>
                <a:spcPts val="0"/>
              </a:spcBef>
            </a:pPr>
            <a:r>
              <a:rPr lang="hu-HU" sz="1800" dirty="0"/>
              <a:t>Váratlan események jelentése</a:t>
            </a:r>
          </a:p>
          <a:p>
            <a:pPr marL="0" indent="0">
              <a:buNone/>
            </a:pPr>
            <a:r>
              <a:rPr lang="hu-HU" sz="1800" b="1" cap="small" dirty="0"/>
              <a:t>Használat</a:t>
            </a:r>
          </a:p>
          <a:p>
            <a:pPr>
              <a:spcBef>
                <a:spcPts val="0"/>
              </a:spcBef>
            </a:pPr>
            <a:r>
              <a:rPr lang="hu-HU" sz="1800" dirty="0"/>
              <a:t>Többféle </a:t>
            </a:r>
            <a:r>
              <a:rPr lang="hu-HU" sz="1800" i="1" dirty="0" err="1"/>
              <a:t>ICMP</a:t>
            </a:r>
            <a:r>
              <a:rPr lang="hu-HU" sz="1800" dirty="0" err="1"/>
              <a:t>-üzenetet</a:t>
            </a:r>
            <a:r>
              <a:rPr lang="hu-HU" sz="1800" dirty="0"/>
              <a:t> definiáltak:</a:t>
            </a:r>
          </a:p>
          <a:p>
            <a:pPr lvl="1">
              <a:spcBef>
                <a:spcPts val="0"/>
              </a:spcBef>
            </a:pPr>
            <a:r>
              <a:rPr lang="hu-HU" sz="1800" dirty="0"/>
              <a:t>Elérhetetlen cél;</a:t>
            </a:r>
          </a:p>
          <a:p>
            <a:pPr lvl="1">
              <a:spcBef>
                <a:spcPts val="0"/>
              </a:spcBef>
            </a:pPr>
            <a:r>
              <a:rPr lang="hu-HU" sz="1800" dirty="0"/>
              <a:t>Időtúllépés;</a:t>
            </a:r>
          </a:p>
          <a:p>
            <a:pPr lvl="1">
              <a:spcBef>
                <a:spcPts val="0"/>
              </a:spcBef>
            </a:pPr>
            <a:r>
              <a:rPr lang="hu-HU" sz="1800" dirty="0"/>
              <a:t>Paraméter probléma;</a:t>
            </a:r>
          </a:p>
          <a:p>
            <a:pPr lvl="1">
              <a:spcBef>
                <a:spcPts val="0"/>
              </a:spcBef>
            </a:pPr>
            <a:r>
              <a:rPr lang="hu-HU" sz="1800" dirty="0"/>
              <a:t>Forráslefojtás;</a:t>
            </a:r>
          </a:p>
          <a:p>
            <a:pPr lvl="1">
              <a:spcBef>
                <a:spcPts val="0"/>
              </a:spcBef>
            </a:pPr>
            <a:r>
              <a:rPr lang="hu-HU" sz="1800" dirty="0"/>
              <a:t>Visszhang kérés;</a:t>
            </a:r>
          </a:p>
          <a:p>
            <a:pPr lvl="1">
              <a:spcBef>
                <a:spcPts val="0"/>
              </a:spcBef>
            </a:pPr>
            <a:r>
              <a:rPr lang="hu-HU" sz="1800" dirty="0"/>
              <a:t>Visszhang válasz;</a:t>
            </a:r>
          </a:p>
          <a:p>
            <a:pPr lvl="1">
              <a:spcBef>
                <a:spcPts val="0"/>
              </a:spcBef>
            </a:pPr>
            <a:r>
              <a:rPr lang="hu-HU" sz="1800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395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398804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</a:t>
            </a:r>
            <a:r>
              <a:rPr lang="hu-HU" dirty="0"/>
              <a:t>nternet </a:t>
            </a:r>
            <a:r>
              <a:rPr lang="hu-HU" b="1" dirty="0" err="1"/>
              <a:t>C</a:t>
            </a:r>
            <a:r>
              <a:rPr lang="hu-HU" dirty="0" err="1"/>
              <a:t>ontrol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dirty="0" err="1"/>
              <a:t>essage</a:t>
            </a:r>
            <a:r>
              <a:rPr lang="hu-HU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46513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hu-HU" sz="2200" i="1" dirty="0"/>
              <a:t>Elérhetetlen cél</a:t>
            </a:r>
            <a:r>
              <a:rPr lang="hu-HU" sz="2200" dirty="0"/>
              <a:t> esetén a csomag kézbesítése sikertelen volt.</a:t>
            </a:r>
          </a:p>
          <a:p>
            <a:pPr lvl="1">
              <a:spcBef>
                <a:spcPts val="0"/>
              </a:spcBef>
            </a:pPr>
            <a:r>
              <a:rPr lang="hu-HU" sz="2200" b="1" dirty="0"/>
              <a:t>Esemény lehetséges oka: </a:t>
            </a:r>
            <a:r>
              <a:rPr lang="hu-HU" sz="2200" dirty="0"/>
              <a:t>Egy nem darabolható csomag továbbításának útvonalán egy „kis csomagos hálózat” van.</a:t>
            </a:r>
          </a:p>
          <a:p>
            <a:pPr>
              <a:spcBef>
                <a:spcPts val="0"/>
              </a:spcBef>
            </a:pPr>
            <a:r>
              <a:rPr lang="hu-HU" sz="2200" i="1" dirty="0"/>
              <a:t>Időtúllépés</a:t>
            </a:r>
            <a:r>
              <a:rPr lang="hu-HU" sz="2200" dirty="0"/>
              <a:t> esetén az IP csomag élettartam mezője elérte a 0-át.</a:t>
            </a:r>
          </a:p>
          <a:p>
            <a:pPr lvl="1">
              <a:spcBef>
                <a:spcPts val="0"/>
              </a:spcBef>
            </a:pPr>
            <a:r>
              <a:rPr lang="hu-HU" sz="2200" b="1" dirty="0"/>
              <a:t>Esemény lehetséges oka: </a:t>
            </a:r>
            <a:r>
              <a:rPr lang="hu-HU" sz="2200" dirty="0"/>
              <a:t>Torlódás miatt hurok alakult ki vagy a számláló értéke túl alacsony volt.</a:t>
            </a:r>
          </a:p>
          <a:p>
            <a:pPr>
              <a:spcBef>
                <a:spcPts val="0"/>
              </a:spcBef>
            </a:pPr>
            <a:r>
              <a:rPr lang="hu-HU" sz="2200" i="1" dirty="0"/>
              <a:t>Paraméter probléma</a:t>
            </a:r>
            <a:r>
              <a:rPr lang="hu-HU" sz="2200" dirty="0"/>
              <a:t> esetén a fejrészben érvénytelen mezőt észleltünk.</a:t>
            </a:r>
          </a:p>
          <a:p>
            <a:pPr lvl="1">
              <a:spcBef>
                <a:spcPts val="0"/>
              </a:spcBef>
            </a:pPr>
            <a:r>
              <a:rPr lang="hu-HU" sz="2200" b="1" dirty="0"/>
              <a:t>Esemény lehetséges oka: </a:t>
            </a:r>
            <a:r>
              <a:rPr lang="hu-HU" sz="2200" dirty="0"/>
              <a:t>Egy az útvonalon szereplő router vagy a </a:t>
            </a:r>
            <a:r>
              <a:rPr lang="hu-HU" sz="2200" dirty="0" err="1"/>
              <a:t>hoszt</a:t>
            </a:r>
            <a:r>
              <a:rPr lang="hu-HU" sz="2200" dirty="0"/>
              <a:t> IP szoftverének hibáját jelezheti.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396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5326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</a:t>
            </a:r>
            <a:r>
              <a:rPr lang="hu-HU" dirty="0"/>
              <a:t>nternet </a:t>
            </a:r>
            <a:r>
              <a:rPr lang="hu-HU" b="1" dirty="0" err="1"/>
              <a:t>C</a:t>
            </a:r>
            <a:r>
              <a:rPr lang="hu-HU" dirty="0" err="1"/>
              <a:t>ontrol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dirty="0" err="1"/>
              <a:t>essage</a:t>
            </a:r>
            <a:r>
              <a:rPr lang="hu-HU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5"/>
            <a:ext cx="7543800" cy="46513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hu-HU" sz="2200" dirty="0"/>
              <a:t>Forráslefojtás esetén lefojtó csomagot küldünk.</a:t>
            </a:r>
          </a:p>
          <a:p>
            <a:pPr lvl="1">
              <a:spcBef>
                <a:spcPts val="0"/>
              </a:spcBef>
            </a:pPr>
            <a:r>
              <a:rPr lang="hu-HU" sz="2200" b="1" dirty="0"/>
              <a:t>Esemény hatása:</a:t>
            </a:r>
            <a:r>
              <a:rPr lang="hu-HU" sz="2200" dirty="0"/>
              <a:t> A fogadó állomásnak a forgalmazását lassítania kellett.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Visszhang kérés esetén egy hálózati állomás jelenlétét lehet ellenőrizni.</a:t>
            </a:r>
          </a:p>
          <a:p>
            <a:pPr lvl="1">
              <a:spcBef>
                <a:spcPts val="0"/>
              </a:spcBef>
            </a:pPr>
            <a:r>
              <a:rPr lang="hu-HU" sz="2200" b="1" dirty="0"/>
              <a:t>Esemény hatása:</a:t>
            </a:r>
            <a:r>
              <a:rPr lang="hu-HU" sz="2200" dirty="0"/>
              <a:t> A fogadónak vissza kell küldeni egy visszhang választ. 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Átirányítás esetén a csomag rosszul irányítottságát jelzik.</a:t>
            </a:r>
          </a:p>
          <a:p>
            <a:pPr marL="685800" lvl="2">
              <a:spcBef>
                <a:spcPts val="0"/>
              </a:spcBef>
            </a:pPr>
            <a:r>
              <a:rPr lang="hu-HU" sz="2200" b="1" dirty="0"/>
              <a:t>Esemény kiváltó oka: </a:t>
            </a:r>
            <a:r>
              <a:rPr lang="hu-HU" sz="2200" dirty="0"/>
              <a:t>Router észleli, hogy a csomag nem az optimális </a:t>
            </a:r>
            <a:r>
              <a:rPr lang="hu-HU" sz="2200" dirty="0" err="1"/>
              <a:t>útvonall</a:t>
            </a:r>
            <a:r>
              <a:rPr lang="hu-HU" sz="22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397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29429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3058171" y="1905788"/>
            <a:ext cx="2424791" cy="445056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A</a:t>
            </a:r>
            <a:r>
              <a:rPr lang="hu-HU" dirty="0" err="1"/>
              <a:t>ddress</a:t>
            </a:r>
            <a:r>
              <a:rPr lang="hu-HU" dirty="0"/>
              <a:t> </a:t>
            </a:r>
            <a:r>
              <a:rPr lang="hu-HU" b="1" dirty="0" err="1"/>
              <a:t>R</a:t>
            </a:r>
            <a:r>
              <a:rPr lang="hu-HU" dirty="0" err="1"/>
              <a:t>esolution</a:t>
            </a:r>
            <a:r>
              <a:rPr lang="hu-HU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719478" y="3756843"/>
            <a:ext cx="734786" cy="9013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361883" y="2764067"/>
            <a:ext cx="1449977" cy="13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361883" y="5572578"/>
            <a:ext cx="1449977" cy="13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18637" y="5572578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25564" y="5781585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935016" y="5572578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41943" y="5781585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51395" y="5572578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8322" y="5781585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11710" y="2555061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533332" y="2293803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028089" y="2555061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22768" y="2293803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385686" y="2555061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292612" y="2293803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684497" y="2777129"/>
            <a:ext cx="0" cy="313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424873" y="3090635"/>
            <a:ext cx="519247" cy="326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664903" y="5272134"/>
            <a:ext cx="0" cy="313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405279" y="4932500"/>
            <a:ext cx="519247" cy="326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>
            <a:stCxn id="32" idx="0"/>
            <a:endCxn id="4" idx="4"/>
          </p:cNvCxnSpPr>
          <p:nvPr/>
        </p:nvCxnSpPr>
        <p:spPr>
          <a:xfrm flipH="1" flipV="1">
            <a:off x="4086871" y="4658180"/>
            <a:ext cx="578032" cy="274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0" idx="4"/>
            <a:endCxn id="4" idx="0"/>
          </p:cNvCxnSpPr>
          <p:nvPr/>
        </p:nvCxnSpPr>
        <p:spPr>
          <a:xfrm flipH="1">
            <a:off x="4086871" y="3417207"/>
            <a:ext cx="597626" cy="339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" idx="1"/>
          </p:cNvCxnSpPr>
          <p:nvPr/>
        </p:nvCxnSpPr>
        <p:spPr>
          <a:xfrm flipH="1" flipV="1">
            <a:off x="3611710" y="3653024"/>
            <a:ext cx="215375" cy="2358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" idx="3"/>
          </p:cNvCxnSpPr>
          <p:nvPr/>
        </p:nvCxnSpPr>
        <p:spPr>
          <a:xfrm flipH="1">
            <a:off x="3673266" y="4526181"/>
            <a:ext cx="153820" cy="277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" idx="6"/>
          </p:cNvCxnSpPr>
          <p:nvPr/>
        </p:nvCxnSpPr>
        <p:spPr>
          <a:xfrm flipH="1" flipV="1">
            <a:off x="4454264" y="4207511"/>
            <a:ext cx="651511" cy="5164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58869" y="3756842"/>
            <a:ext cx="32409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DA2BF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WAN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DA2BF">
                  <a:lumMod val="75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34064" y="3732305"/>
            <a:ext cx="412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53509" y="4014943"/>
            <a:ext cx="412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52709" y="4338349"/>
            <a:ext cx="412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72739" y="269716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39639D">
                  <a:lumMod val="75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97371" y="269558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39639D">
                  <a:lumMod val="75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89156" y="269380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39639D">
                  <a:lumMod val="75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00717" y="525015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39639D">
                  <a:lumMod val="75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25349" y="52485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39639D">
                  <a:lumMod val="75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17135" y="524679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39639D">
                  <a:lumMod val="75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45847" y="247489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39639D">
                  <a:lumMod val="75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33617" y="553339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srgbClr val="39639D">
                    <a:lumMod val="75000"/>
                  </a:srgbClr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39639D">
                  <a:lumMod val="75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467671" y="19605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62912" y="19589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44900" y="19571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06332" y="601728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01572" y="601571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83561" y="60139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56736" y="274797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46454" y="337624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816596" y="464744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9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994080" y="520795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IP</a:t>
            </a:r>
            <a:r>
              <a:rPr kumimoji="0" lang="hu-HU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4498703" y="4803239"/>
            <a:ext cx="313157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3" idx="1"/>
          </p:cNvCxnSpPr>
          <p:nvPr/>
        </p:nvCxnSpPr>
        <p:spPr>
          <a:xfrm flipH="1" flipV="1">
            <a:off x="4684497" y="5383849"/>
            <a:ext cx="309583" cy="8772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684498" y="2943959"/>
            <a:ext cx="313157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1" idx="1"/>
          </p:cNvCxnSpPr>
          <p:nvPr/>
        </p:nvCxnSpPr>
        <p:spPr>
          <a:xfrm flipH="1" flipV="1">
            <a:off x="4498702" y="3557980"/>
            <a:ext cx="447752" cy="293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398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0" y="1698854"/>
            <a:ext cx="7288344" cy="486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844500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A</a:t>
            </a:r>
            <a:r>
              <a:rPr lang="hu-HU" dirty="0" err="1"/>
              <a:t>ddress</a:t>
            </a:r>
            <a:r>
              <a:rPr lang="hu-HU" dirty="0"/>
              <a:t> </a:t>
            </a:r>
            <a:r>
              <a:rPr lang="hu-HU" b="1" dirty="0" err="1"/>
              <a:t>R</a:t>
            </a:r>
            <a:r>
              <a:rPr lang="hu-HU" dirty="0" err="1"/>
              <a:t>esolution</a:t>
            </a:r>
            <a:r>
              <a:rPr lang="hu-HU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832672"/>
            <a:ext cx="7692389" cy="4450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1800" b="1" cap="small" dirty="0"/>
              <a:t>Feladata</a:t>
            </a:r>
          </a:p>
          <a:p>
            <a:pPr>
              <a:spcBef>
                <a:spcPts val="0"/>
              </a:spcBef>
            </a:pPr>
            <a:r>
              <a:rPr lang="hu-HU" sz="1800" dirty="0"/>
              <a:t>Az IP cím megfeleltetése egy fizikai címnek. </a:t>
            </a:r>
          </a:p>
          <a:p>
            <a:pPr marL="0" indent="0">
              <a:buNone/>
            </a:pPr>
            <a:r>
              <a:rPr lang="hu-HU" sz="1800" b="1" cap="small" dirty="0"/>
              <a:t>Hozzárendelés</a:t>
            </a:r>
          </a:p>
          <a:p>
            <a:pPr algn="just">
              <a:spcBef>
                <a:spcPts val="0"/>
              </a:spcBef>
            </a:pPr>
            <a:r>
              <a:rPr lang="hu-HU" sz="1800" dirty="0"/>
              <a:t>Adatszóró csomag kiküldése az </a:t>
            </a:r>
            <a:r>
              <a:rPr lang="hu-HU" sz="1800" i="1" dirty="0"/>
              <a:t>Ethernet</a:t>
            </a:r>
            <a:r>
              <a:rPr lang="hu-HU" sz="1800" dirty="0"/>
              <a:t>re „</a:t>
            </a:r>
            <a:r>
              <a:rPr lang="hu-HU" sz="1800" dirty="0" err="1"/>
              <a:t>Ki-é</a:t>
            </a:r>
            <a:r>
              <a:rPr lang="hu-HU" sz="1800" dirty="0"/>
              <a:t> a 192.60.34.12-es IP-cím?” kérdéssel az alhálózaton, és mindenegyes </a:t>
            </a:r>
            <a:r>
              <a:rPr lang="hu-HU" sz="1800" dirty="0" err="1"/>
              <a:t>hoszt</a:t>
            </a:r>
            <a:r>
              <a:rPr lang="hu-HU" sz="1800" dirty="0"/>
              <a:t> ellenőrzi, hogy övé-e a kérdéses IP-cím. Ha egyezik az IP a </a:t>
            </a:r>
            <a:r>
              <a:rPr lang="hu-HU" sz="1800" dirty="0" err="1"/>
              <a:t>hoszt</a:t>
            </a:r>
            <a:r>
              <a:rPr lang="hu-HU" sz="1800" dirty="0"/>
              <a:t> saját IP-jével, akkor a saját </a:t>
            </a:r>
            <a:r>
              <a:rPr lang="hu-HU" sz="1800" i="1" dirty="0"/>
              <a:t>Ethernet</a:t>
            </a:r>
            <a:r>
              <a:rPr lang="hu-HU" sz="1800" dirty="0"/>
              <a:t> címével válaszol. Erre szolgál az ARP.</a:t>
            </a:r>
          </a:p>
          <a:p>
            <a:pPr algn="just"/>
            <a:r>
              <a:rPr lang="hu-HU" sz="1800" dirty="0"/>
              <a:t>Opcionális javítási lehetőségek:</a:t>
            </a:r>
          </a:p>
          <a:p>
            <a:pPr lvl="1" algn="just"/>
            <a:r>
              <a:rPr lang="hu-HU" sz="1800" dirty="0"/>
              <a:t>a fizikai cím IP hozzárendelések tárolása (</a:t>
            </a:r>
            <a:r>
              <a:rPr lang="hu-HU" sz="1800" i="1" dirty="0"/>
              <a:t>cache használata</a:t>
            </a:r>
            <a:r>
              <a:rPr lang="hu-HU" sz="1800" dirty="0"/>
              <a:t>);</a:t>
            </a:r>
          </a:p>
          <a:p>
            <a:pPr lvl="1" algn="just"/>
            <a:r>
              <a:rPr lang="hu-HU" sz="1800" dirty="0"/>
              <a:t>Leképezések megváltoztathatósága (</a:t>
            </a:r>
            <a:r>
              <a:rPr lang="hu-HU" sz="1800" i="1" dirty="0"/>
              <a:t>időhatály bevezetése</a:t>
            </a:r>
            <a:r>
              <a:rPr lang="hu-HU" sz="1800" dirty="0"/>
              <a:t>);</a:t>
            </a:r>
          </a:p>
          <a:p>
            <a:pPr algn="just"/>
            <a:r>
              <a:rPr lang="hu-HU" sz="1800" dirty="0"/>
              <a:t>Mi történik távoli hálózaton lévő </a:t>
            </a:r>
            <a:r>
              <a:rPr lang="hu-HU" sz="1800" dirty="0" err="1"/>
              <a:t>hoszt</a:t>
            </a:r>
            <a:r>
              <a:rPr lang="hu-HU" sz="1800" dirty="0"/>
              <a:t> esetén?</a:t>
            </a:r>
          </a:p>
          <a:p>
            <a:pPr lvl="1" algn="just"/>
            <a:r>
              <a:rPr lang="hu-HU" sz="1800" dirty="0"/>
              <a:t>A router is válaszoljon az </a:t>
            </a:r>
            <a:r>
              <a:rPr lang="hu-HU" sz="1800" dirty="0" err="1"/>
              <a:t>ARP-re</a:t>
            </a:r>
            <a:r>
              <a:rPr lang="hu-HU" sz="1800" dirty="0"/>
              <a:t> a </a:t>
            </a:r>
            <a:r>
              <a:rPr lang="hu-HU" sz="1800" dirty="0" err="1"/>
              <a:t>hoszt</a:t>
            </a:r>
            <a:r>
              <a:rPr lang="hu-HU" sz="1800" dirty="0"/>
              <a:t> alhálózatán. (</a:t>
            </a:r>
            <a:r>
              <a:rPr lang="hu-HU" sz="1800" i="1" dirty="0"/>
              <a:t>proxy ARP</a:t>
            </a:r>
            <a:r>
              <a:rPr lang="hu-HU" sz="1800" dirty="0"/>
              <a:t>)</a:t>
            </a:r>
          </a:p>
          <a:p>
            <a:pPr lvl="1" algn="just"/>
            <a:r>
              <a:rPr lang="hu-HU" sz="1800" dirty="0"/>
              <a:t>Alapértelmezett Ethernet-cím használata az összes távoli forgalomhoz</a:t>
            </a:r>
          </a:p>
          <a:p>
            <a:pPr lvl="1" algn="just"/>
            <a:endParaRPr lang="hu-HU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399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11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számítógépes hálózatok </a:t>
            </a:r>
            <a:br>
              <a:rPr lang="hu-HU" dirty="0"/>
            </a:br>
            <a:r>
              <a:rPr lang="hu-HU" dirty="0"/>
              <a:t>				mindenhol jelen vannak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hálózatok az élet minden részét érintik</a:t>
            </a:r>
            <a:endParaRPr lang="en-US" dirty="0"/>
          </a:p>
          <a:p>
            <a:pPr lvl="1"/>
            <a:r>
              <a:rPr lang="en-US" dirty="0"/>
              <a:t>Web </a:t>
            </a:r>
            <a:r>
              <a:rPr lang="hu-HU" dirty="0"/>
              <a:t>keresés</a:t>
            </a:r>
            <a:endParaRPr lang="en-US" dirty="0"/>
          </a:p>
          <a:p>
            <a:pPr lvl="1"/>
            <a:r>
              <a:rPr lang="hu-HU" dirty="0"/>
              <a:t>Közösségi hálók</a:t>
            </a:r>
            <a:endParaRPr lang="en-US" dirty="0"/>
          </a:p>
          <a:p>
            <a:pPr lvl="1"/>
            <a:r>
              <a:rPr lang="hu-HU" dirty="0"/>
              <a:t>Film nézés</a:t>
            </a:r>
            <a:endParaRPr lang="en-US" dirty="0"/>
          </a:p>
          <a:p>
            <a:pPr lvl="1"/>
            <a:r>
              <a:rPr lang="hu-HU" dirty="0"/>
              <a:t>Termékek rendelése</a:t>
            </a:r>
            <a:endParaRPr lang="en-US" dirty="0"/>
          </a:p>
          <a:p>
            <a:pPr lvl="1"/>
            <a:r>
              <a:rPr lang="hu-HU" dirty="0"/>
              <a:t>Időpocsékolás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2146300"/>
            <a:ext cx="2628900" cy="928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2438400"/>
            <a:ext cx="1832131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946400"/>
            <a:ext cx="1752600" cy="175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4171130"/>
            <a:ext cx="2819400" cy="1023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385" y="3327400"/>
            <a:ext cx="2776615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Adatkapcsolati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2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Adatok keretekre tördelésezés: határok a csomagok között </a:t>
            </a:r>
          </a:p>
          <a:p>
            <a:pPr lvl="1"/>
            <a:r>
              <a:rPr lang="hu-HU" dirty="0"/>
              <a:t>Közeghozzáférés vezérlés</a:t>
            </a:r>
            <a:r>
              <a:rPr lang="en-US" dirty="0"/>
              <a:t> (MAC)</a:t>
            </a:r>
          </a:p>
          <a:p>
            <a:pPr lvl="1"/>
            <a:r>
              <a:rPr lang="en-US" dirty="0"/>
              <a:t>Per-hop </a:t>
            </a:r>
            <a:r>
              <a:rPr lang="hu-HU" dirty="0"/>
              <a:t>megbízhatóság és folyamvezérlés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Keret küldése két közös médiumra kötött eszköz között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Fizikai címzés</a:t>
            </a:r>
            <a:r>
              <a:rPr lang="en-US" dirty="0"/>
              <a:t> (</a:t>
            </a:r>
            <a:r>
              <a:rPr lang="hu-HU" dirty="0"/>
              <a:t>pl.</a:t>
            </a:r>
            <a:r>
              <a:rPr lang="en-US" dirty="0"/>
              <a:t> MAC address</a:t>
            </a:r>
            <a:r>
              <a:rPr lang="hu-HU" dirty="0"/>
              <a:t>, IB </a:t>
            </a:r>
            <a:r>
              <a:rPr lang="hu-HU" dirty="0" err="1"/>
              <a:t>address</a:t>
            </a:r>
            <a:r>
              <a:rPr lang="en-US" dirty="0"/>
              <a:t>)</a:t>
            </a:r>
          </a:p>
          <a:p>
            <a:r>
              <a:rPr lang="hu-HU" dirty="0"/>
              <a:t>Példák</a:t>
            </a:r>
            <a:r>
              <a:rPr lang="en-US" dirty="0"/>
              <a:t>: Ethernet,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hu-HU" dirty="0" err="1"/>
              <a:t>InfiniBand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7329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3274276" y="1769176"/>
            <a:ext cx="2424791" cy="445056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R</a:t>
            </a:r>
            <a:r>
              <a:rPr lang="hu-HU" dirty="0" err="1"/>
              <a:t>everse</a:t>
            </a:r>
            <a:r>
              <a:rPr lang="hu-HU" dirty="0"/>
              <a:t> </a:t>
            </a:r>
            <a:r>
              <a:rPr lang="hu-HU" b="1" dirty="0" err="1"/>
              <a:t>A</a:t>
            </a:r>
            <a:r>
              <a:rPr lang="hu-HU" dirty="0" err="1"/>
              <a:t>ddress</a:t>
            </a:r>
            <a:r>
              <a:rPr lang="hu-HU" dirty="0"/>
              <a:t> </a:t>
            </a:r>
            <a:r>
              <a:rPr lang="hu-HU" b="1" dirty="0" err="1"/>
              <a:t>R</a:t>
            </a:r>
            <a:r>
              <a:rPr lang="hu-HU" dirty="0" err="1"/>
              <a:t>esolution</a:t>
            </a:r>
            <a:r>
              <a:rPr lang="hu-HU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97306" y="3620230"/>
            <a:ext cx="1584572" cy="901337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597307" y="2627455"/>
            <a:ext cx="1449977" cy="13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97307" y="5435966"/>
            <a:ext cx="1449977" cy="13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54061" y="5435966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60988" y="5644973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170440" y="5435966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77367" y="5644973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86819" y="5435966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493746" y="5644973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847133" y="2418449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768756" y="2157191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263512" y="2418449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58192" y="2157191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621109" y="2418449"/>
            <a:ext cx="0" cy="209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28035" y="2157191"/>
            <a:ext cx="186146" cy="261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>
            <a:endCxn id="30" idx="0"/>
          </p:cNvCxnSpPr>
          <p:nvPr/>
        </p:nvCxnSpPr>
        <p:spPr>
          <a:xfrm flipH="1">
            <a:off x="4824628" y="2640517"/>
            <a:ext cx="7655" cy="4042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694817" y="3044785"/>
            <a:ext cx="259623" cy="326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900326" y="5135522"/>
            <a:ext cx="0" cy="313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782111" y="4795887"/>
            <a:ext cx="240029" cy="326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>
            <a:stCxn id="32" idx="1"/>
            <a:endCxn id="92" idx="5"/>
          </p:cNvCxnSpPr>
          <p:nvPr/>
        </p:nvCxnSpPr>
        <p:spPr>
          <a:xfrm flipH="1" flipV="1">
            <a:off x="4074594" y="4323910"/>
            <a:ext cx="742669" cy="519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0" idx="3"/>
            <a:endCxn id="93" idx="0"/>
          </p:cNvCxnSpPr>
          <p:nvPr/>
        </p:nvCxnSpPr>
        <p:spPr>
          <a:xfrm flipH="1">
            <a:off x="4603961" y="3323532"/>
            <a:ext cx="128877" cy="367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3869716" y="4045162"/>
            <a:ext cx="240029" cy="326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4474150" y="3691455"/>
            <a:ext cx="259623" cy="326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03" name="Straight Connector 102"/>
          <p:cNvCxnSpPr>
            <a:stCxn id="92" idx="7"/>
            <a:endCxn id="93" idx="2"/>
          </p:cNvCxnSpPr>
          <p:nvPr/>
        </p:nvCxnSpPr>
        <p:spPr>
          <a:xfrm flipV="1">
            <a:off x="4074593" y="3854741"/>
            <a:ext cx="399557" cy="238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900326" y="2596903"/>
            <a:ext cx="0" cy="611169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4621108" y="3188357"/>
            <a:ext cx="279218" cy="666384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027156" y="3854742"/>
            <a:ext cx="593953" cy="353707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036821" y="4208449"/>
            <a:ext cx="887999" cy="665817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4799471" y="4874265"/>
            <a:ext cx="125349" cy="522514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803319" y="5396779"/>
            <a:ext cx="987833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3803319" y="5396780"/>
            <a:ext cx="6939" cy="248193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667645" y="2428108"/>
            <a:ext cx="755" cy="168795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667644" y="2596902"/>
            <a:ext cx="232682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3883603" y="2425885"/>
            <a:ext cx="2180" cy="343323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4116556" y="2731955"/>
            <a:ext cx="227782" cy="745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41" name="Straight Connector 140"/>
          <p:cNvCxnSpPr>
            <a:endCxn id="138" idx="1"/>
          </p:cNvCxnSpPr>
          <p:nvPr/>
        </p:nvCxnSpPr>
        <p:spPr>
          <a:xfrm flipV="1">
            <a:off x="3883603" y="2769208"/>
            <a:ext cx="232953" cy="2946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8" idx="3"/>
          </p:cNvCxnSpPr>
          <p:nvPr/>
        </p:nvCxnSpPr>
        <p:spPr>
          <a:xfrm>
            <a:off x="4344338" y="2769209"/>
            <a:ext cx="237810" cy="1937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4575111" y="2433725"/>
            <a:ext cx="7037" cy="335483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272155" y="2951735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DHCP felfedezés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csomag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51" name="Straight Arrow Connector 150"/>
          <p:cNvCxnSpPr>
            <a:stCxn id="149" idx="0"/>
          </p:cNvCxnSpPr>
          <p:nvPr/>
        </p:nvCxnSpPr>
        <p:spPr>
          <a:xfrm flipV="1">
            <a:off x="4000079" y="2842651"/>
            <a:ext cx="170361" cy="10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3221588" y="1813550"/>
            <a:ext cx="931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Új állomás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54" name="Straight Arrow Connector 153"/>
          <p:cNvCxnSpPr>
            <a:endCxn id="23" idx="1"/>
          </p:cNvCxnSpPr>
          <p:nvPr/>
        </p:nvCxnSpPr>
        <p:spPr>
          <a:xfrm>
            <a:off x="3597306" y="2044427"/>
            <a:ext cx="171450" cy="24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990598" y="1922059"/>
            <a:ext cx="820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DHCP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közvetítő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57" name="Straight Arrow Connector 156"/>
          <p:cNvCxnSpPr>
            <a:stCxn id="155" idx="1"/>
            <a:endCxn id="27" idx="3"/>
          </p:cNvCxnSpPr>
          <p:nvPr/>
        </p:nvCxnSpPr>
        <p:spPr>
          <a:xfrm flipH="1">
            <a:off x="4714181" y="2183669"/>
            <a:ext cx="276417" cy="10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4710157" y="4429922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Más hálózatok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60" name="Straight Arrow Connector 159"/>
          <p:cNvCxnSpPr>
            <a:stCxn id="158" idx="0"/>
            <a:endCxn id="4" idx="6"/>
          </p:cNvCxnSpPr>
          <p:nvPr/>
        </p:nvCxnSpPr>
        <p:spPr>
          <a:xfrm flipH="1" flipV="1">
            <a:off x="5181878" y="4070899"/>
            <a:ext cx="144794" cy="35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3917932" y="4853498"/>
            <a:ext cx="605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router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63" name="Straight Arrow Connector 162"/>
          <p:cNvCxnSpPr>
            <a:endCxn id="32" idx="2"/>
          </p:cNvCxnSpPr>
          <p:nvPr/>
        </p:nvCxnSpPr>
        <p:spPr>
          <a:xfrm flipV="1">
            <a:off x="4463242" y="4959174"/>
            <a:ext cx="318869" cy="3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endCxn id="13" idx="1"/>
          </p:cNvCxnSpPr>
          <p:nvPr/>
        </p:nvCxnSpPr>
        <p:spPr>
          <a:xfrm flipV="1">
            <a:off x="3472290" y="5775601"/>
            <a:ext cx="188698" cy="20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3255988" y="5963331"/>
            <a:ext cx="90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DHCP szerver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170" name="Straight Arrow Connector 169"/>
          <p:cNvCxnSpPr/>
          <p:nvPr/>
        </p:nvCxnSpPr>
        <p:spPr>
          <a:xfrm flipH="1" flipV="1">
            <a:off x="4862145" y="5161274"/>
            <a:ext cx="435023" cy="483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4754730" y="5613807"/>
            <a:ext cx="1050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Egyes küldéses csomag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637A9-119A-49DA-BD12-AAC58B377D8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400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R</a:t>
            </a:r>
            <a:r>
              <a:rPr lang="hu-HU" dirty="0" err="1"/>
              <a:t>everse</a:t>
            </a:r>
            <a:r>
              <a:rPr lang="hu-HU" dirty="0"/>
              <a:t> </a:t>
            </a:r>
            <a:r>
              <a:rPr lang="hu-HU" b="1" dirty="0" err="1"/>
              <a:t>A</a:t>
            </a:r>
            <a:r>
              <a:rPr lang="hu-HU" dirty="0" err="1"/>
              <a:t>ddress</a:t>
            </a:r>
            <a:r>
              <a:rPr lang="hu-HU" dirty="0"/>
              <a:t> </a:t>
            </a:r>
            <a:r>
              <a:rPr lang="hu-HU" b="1" dirty="0" err="1"/>
              <a:t>R</a:t>
            </a:r>
            <a:r>
              <a:rPr lang="hu-HU" dirty="0" err="1"/>
              <a:t>esolution</a:t>
            </a:r>
            <a:r>
              <a:rPr lang="hu-HU" dirty="0"/>
              <a:t> </a:t>
            </a:r>
            <a:r>
              <a:rPr lang="hu-HU" b="1" dirty="0" err="1"/>
              <a:t>P</a:t>
            </a:r>
            <a:r>
              <a:rPr lang="hu-HU" dirty="0" err="1"/>
              <a:t>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74" y="1547446"/>
            <a:ext cx="8932983" cy="4735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200" b="1" cap="small" dirty="0"/>
              <a:t>Feladata</a:t>
            </a:r>
          </a:p>
          <a:p>
            <a:pPr>
              <a:spcBef>
                <a:spcPts val="0"/>
              </a:spcBef>
            </a:pPr>
            <a:r>
              <a:rPr lang="hu-HU" sz="2200" dirty="0"/>
              <a:t>A fizikai cím megfeleltetése egy IP címnek</a:t>
            </a:r>
          </a:p>
          <a:p>
            <a:pPr marL="0" indent="0">
              <a:buNone/>
            </a:pPr>
            <a:r>
              <a:rPr lang="hu-HU" sz="2200" b="1" cap="small" dirty="0"/>
              <a:t>Hozzárendelés</a:t>
            </a:r>
          </a:p>
          <a:p>
            <a:pPr algn="just">
              <a:spcBef>
                <a:spcPts val="0"/>
              </a:spcBef>
            </a:pPr>
            <a:r>
              <a:rPr lang="hu-HU" sz="2200" dirty="0"/>
              <a:t>Az újonnan indított állomás adatszórással csomagot küld ki az </a:t>
            </a:r>
            <a:r>
              <a:rPr lang="hu-HU" sz="2200" i="1" dirty="0"/>
              <a:t>Ethernet</a:t>
            </a:r>
            <a:r>
              <a:rPr lang="hu-HU" sz="2200" dirty="0"/>
              <a:t>re „A 48-bites Ethernet-címem 14.04.05.18.01.25. Tudja valaki az IP címemet?” kérdéssel az alhálózaton. Az </a:t>
            </a:r>
            <a:r>
              <a:rPr lang="hu-HU" sz="2200" i="1" dirty="0" err="1"/>
              <a:t>RARP</a:t>
            </a:r>
            <a:r>
              <a:rPr lang="hu-HU" sz="2200" dirty="0" err="1"/>
              <a:t>-szerver</a:t>
            </a:r>
            <a:r>
              <a:rPr lang="hu-HU" sz="2200" dirty="0"/>
              <a:t> pedig válaszol a megfelelő IP címmel, mikor meglátja a kérést</a:t>
            </a:r>
          </a:p>
          <a:p>
            <a:pPr algn="just">
              <a:spcBef>
                <a:spcPts val="0"/>
              </a:spcBef>
            </a:pPr>
            <a:r>
              <a:rPr lang="hu-HU" sz="2200" dirty="0"/>
              <a:t>Opcionális javítási lehetőségek:</a:t>
            </a:r>
          </a:p>
          <a:p>
            <a:pPr lvl="1" algn="just"/>
            <a:r>
              <a:rPr lang="hu-HU" sz="2200" i="1" dirty="0"/>
              <a:t>BOOTP</a:t>
            </a:r>
            <a:r>
              <a:rPr lang="hu-HU" sz="2200" dirty="0"/>
              <a:t> protokoll használata. UDP csomagok használata. Manuálisan kell a hozzárendelési táblázatot karbantartani. (statikus címkiosztás)</a:t>
            </a:r>
          </a:p>
          <a:p>
            <a:pPr lvl="1" algn="just"/>
            <a:r>
              <a:rPr lang="hu-HU" sz="2200" i="1" dirty="0"/>
              <a:t>DHCP</a:t>
            </a:r>
            <a:r>
              <a:rPr lang="hu-HU" sz="2200" dirty="0"/>
              <a:t> protokoll használata. Itt is külön kiszolgáló osztja ki a címeket a kérések alapján. A kiszolgáló és a kérő állomások nem kell hogy ugyanazon a </a:t>
            </a:r>
            <a:r>
              <a:rPr lang="hu-HU" sz="2200" i="1" dirty="0"/>
              <a:t>LAN</a:t>
            </a:r>
            <a:r>
              <a:rPr lang="hu-HU" sz="2200" dirty="0"/>
              <a:t>-on legyenek, ezért </a:t>
            </a:r>
            <a:r>
              <a:rPr lang="hu-HU" sz="2200" i="1" dirty="0"/>
              <a:t>LAN</a:t>
            </a:r>
            <a:r>
              <a:rPr lang="hu-HU" sz="2200" dirty="0"/>
              <a:t>-onként kell egy </a:t>
            </a:r>
            <a:r>
              <a:rPr lang="hu-HU" sz="2200" i="1" dirty="0"/>
              <a:t>DHCP </a:t>
            </a:r>
            <a:r>
              <a:rPr lang="hu-HU" sz="2200" i="1" dirty="0" err="1"/>
              <a:t>relay</a:t>
            </a:r>
            <a:r>
              <a:rPr lang="hu-HU" sz="2200" i="1" dirty="0"/>
              <a:t> </a:t>
            </a:r>
            <a:r>
              <a:rPr lang="hu-HU" sz="2200" i="1" dirty="0" err="1"/>
              <a:t>agent</a:t>
            </a:r>
            <a:r>
              <a:rPr lang="hu-HU" sz="2200" dirty="0"/>
              <a:t>. (statikus és dinamikus címkiosztás)</a:t>
            </a:r>
          </a:p>
        </p:txBody>
      </p:sp>
    </p:spTree>
    <p:extLst>
      <p:ext uri="{BB962C8B-B14F-4D97-AF65-F5344CB8AC3E}">
        <p14:creationId xmlns:p14="http://schemas.microsoft.com/office/powerpoint/2010/main" val="365370507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DHCP: DYNAMIC HOST CONFIGURATION</a:t>
            </a:r>
            <a:br>
              <a:rPr lang="hu-HU" dirty="0"/>
            </a:br>
            <a:r>
              <a:rPr lang="hu-HU" dirty="0"/>
              <a:t>PROTOCOL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402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71" y="2117406"/>
            <a:ext cx="54292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3436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DHCP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403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Lényegében ez már az </a:t>
            </a:r>
            <a:r>
              <a:rPr lang="hu-HU" b="1" u="sng" dirty="0"/>
              <a:t>Alkalmazási réteg</a:t>
            </a:r>
            <a:endParaRPr lang="hu-HU" dirty="0"/>
          </a:p>
          <a:p>
            <a:pPr lvl="1"/>
            <a:r>
              <a:rPr lang="hu-HU" dirty="0"/>
              <a:t>de logikailag ide tartozik</a:t>
            </a:r>
          </a:p>
          <a:p>
            <a:endParaRPr lang="hu-HU" dirty="0"/>
          </a:p>
          <a:p>
            <a:r>
              <a:rPr lang="hu-HU" dirty="0"/>
              <a:t>Segítségével a </a:t>
            </a:r>
            <a:r>
              <a:rPr lang="hu-HU" dirty="0" err="1"/>
              <a:t>hosztok</a:t>
            </a:r>
            <a:r>
              <a:rPr lang="hu-HU" dirty="0"/>
              <a:t> automatikusan juthatnak hozzá a kommunikációjukhoz szükséges hálózati azonosítókhoz:</a:t>
            </a:r>
          </a:p>
          <a:p>
            <a:pPr lvl="1"/>
            <a:r>
              <a:rPr lang="hu-HU" dirty="0"/>
              <a:t>IP cím, hálózati maszk, alapértelmezett átjáró, stb.</a:t>
            </a:r>
          </a:p>
          <a:p>
            <a:pPr lvl="1"/>
            <a:endParaRPr lang="hu-HU" dirty="0"/>
          </a:p>
          <a:p>
            <a:r>
              <a:rPr lang="hu-HU" dirty="0"/>
              <a:t>Eredetileg az RFC 1531 a BOOTP kiterjesztéseként definiálta. Újabb RFC-k: 1541, 2131 (aktuális)</a:t>
            </a:r>
          </a:p>
        </p:txBody>
      </p:sp>
    </p:spTree>
    <p:extLst>
      <p:ext uri="{BB962C8B-B14F-4D97-AF65-F5344CB8AC3E}">
        <p14:creationId xmlns:p14="http://schemas.microsoft.com/office/powerpoint/2010/main" val="139855447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DHCP lehetőségei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404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IP címek osztása MAC cím alapján DHCP szerverrel</a:t>
            </a:r>
          </a:p>
          <a:p>
            <a:pPr lvl="1"/>
            <a:r>
              <a:rPr lang="hu-HU" dirty="0"/>
              <a:t>Szükség esetén (a DHCP szerveren előre beállított módon) egyes kliensek számára azok MAC címéhez fix IP cím rendelhető</a:t>
            </a:r>
          </a:p>
          <a:p>
            <a:r>
              <a:rPr lang="hu-HU" dirty="0"/>
              <a:t>IP címek osztása dinamikusan</a:t>
            </a:r>
          </a:p>
          <a:p>
            <a:pPr lvl="1"/>
            <a:r>
              <a:rPr lang="hu-HU" dirty="0"/>
              <a:t>A DHCP szerveren beállított tartományból „érkezési sorrendben” kapják a kliensek az IP címeket</a:t>
            </a:r>
          </a:p>
          <a:p>
            <a:pPr lvl="1"/>
            <a:r>
              <a:rPr lang="hu-HU" dirty="0"/>
              <a:t>Elegendő annyi IP cím, ahány gép egyidejűleg működik</a:t>
            </a:r>
          </a:p>
          <a:p>
            <a:r>
              <a:rPr lang="hu-HU" dirty="0"/>
              <a:t>Az IP címeken kívül további szükséges hálózati paraméterek is kioszthatók</a:t>
            </a:r>
          </a:p>
          <a:p>
            <a:pPr lvl="1"/>
            <a:r>
              <a:rPr lang="hu-HU" dirty="0"/>
              <a:t>Hálózati maszk</a:t>
            </a:r>
          </a:p>
          <a:p>
            <a:pPr lvl="1"/>
            <a:r>
              <a:rPr lang="hu-HU" dirty="0"/>
              <a:t>Alapértelmezett átjáró</a:t>
            </a:r>
          </a:p>
          <a:p>
            <a:pPr lvl="1"/>
            <a:r>
              <a:rPr lang="hu-HU" dirty="0"/>
              <a:t>Névkiszolgáló</a:t>
            </a:r>
          </a:p>
          <a:p>
            <a:pPr lvl="1"/>
            <a:r>
              <a:rPr lang="hu-HU" dirty="0"/>
              <a:t>Domain név</a:t>
            </a:r>
          </a:p>
          <a:p>
            <a:pPr lvl="1"/>
            <a:r>
              <a:rPr lang="hu-HU" dirty="0"/>
              <a:t>Hálózati rendszerbetöltéshez szerver és fájlnév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447195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DHCP – Címek bérlése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B9EA5-CE9A-4950-A80C-5ADF06B45BB8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405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A DHCP szerver a klienseknek az IP-címeket bizonyos bérleti időtartamra (</a:t>
            </a:r>
            <a:r>
              <a:rPr lang="hu-HU" dirty="0" err="1"/>
              <a:t>lease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) adja „bérbe”</a:t>
            </a:r>
          </a:p>
          <a:p>
            <a:pPr lvl="1"/>
            <a:r>
              <a:rPr lang="hu-HU" dirty="0"/>
              <a:t>Az időtartam hosszánál a szerver figyelembe veszi a kliens esetleges ilyen irányú kérését</a:t>
            </a:r>
          </a:p>
          <a:p>
            <a:pPr lvl="1"/>
            <a:r>
              <a:rPr lang="hu-HU" dirty="0"/>
              <a:t>Az időtartam hosszát a szerver beállításai korlátozzák</a:t>
            </a:r>
          </a:p>
          <a:p>
            <a:r>
              <a:rPr lang="hu-HU" dirty="0"/>
              <a:t>A bérleti időtartam lejárta előtt a bérlet meghosszabbítható</a:t>
            </a:r>
          </a:p>
          <a:p>
            <a:r>
              <a:rPr lang="hu-HU" dirty="0"/>
              <a:t>Az IP-cím explicit módon vissza is adható</a:t>
            </a:r>
          </a:p>
        </p:txBody>
      </p:sp>
    </p:spTree>
    <p:extLst>
      <p:ext uri="{BB962C8B-B14F-4D97-AF65-F5344CB8AC3E}">
        <p14:creationId xmlns:p14="http://schemas.microsoft.com/office/powerpoint/2010/main" val="1006979814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magánhálózatok alapok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391406" cy="4351338"/>
          </a:xfrm>
        </p:spPr>
        <p:txBody>
          <a:bodyPr>
            <a:normAutofit fontScale="92500" lnSpcReduction="20000"/>
          </a:bodyPr>
          <a:lstStyle/>
          <a:p>
            <a:r>
              <a:rPr lang="hu-HU" sz="1800" b="1" cap="small" dirty="0"/>
              <a:t>Fő jellemzői</a:t>
            </a:r>
          </a:p>
          <a:p>
            <a:pPr lvl="1"/>
            <a:r>
              <a:rPr lang="hu-HU" sz="1800" dirty="0"/>
              <a:t>Mint közeli hálózat fut az interneten keresztül.</a:t>
            </a:r>
          </a:p>
          <a:p>
            <a:pPr lvl="1"/>
            <a:r>
              <a:rPr lang="hu-HU" sz="1800" dirty="0" err="1"/>
              <a:t>IPSEC-et</a:t>
            </a:r>
            <a:r>
              <a:rPr lang="hu-HU" sz="1800" dirty="0"/>
              <a:t> használ az üzenetek titkosítására.</a:t>
            </a:r>
          </a:p>
          <a:p>
            <a:r>
              <a:rPr lang="hu-HU" sz="1800" dirty="0"/>
              <a:t>Azaz informálisan megfogalmazva fizikailag távol lévő </a:t>
            </a:r>
            <a:r>
              <a:rPr lang="hu-HU" sz="1800" dirty="0" err="1"/>
              <a:t>hosztok</a:t>
            </a:r>
            <a:r>
              <a:rPr lang="hu-HU" sz="1800" dirty="0"/>
              <a:t> egy közös logikai egységet alkotnak.</a:t>
            </a:r>
          </a:p>
          <a:p>
            <a:pPr lvl="1"/>
            <a:r>
              <a:rPr lang="hu-HU" sz="1800" dirty="0"/>
              <a:t>Például távollévő telephelyek rendszerei.</a:t>
            </a:r>
          </a:p>
          <a:p>
            <a:r>
              <a:rPr lang="hu-HU" sz="1800" b="1" cap="small" dirty="0"/>
              <a:t>Alapelv</a:t>
            </a:r>
          </a:p>
          <a:p>
            <a:pPr lvl="1"/>
            <a:r>
              <a:rPr lang="hu-HU" sz="1800" dirty="0"/>
              <a:t>Bérelt vonalak helyett használjuk a publikusan hozzáférhető Internet-et.</a:t>
            </a:r>
          </a:p>
          <a:p>
            <a:pPr lvl="1"/>
            <a:r>
              <a:rPr lang="hu-HU" sz="1800" dirty="0"/>
              <a:t>Így az Internettől </a:t>
            </a:r>
            <a:r>
              <a:rPr lang="hu-HU" sz="1800" b="1" dirty="0"/>
              <a:t>logikailag</a:t>
            </a:r>
            <a:r>
              <a:rPr lang="hu-HU" sz="1800" dirty="0"/>
              <a:t> elkülöníthető hálózatot kapunk. Ezek a virtuális magánhálózatok avagy </a:t>
            </a:r>
            <a:r>
              <a:rPr lang="hu-HU" sz="1800" dirty="0" err="1"/>
              <a:t>VPN-ek</a:t>
            </a:r>
            <a:r>
              <a:rPr lang="hu-HU" sz="1800" dirty="0"/>
              <a:t>.</a:t>
            </a:r>
          </a:p>
          <a:p>
            <a:pPr lvl="1"/>
            <a:r>
              <a:rPr lang="hu-HU" sz="1800" dirty="0"/>
              <a:t>A célok közé kell felvenni a külső támadó kizárását.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094" y="4472369"/>
            <a:ext cx="3546907" cy="1704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094" y="1825625"/>
            <a:ext cx="3546907" cy="16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magánhálózatok alapok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391406" cy="4351338"/>
          </a:xfrm>
        </p:spPr>
        <p:txBody>
          <a:bodyPr>
            <a:normAutofit fontScale="92500" lnSpcReduction="10000"/>
          </a:bodyPr>
          <a:lstStyle/>
          <a:p>
            <a:r>
              <a:rPr lang="hu-HU" sz="1800" dirty="0"/>
              <a:t>A virtuális linkeket alagutak képzésével valósítjuk meg.</a:t>
            </a:r>
          </a:p>
          <a:p>
            <a:r>
              <a:rPr lang="hu-HU" sz="1800" b="1" cap="small" dirty="0" err="1"/>
              <a:t>Alagútak</a:t>
            </a:r>
            <a:endParaRPr lang="hu-HU" sz="1800" b="1" cap="small" dirty="0"/>
          </a:p>
          <a:p>
            <a:pPr lvl="1"/>
            <a:r>
              <a:rPr lang="hu-HU" sz="1800" dirty="0"/>
              <a:t>Egy magánhálózaton belül a </a:t>
            </a:r>
            <a:r>
              <a:rPr lang="hu-HU" sz="1800" dirty="0" err="1"/>
              <a:t>hosztok</a:t>
            </a:r>
            <a:r>
              <a:rPr lang="hu-HU" sz="1800" dirty="0"/>
              <a:t> egymásnak normál módon küldhetnek üzenetet. </a:t>
            </a:r>
          </a:p>
          <a:p>
            <a:pPr lvl="1"/>
            <a:r>
              <a:rPr lang="hu-HU" sz="1800" dirty="0"/>
              <a:t>Virtuális linken a végpontok beágyazzák a csomagokat.</a:t>
            </a:r>
          </a:p>
          <a:p>
            <a:pPr lvl="2"/>
            <a:r>
              <a:rPr lang="hu-HU" sz="1800" dirty="0"/>
              <a:t>IP az IP-be mechanizmus.</a:t>
            </a:r>
          </a:p>
          <a:p>
            <a:r>
              <a:rPr lang="hu-HU" sz="1800" dirty="0"/>
              <a:t>Az alagutak képzése önmagában kevés a védelemhez. Mik a hiányosságok?</a:t>
            </a:r>
          </a:p>
          <a:p>
            <a:pPr lvl="1"/>
            <a:r>
              <a:rPr lang="hu-HU" sz="1800" dirty="0"/>
              <a:t>Bizalmasság,  </a:t>
            </a:r>
            <a:r>
              <a:rPr lang="hu-HU" sz="1800" dirty="0" err="1"/>
              <a:t>authentikáció</a:t>
            </a:r>
            <a:endParaRPr lang="hu-HU" sz="1800" dirty="0"/>
          </a:p>
          <a:p>
            <a:pPr lvl="1"/>
            <a:r>
              <a:rPr lang="hu-HU" sz="1800" dirty="0"/>
              <a:t>Egy támadó olvashat, küldhet üzeneteket.</a:t>
            </a:r>
          </a:p>
          <a:p>
            <a:pPr lvl="1"/>
            <a:r>
              <a:rPr lang="hu-HU" sz="1800" i="1" dirty="0"/>
              <a:t>Válasz:</a:t>
            </a:r>
            <a:r>
              <a:rPr lang="hu-HU" sz="1800" dirty="0"/>
              <a:t> Kriptográfia használata.</a:t>
            </a:r>
          </a:p>
          <a:p>
            <a:endParaRPr lang="hu-HU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094" y="1825626"/>
            <a:ext cx="3546907" cy="16028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094" y="4398447"/>
            <a:ext cx="3546907" cy="160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6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magánhálózatok alapok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2673223"/>
          </a:xfrm>
        </p:spPr>
        <p:txBody>
          <a:bodyPr>
            <a:normAutofit lnSpcReduction="10000"/>
          </a:bodyPr>
          <a:lstStyle/>
          <a:p>
            <a:r>
              <a:rPr lang="hu-HU" sz="1800" b="1" dirty="0"/>
              <a:t>IPSEC</a:t>
            </a:r>
            <a:endParaRPr lang="hu-HU" sz="1800" b="1" cap="small" dirty="0"/>
          </a:p>
          <a:p>
            <a:pPr lvl="1"/>
            <a:r>
              <a:rPr lang="hu-HU" sz="1800" dirty="0"/>
              <a:t>Hosszú távú célja az IP réteg biztonságossá tétele. (bizalmasság, </a:t>
            </a:r>
            <a:r>
              <a:rPr lang="hu-HU" sz="1800" dirty="0" err="1"/>
              <a:t>autentikáció</a:t>
            </a:r>
            <a:r>
              <a:rPr lang="hu-HU" sz="1800" dirty="0"/>
              <a:t>)</a:t>
            </a:r>
          </a:p>
          <a:p>
            <a:pPr lvl="1"/>
            <a:r>
              <a:rPr lang="hu-HU" sz="1800" u="sng" dirty="0"/>
              <a:t>Műveletei: </a:t>
            </a:r>
          </a:p>
          <a:p>
            <a:pPr lvl="2"/>
            <a:r>
              <a:rPr lang="hu-HU" sz="1800" dirty="0" err="1"/>
              <a:t>Hoszt</a:t>
            </a:r>
            <a:r>
              <a:rPr lang="hu-HU" sz="1800" dirty="0"/>
              <a:t> párok kommunikációjához kulcsokat állít be.</a:t>
            </a:r>
          </a:p>
          <a:p>
            <a:pPr lvl="2"/>
            <a:r>
              <a:rPr lang="hu-HU" sz="1800" dirty="0"/>
              <a:t>A kommunikáció kapcsolatorientáltabbá tétele.</a:t>
            </a:r>
          </a:p>
          <a:p>
            <a:pPr lvl="2"/>
            <a:r>
              <a:rPr lang="hu-HU" sz="1800" dirty="0"/>
              <a:t>Fejlécek és láblécek hozzáadása az IP csomagok védelme érdekében.</a:t>
            </a:r>
          </a:p>
          <a:p>
            <a:pPr lvl="1"/>
            <a:r>
              <a:rPr lang="hu-HU" sz="1800" dirty="0"/>
              <a:t>Több módot is támogat, amelyek közül az egyik az </a:t>
            </a:r>
            <a:r>
              <a:rPr lang="hu-HU" sz="1800" b="1" dirty="0"/>
              <a:t>alagút mód</a:t>
            </a:r>
            <a:r>
              <a:rPr lang="hu-HU" sz="1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16" y="4827080"/>
            <a:ext cx="5693569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8" y="3496235"/>
            <a:ext cx="7329489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9. Előadás</a:t>
            </a:r>
            <a:r>
              <a:rPr lang="en-US" sz="3600" b="1" dirty="0">
                <a:solidFill>
                  <a:schemeClr val="tx1"/>
                </a:solidFill>
              </a:rPr>
              <a:t>: </a:t>
            </a:r>
            <a:r>
              <a:rPr lang="hu-HU" sz="3600" b="1" dirty="0">
                <a:solidFill>
                  <a:schemeClr val="tx1"/>
                </a:solidFill>
              </a:rPr>
              <a:t>VPN + Szállítói réteg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89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Csomagtovábbítás</a:t>
            </a:r>
          </a:p>
          <a:p>
            <a:pPr lvl="1"/>
            <a:r>
              <a:rPr lang="hu-HU" dirty="0"/>
              <a:t>Útvonalválasztás</a:t>
            </a:r>
          </a:p>
          <a:p>
            <a:pPr lvl="1"/>
            <a:r>
              <a:rPr lang="hu-HU" dirty="0"/>
              <a:t>Csomag </a:t>
            </a:r>
            <a:r>
              <a:rPr lang="hu-HU" dirty="0" err="1"/>
              <a:t>fragmentálás</a:t>
            </a:r>
            <a:r>
              <a:rPr lang="hu-HU" dirty="0"/>
              <a:t> kezelése</a:t>
            </a:r>
            <a:endParaRPr lang="en-US" dirty="0"/>
          </a:p>
          <a:p>
            <a:pPr lvl="1"/>
            <a:r>
              <a:rPr lang="hu-HU" dirty="0"/>
              <a:t>Csomag ütemezés</a:t>
            </a:r>
            <a:endParaRPr lang="en-US" dirty="0"/>
          </a:p>
          <a:p>
            <a:pPr lvl="1"/>
            <a:r>
              <a:rPr lang="hu-HU" dirty="0"/>
              <a:t>Puffer kezelés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Csomag küldése egy adott végpontnak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Globálisan egyedi címeket definiálása</a:t>
            </a:r>
            <a:endParaRPr lang="en-US" dirty="0"/>
          </a:p>
          <a:p>
            <a:pPr lvl="1"/>
            <a:r>
              <a:rPr lang="hu-HU" dirty="0" err="1"/>
              <a:t>Routing</a:t>
            </a:r>
            <a:r>
              <a:rPr lang="hu-HU" dirty="0"/>
              <a:t> táblák karbantartása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Internet Protocol (IP</a:t>
            </a:r>
            <a:r>
              <a:rPr lang="hu-HU" dirty="0"/>
              <a:t>v4</a:t>
            </a:r>
            <a:r>
              <a:rPr lang="en-US" dirty="0"/>
              <a:t>), IPv6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6068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magánhálózatok alapok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391406" cy="4351338"/>
          </a:xfrm>
        </p:spPr>
        <p:txBody>
          <a:bodyPr>
            <a:normAutofit fontScale="92500" lnSpcReduction="20000"/>
          </a:bodyPr>
          <a:lstStyle/>
          <a:p>
            <a:r>
              <a:rPr lang="hu-HU" sz="1800" b="1" cap="small" dirty="0"/>
              <a:t>Fő jellemzői</a:t>
            </a:r>
          </a:p>
          <a:p>
            <a:pPr lvl="1"/>
            <a:r>
              <a:rPr lang="hu-HU" sz="1800" dirty="0"/>
              <a:t>Mint közeli hálózat fut az interneten keresztül.</a:t>
            </a:r>
          </a:p>
          <a:p>
            <a:pPr lvl="1"/>
            <a:r>
              <a:rPr lang="hu-HU" sz="1800" dirty="0" err="1"/>
              <a:t>IPSEC-et</a:t>
            </a:r>
            <a:r>
              <a:rPr lang="hu-HU" sz="1800" dirty="0"/>
              <a:t> használ az üzenetek titkosítására.</a:t>
            </a:r>
          </a:p>
          <a:p>
            <a:r>
              <a:rPr lang="hu-HU" sz="1800" dirty="0"/>
              <a:t>Azaz informálisan megfogalmazva fizikailag távol lévő </a:t>
            </a:r>
            <a:r>
              <a:rPr lang="hu-HU" sz="1800" dirty="0" err="1"/>
              <a:t>hosztok</a:t>
            </a:r>
            <a:r>
              <a:rPr lang="hu-HU" sz="1800" dirty="0"/>
              <a:t> egy közös logikai egységet alkotnak.</a:t>
            </a:r>
          </a:p>
          <a:p>
            <a:pPr lvl="1"/>
            <a:r>
              <a:rPr lang="hu-HU" sz="1800" dirty="0"/>
              <a:t>Például távollévő telephelyek rendszerei.</a:t>
            </a:r>
          </a:p>
          <a:p>
            <a:r>
              <a:rPr lang="hu-HU" sz="1800" b="1" cap="small" dirty="0"/>
              <a:t>Alapelv</a:t>
            </a:r>
          </a:p>
          <a:p>
            <a:pPr lvl="1"/>
            <a:r>
              <a:rPr lang="hu-HU" sz="1800" dirty="0"/>
              <a:t>Bérelt vonalak helyett használjuk a publikusan hozzáférhető Internet-et.</a:t>
            </a:r>
          </a:p>
          <a:p>
            <a:pPr lvl="1"/>
            <a:r>
              <a:rPr lang="hu-HU" sz="1800" dirty="0"/>
              <a:t>Így az Internettől </a:t>
            </a:r>
            <a:r>
              <a:rPr lang="hu-HU" sz="1800" b="1" dirty="0"/>
              <a:t>logikailag</a:t>
            </a:r>
            <a:r>
              <a:rPr lang="hu-HU" sz="1800" dirty="0"/>
              <a:t> elkülöníthető hálózatot kapunk. Ezek a virtuális magánhálózatok avagy </a:t>
            </a:r>
            <a:r>
              <a:rPr lang="hu-HU" sz="1800" dirty="0" err="1"/>
              <a:t>VPN-ek</a:t>
            </a:r>
            <a:r>
              <a:rPr lang="hu-HU" sz="1800" dirty="0"/>
              <a:t>.</a:t>
            </a:r>
          </a:p>
          <a:p>
            <a:pPr lvl="1"/>
            <a:r>
              <a:rPr lang="hu-HU" sz="1800" dirty="0"/>
              <a:t>A célok közé kell felvenni a külső támadó kizárását.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094" y="4472369"/>
            <a:ext cx="3546907" cy="1704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094" y="1825625"/>
            <a:ext cx="3546907" cy="16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magánhálózatok alapok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391406" cy="4351338"/>
          </a:xfrm>
        </p:spPr>
        <p:txBody>
          <a:bodyPr>
            <a:normAutofit fontScale="92500" lnSpcReduction="10000"/>
          </a:bodyPr>
          <a:lstStyle/>
          <a:p>
            <a:r>
              <a:rPr lang="hu-HU" sz="1800" dirty="0"/>
              <a:t>A virtuális linkeket alagutak képzésével valósítjuk meg.</a:t>
            </a:r>
          </a:p>
          <a:p>
            <a:r>
              <a:rPr lang="hu-HU" sz="1800" b="1" cap="small" dirty="0" err="1"/>
              <a:t>Alagútak</a:t>
            </a:r>
            <a:endParaRPr lang="hu-HU" sz="1800" b="1" cap="small" dirty="0"/>
          </a:p>
          <a:p>
            <a:pPr lvl="1"/>
            <a:r>
              <a:rPr lang="hu-HU" sz="1800" dirty="0"/>
              <a:t>Egy magánhálózaton belül a </a:t>
            </a:r>
            <a:r>
              <a:rPr lang="hu-HU" sz="1800" dirty="0" err="1"/>
              <a:t>hosztok</a:t>
            </a:r>
            <a:r>
              <a:rPr lang="hu-HU" sz="1800" dirty="0"/>
              <a:t> egymásnak normál módon küldhetnek üzenetet. </a:t>
            </a:r>
          </a:p>
          <a:p>
            <a:pPr lvl="1"/>
            <a:r>
              <a:rPr lang="hu-HU" sz="1800" dirty="0"/>
              <a:t>Virtuális linken a végpontok beágyazzák a csomagokat.</a:t>
            </a:r>
          </a:p>
          <a:p>
            <a:pPr lvl="2"/>
            <a:r>
              <a:rPr lang="hu-HU" sz="1800" dirty="0"/>
              <a:t>IP az IP-be mechanizmus.</a:t>
            </a:r>
          </a:p>
          <a:p>
            <a:r>
              <a:rPr lang="hu-HU" sz="1800" dirty="0"/>
              <a:t>Az alagutak képzése önmagában kevés a védelemhez. Mik a hiányosságok?</a:t>
            </a:r>
          </a:p>
          <a:p>
            <a:pPr lvl="1"/>
            <a:r>
              <a:rPr lang="hu-HU" sz="1800" dirty="0"/>
              <a:t>Bizalmasság,  </a:t>
            </a:r>
            <a:r>
              <a:rPr lang="hu-HU" sz="1800" dirty="0" err="1"/>
              <a:t>authentikáció</a:t>
            </a:r>
            <a:endParaRPr lang="hu-HU" sz="1800" dirty="0"/>
          </a:p>
          <a:p>
            <a:pPr lvl="1"/>
            <a:r>
              <a:rPr lang="hu-HU" sz="1800" dirty="0"/>
              <a:t>Egy támadó olvashat, küldhet üzeneteket.</a:t>
            </a:r>
          </a:p>
          <a:p>
            <a:pPr lvl="1"/>
            <a:r>
              <a:rPr lang="hu-HU" sz="1800" i="1" dirty="0"/>
              <a:t>Válasz:</a:t>
            </a:r>
            <a:r>
              <a:rPr lang="hu-HU" sz="1800" dirty="0"/>
              <a:t> Kriptográfia használata.</a:t>
            </a:r>
          </a:p>
          <a:p>
            <a:endParaRPr lang="hu-HU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094" y="1825626"/>
            <a:ext cx="3546907" cy="16028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094" y="4398447"/>
            <a:ext cx="3546907" cy="160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0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Virtuális magánhálózatok alapok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2673223"/>
          </a:xfrm>
        </p:spPr>
        <p:txBody>
          <a:bodyPr>
            <a:normAutofit lnSpcReduction="10000"/>
          </a:bodyPr>
          <a:lstStyle/>
          <a:p>
            <a:r>
              <a:rPr lang="hu-HU" sz="1800" b="1" dirty="0"/>
              <a:t>IPSEC</a:t>
            </a:r>
            <a:endParaRPr lang="hu-HU" sz="1800" b="1" cap="small" dirty="0"/>
          </a:p>
          <a:p>
            <a:pPr lvl="1"/>
            <a:r>
              <a:rPr lang="hu-HU" sz="1800" dirty="0"/>
              <a:t>Hosszú távú célja az IP réteg biztonságossá tétele. (bizalmasság, </a:t>
            </a:r>
            <a:r>
              <a:rPr lang="hu-HU" sz="1800" dirty="0" err="1"/>
              <a:t>autentikáció</a:t>
            </a:r>
            <a:r>
              <a:rPr lang="hu-HU" sz="1800" dirty="0"/>
              <a:t>)</a:t>
            </a:r>
          </a:p>
          <a:p>
            <a:pPr lvl="1"/>
            <a:r>
              <a:rPr lang="hu-HU" sz="1800" u="sng" dirty="0"/>
              <a:t>Műveletei: </a:t>
            </a:r>
          </a:p>
          <a:p>
            <a:pPr lvl="2"/>
            <a:r>
              <a:rPr lang="hu-HU" sz="1800" dirty="0" err="1"/>
              <a:t>Hoszt</a:t>
            </a:r>
            <a:r>
              <a:rPr lang="hu-HU" sz="1800" dirty="0"/>
              <a:t> párok kommunikációjához kulcsokat állít be.</a:t>
            </a:r>
          </a:p>
          <a:p>
            <a:pPr lvl="2"/>
            <a:r>
              <a:rPr lang="hu-HU" sz="1800" dirty="0"/>
              <a:t>A kommunikáció kapcsolatorientáltabbá tétele.</a:t>
            </a:r>
          </a:p>
          <a:p>
            <a:pPr lvl="2"/>
            <a:r>
              <a:rPr lang="hu-HU" sz="1800" dirty="0"/>
              <a:t>Fejlécek és láblécek hozzáadása az IP csomagok védelme érdekében.</a:t>
            </a:r>
          </a:p>
          <a:p>
            <a:pPr lvl="1"/>
            <a:r>
              <a:rPr lang="hu-HU" sz="1800" dirty="0"/>
              <a:t>Több módot is támogat, amelyek közül az egyik az </a:t>
            </a:r>
            <a:r>
              <a:rPr lang="hu-HU" sz="1800" b="1" dirty="0"/>
              <a:t>alagút mód</a:t>
            </a:r>
            <a:r>
              <a:rPr lang="hu-HU" sz="1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16" y="4827080"/>
            <a:ext cx="5693569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Szállítói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413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207224" y="1600200"/>
            <a:ext cx="5936776" cy="510540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Feladat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Adatfolyamok d</a:t>
            </a:r>
            <a:r>
              <a:rPr lang="en-US" dirty="0" err="1"/>
              <a:t>emultiplex</a:t>
            </a:r>
            <a:r>
              <a:rPr lang="hu-HU" dirty="0" err="1"/>
              <a:t>álása</a:t>
            </a:r>
            <a:endParaRPr lang="en-US" dirty="0"/>
          </a:p>
          <a:p>
            <a:r>
              <a:rPr lang="hu-HU" dirty="0"/>
              <a:t>További lehetséges feladatok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Hosszú élettartamú kapcsolatok</a:t>
            </a:r>
            <a:endParaRPr lang="en-US" dirty="0"/>
          </a:p>
          <a:p>
            <a:pPr lvl="1"/>
            <a:r>
              <a:rPr lang="hu-HU" dirty="0"/>
              <a:t>Megbízható, sorrendhelyes csomag leszállítás</a:t>
            </a:r>
            <a:endParaRPr lang="en-US" dirty="0"/>
          </a:p>
          <a:p>
            <a:pPr lvl="1"/>
            <a:r>
              <a:rPr lang="hu-HU" dirty="0"/>
              <a:t>Hiba detektálás</a:t>
            </a:r>
            <a:endParaRPr lang="en-US" dirty="0"/>
          </a:p>
          <a:p>
            <a:pPr lvl="1"/>
            <a:r>
              <a:rPr lang="hu-HU" dirty="0"/>
              <a:t>Folyam és torlódás vezérlés</a:t>
            </a:r>
            <a:endParaRPr lang="en-US" dirty="0"/>
          </a:p>
          <a:p>
            <a:r>
              <a:rPr lang="hu-HU" dirty="0"/>
              <a:t>Kihívások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Torlódások detektálása és kezelése</a:t>
            </a:r>
            <a:endParaRPr lang="en-US" dirty="0"/>
          </a:p>
          <a:p>
            <a:pPr lvl="1"/>
            <a:r>
              <a:rPr lang="hu-HU" dirty="0"/>
              <a:t>Fairség és csatorna kihasználás közötti egyensúly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0798" y="2238270"/>
            <a:ext cx="2242663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0536" y="2813758"/>
            <a:ext cx="2242654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0667" y="3386935"/>
            <a:ext cx="2242654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0667" y="3960112"/>
            <a:ext cx="2242654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70667" y="4533289"/>
            <a:ext cx="2242654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70667" y="5111023"/>
            <a:ext cx="2242654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70798" y="5684200"/>
            <a:ext cx="2242654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2647665" y="1869744"/>
            <a:ext cx="559559" cy="4653886"/>
          </a:xfrm>
          <a:prstGeom prst="leftBrace">
            <a:avLst>
              <a:gd name="adj1" fmla="val 8333"/>
              <a:gd name="adj2" fmla="val 5181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96053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0376" y="2296633"/>
            <a:ext cx="8338782" cy="3845021"/>
          </a:xfrm>
        </p:spPr>
        <p:txBody>
          <a:bodyPr>
            <a:no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en-US" sz="4400" dirty="0"/>
              <a:t>UDP</a:t>
            </a:r>
            <a:endParaRPr lang="en-US" sz="3400" dirty="0"/>
          </a:p>
          <a:p>
            <a:pPr marL="571500" indent="-571500">
              <a:buFont typeface="Wingdings" pitchFamily="2" charset="2"/>
              <a:buChar char="q"/>
            </a:pPr>
            <a:r>
              <a:rPr lang="en-US" sz="4400" dirty="0"/>
              <a:t>TCP</a:t>
            </a:r>
          </a:p>
          <a:p>
            <a:pPr marL="571500" indent="-571500">
              <a:buFont typeface="Wingdings" pitchFamily="2" charset="2"/>
              <a:buChar char="q"/>
            </a:pPr>
            <a:r>
              <a:rPr lang="hu-HU" sz="4400" dirty="0"/>
              <a:t>Torlódás vezérlés</a:t>
            </a:r>
            <a:endParaRPr lang="en-US" sz="4400" dirty="0"/>
          </a:p>
          <a:p>
            <a:pPr marL="571500" indent="-571500">
              <a:buFont typeface="Wingdings" pitchFamily="2" charset="2"/>
              <a:buChar char="q"/>
            </a:pPr>
            <a:r>
              <a:rPr lang="en-US" sz="4400" dirty="0"/>
              <a:t>TCP</a:t>
            </a:r>
            <a:r>
              <a:rPr lang="hu-HU" sz="4400" dirty="0"/>
              <a:t> evolúciója</a:t>
            </a:r>
            <a:endParaRPr lang="en-US" sz="3400" dirty="0"/>
          </a:p>
          <a:p>
            <a:pPr marL="571500" indent="-571500">
              <a:buFont typeface="Wingdings" pitchFamily="2" charset="2"/>
              <a:buChar char="q"/>
            </a:pPr>
            <a:r>
              <a:rPr lang="hu-HU" sz="4400" dirty="0"/>
              <a:t>A TCP problémái</a:t>
            </a:r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Kivonat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5336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</a:t>
            </a:r>
            <a:r>
              <a:rPr lang="hu-HU" dirty="0" err="1"/>
              <a:t>álás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415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-5" y="1600200"/>
            <a:ext cx="5644125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Datagram </a:t>
            </a:r>
            <a:r>
              <a:rPr lang="hu-HU" dirty="0"/>
              <a:t>hálózat</a:t>
            </a:r>
            <a:endParaRPr lang="en-US" dirty="0"/>
          </a:p>
          <a:p>
            <a:pPr lvl="1"/>
            <a:r>
              <a:rPr lang="hu-HU" dirty="0"/>
              <a:t>Nincs áramkör kapcsolás</a:t>
            </a:r>
            <a:endParaRPr lang="en-US" dirty="0"/>
          </a:p>
          <a:p>
            <a:pPr lvl="1"/>
            <a:r>
              <a:rPr lang="hu-HU" dirty="0"/>
              <a:t>Nincs kapcsolat</a:t>
            </a:r>
            <a:endParaRPr lang="en-US" dirty="0"/>
          </a:p>
          <a:p>
            <a:r>
              <a:rPr lang="hu-HU" dirty="0"/>
              <a:t>A kliensek számos alkalmazást futtathatnak </a:t>
            </a:r>
            <a:r>
              <a:rPr lang="hu-HU" dirty="0" err="1"/>
              <a:t>egyidőben</a:t>
            </a:r>
            <a:endParaRPr lang="en-US" dirty="0"/>
          </a:p>
          <a:p>
            <a:pPr lvl="1"/>
            <a:r>
              <a:rPr lang="hu-HU" dirty="0"/>
              <a:t>Kinek szállítsuk le a csomagot</a:t>
            </a:r>
            <a:r>
              <a:rPr lang="en-US" dirty="0"/>
              <a:t>?</a:t>
            </a:r>
          </a:p>
          <a:p>
            <a:r>
              <a:rPr lang="en-US" dirty="0"/>
              <a:t>IP </a:t>
            </a:r>
            <a:r>
              <a:rPr lang="hu-HU" dirty="0"/>
              <a:t>fejléc</a:t>
            </a:r>
            <a:r>
              <a:rPr lang="en-US" dirty="0"/>
              <a:t> “proto</a:t>
            </a:r>
            <a:r>
              <a:rPr lang="hu-HU" dirty="0"/>
              <a:t>k</a:t>
            </a:r>
            <a:r>
              <a:rPr lang="en-US" dirty="0"/>
              <a:t>o</a:t>
            </a:r>
            <a:r>
              <a:rPr lang="hu-HU" dirty="0"/>
              <a:t>l</a:t>
            </a:r>
            <a:r>
              <a:rPr lang="en-US" dirty="0"/>
              <a:t>l” </a:t>
            </a:r>
            <a:r>
              <a:rPr lang="hu-HU" dirty="0"/>
              <a:t>mezője</a:t>
            </a:r>
            <a:endParaRPr lang="en-US" dirty="0"/>
          </a:p>
          <a:p>
            <a:pPr lvl="1"/>
            <a:r>
              <a:rPr lang="en-US" dirty="0"/>
              <a:t>8 bit = 256 </a:t>
            </a:r>
            <a:r>
              <a:rPr lang="hu-HU" dirty="0"/>
              <a:t>konkurens folyam</a:t>
            </a:r>
          </a:p>
          <a:p>
            <a:pPr lvl="1"/>
            <a:r>
              <a:rPr lang="hu-HU" dirty="0"/>
              <a:t>Ez nem elég…</a:t>
            </a:r>
            <a:endParaRPr lang="en-US" dirty="0"/>
          </a:p>
          <a:p>
            <a:r>
              <a:rPr lang="hu-HU" dirty="0"/>
              <a:t>D</a:t>
            </a:r>
            <a:r>
              <a:rPr lang="en-US" dirty="0" err="1"/>
              <a:t>emultiplex</a:t>
            </a:r>
            <a:r>
              <a:rPr lang="hu-HU" dirty="0" err="1"/>
              <a:t>álás</a:t>
            </a:r>
            <a:r>
              <a:rPr lang="hu-HU" dirty="0"/>
              <a:t> megoldása a szállítói réteg feladata</a:t>
            </a:r>
            <a:endParaRPr lang="en-US" dirty="0"/>
          </a:p>
        </p:txBody>
      </p:sp>
      <p:cxnSp>
        <p:nvCxnSpPr>
          <p:cNvPr id="15" name="Straight Connector 14"/>
          <p:cNvCxnSpPr>
            <a:endCxn id="11" idx="0"/>
          </p:cNvCxnSpPr>
          <p:nvPr/>
        </p:nvCxnSpPr>
        <p:spPr>
          <a:xfrm>
            <a:off x="5549071" y="2293948"/>
            <a:ext cx="1121196" cy="14773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1" idx="0"/>
          </p:cNvCxnSpPr>
          <p:nvPr/>
        </p:nvCxnSpPr>
        <p:spPr>
          <a:xfrm flipH="1">
            <a:off x="6670267" y="2293925"/>
            <a:ext cx="351620" cy="14773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1" idx="0"/>
          </p:cNvCxnSpPr>
          <p:nvPr/>
        </p:nvCxnSpPr>
        <p:spPr>
          <a:xfrm flipH="1">
            <a:off x="6670267" y="2293948"/>
            <a:ext cx="1983065" cy="14773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Up Arrow 26"/>
          <p:cNvSpPr/>
          <p:nvPr/>
        </p:nvSpPr>
        <p:spPr>
          <a:xfrm>
            <a:off x="5445838" y="5604236"/>
            <a:ext cx="2452650" cy="1059136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Csomag</a:t>
            </a:r>
            <a:endParaRPr lang="en-US" sz="2400" dirty="0"/>
          </a:p>
        </p:txBody>
      </p:sp>
      <p:pic>
        <p:nvPicPr>
          <p:cNvPr id="7" name="Picture 3" descr="C:\Users\t0ph3r\Documents\CS 4700\assets\Chrome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03" y="1672430"/>
            <a:ext cx="1243037" cy="12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0ph3r\Documents\CS 4700\assets\Thunderbird-30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002" y="1694040"/>
            <a:ext cx="1199771" cy="11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" descr="C:\Users\t0ph3r\Documents\CS 4700\assets\sky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08" y="1619737"/>
            <a:ext cx="1348376" cy="13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548940" y="3771289"/>
            <a:ext cx="2242654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548940" y="4349023"/>
            <a:ext cx="2242654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49071" y="4922200"/>
            <a:ext cx="2242654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4" name="Picture 4" descr="C:\Users\t0ph3r\Documents\CS 4700\assets\black_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61" y="4055593"/>
            <a:ext cx="1635731" cy="163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5550836" y="3198112"/>
            <a:ext cx="2242654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7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Forgalom </a:t>
            </a:r>
            <a:r>
              <a:rPr lang="hu-HU" dirty="0" err="1"/>
              <a:t>demultiplexálása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416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5913912"/>
            <a:ext cx="8839200" cy="94408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hu-HU" sz="2400" dirty="0"/>
              <a:t>Végpontok azonosítása:</a:t>
            </a:r>
            <a:r>
              <a:rPr lang="en-US" sz="2400" dirty="0"/>
              <a:t> </a:t>
            </a:r>
            <a:r>
              <a:rPr lang="en-US" sz="2400" i="1" dirty="0"/>
              <a:t>&lt;</a:t>
            </a:r>
            <a:r>
              <a:rPr lang="en-US" sz="2400" i="1" dirty="0" err="1"/>
              <a:t>src_ip</a:t>
            </a:r>
            <a:r>
              <a:rPr lang="en-US" sz="2400" i="1" dirty="0"/>
              <a:t>, </a:t>
            </a:r>
            <a:r>
              <a:rPr lang="en-US" sz="2400" i="1" dirty="0" err="1"/>
              <a:t>src_port</a:t>
            </a:r>
            <a:r>
              <a:rPr lang="en-US" sz="2400" i="1" dirty="0"/>
              <a:t>, </a:t>
            </a:r>
            <a:r>
              <a:rPr lang="en-US" sz="2400" i="1" dirty="0" err="1"/>
              <a:t>dest_ip</a:t>
            </a:r>
            <a:r>
              <a:rPr lang="en-US" sz="2400" i="1" dirty="0"/>
              <a:t>, </a:t>
            </a:r>
            <a:r>
              <a:rPr lang="en-US" sz="2400" i="1" dirty="0" err="1"/>
              <a:t>dest_port</a:t>
            </a:r>
            <a:r>
              <a:rPr lang="hu-HU" sz="2400" i="1" dirty="0"/>
              <a:t>, </a:t>
            </a:r>
            <a:r>
              <a:rPr lang="hu-HU" sz="2400" i="1" dirty="0" err="1"/>
              <a:t>proto</a:t>
            </a:r>
            <a:r>
              <a:rPr lang="en-US" sz="2400" i="1" dirty="0"/>
              <a:t>&gt;</a:t>
            </a:r>
            <a:endParaRPr lang="hu-HU" sz="2400" i="1" dirty="0"/>
          </a:p>
          <a:p>
            <a:pPr marL="0" indent="0" algn="ctr">
              <a:buNone/>
            </a:pPr>
            <a:r>
              <a:rPr lang="hu-HU" sz="2400" i="1" dirty="0"/>
              <a:t>ahol </a:t>
            </a:r>
            <a:r>
              <a:rPr lang="hu-HU" sz="2400" i="1" dirty="0" err="1"/>
              <a:t>src</a:t>
            </a:r>
            <a:r>
              <a:rPr lang="hu-HU" sz="2400" i="1" dirty="0"/>
              <a:t>_</a:t>
            </a:r>
            <a:r>
              <a:rPr lang="hu-HU" sz="2400" i="1" dirty="0" err="1"/>
              <a:t>ip</a:t>
            </a:r>
            <a:r>
              <a:rPr lang="hu-HU" sz="2400" i="1" dirty="0"/>
              <a:t>, </a:t>
            </a:r>
            <a:r>
              <a:rPr lang="hu-HU" sz="2400" i="1" dirty="0" err="1"/>
              <a:t>dst</a:t>
            </a:r>
            <a:r>
              <a:rPr lang="hu-HU" sz="2400" i="1" dirty="0"/>
              <a:t>_</a:t>
            </a:r>
            <a:r>
              <a:rPr lang="hu-HU" sz="2400" i="1" dirty="0" err="1"/>
              <a:t>ip</a:t>
            </a:r>
            <a:r>
              <a:rPr lang="hu-HU" sz="2400" i="1" dirty="0"/>
              <a:t> a forrás és cél IP cím, </a:t>
            </a:r>
          </a:p>
          <a:p>
            <a:pPr marL="0" indent="0" algn="ctr">
              <a:buNone/>
            </a:pPr>
            <a:r>
              <a:rPr lang="hu-HU" sz="2400" i="1" dirty="0" err="1"/>
              <a:t>src</a:t>
            </a:r>
            <a:r>
              <a:rPr lang="hu-HU" sz="2400" i="1" dirty="0"/>
              <a:t>_port, </a:t>
            </a:r>
            <a:r>
              <a:rPr lang="hu-HU" sz="2400" i="1" dirty="0" err="1"/>
              <a:t>dest</a:t>
            </a:r>
            <a:r>
              <a:rPr lang="hu-HU" sz="2400" i="1" dirty="0"/>
              <a:t>_</a:t>
            </a:r>
            <a:r>
              <a:rPr lang="hu-HU" sz="2400" i="1" dirty="0" err="1"/>
              <a:t>port</a:t>
            </a:r>
            <a:r>
              <a:rPr lang="hu-HU" sz="2400" i="1" dirty="0"/>
              <a:t> forrás és cél port, </a:t>
            </a:r>
            <a:r>
              <a:rPr lang="hu-HU" sz="2400" i="1" dirty="0" err="1"/>
              <a:t>proto</a:t>
            </a:r>
            <a:r>
              <a:rPr lang="hu-HU" sz="2400" i="1" dirty="0"/>
              <a:t> pedig UDP vagy TCP.</a:t>
            </a:r>
            <a:endParaRPr lang="en-US" sz="2400" i="1" dirty="0"/>
          </a:p>
        </p:txBody>
      </p:sp>
      <p:pic>
        <p:nvPicPr>
          <p:cNvPr id="5" name="Picture 3" descr="C:\Users\t0ph3r\Documents\CS 4700\assets\Chrome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84" y="2045452"/>
            <a:ext cx="883738" cy="8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t0ph3r\Documents\CS 4700\assets\Thunderbird-30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625" y="2060832"/>
            <a:ext cx="852978" cy="8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C:\Users\t0ph3r\Documents\CS 4700\assets\skyp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32" y="2008007"/>
            <a:ext cx="958629" cy="9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 descr="C:\Users\t0ph3r\Documents\CS 4700\assets\skyp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2" y="2008007"/>
            <a:ext cx="958629" cy="9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0ph3r\Documents\CS 4700\assets\Chrome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413" y="2045452"/>
            <a:ext cx="883738" cy="8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t0ph3r\Documents\CS 4700\assets\Thunderbird-30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54" y="2060832"/>
            <a:ext cx="852978" cy="8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t0ph3r\Documents\CS 4700\assets\Thunderbird-30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354" y="2060832"/>
            <a:ext cx="852978" cy="8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95083" y="4533470"/>
            <a:ext cx="1890664" cy="4409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dirty="0">
                <a:solidFill>
                  <a:schemeClr val="bg1"/>
                </a:solidFill>
              </a:rPr>
              <a:t>Hálózati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4799" y="3414078"/>
            <a:ext cx="1890095" cy="454084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dirty="0">
                <a:solidFill>
                  <a:schemeClr val="bg1"/>
                </a:solidFill>
              </a:rPr>
              <a:t>Szállítói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5083" y="2266670"/>
            <a:ext cx="1890664" cy="441302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dirty="0">
                <a:solidFill>
                  <a:schemeClr val="bg1"/>
                </a:solidFill>
              </a:rPr>
              <a:t>Alkalmazási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114800" y="1627780"/>
            <a:ext cx="0" cy="373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067550" y="1627780"/>
            <a:ext cx="0" cy="373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20" idx="0"/>
            <a:endCxn id="5" idx="2"/>
          </p:cNvCxnSpPr>
          <p:nvPr/>
        </p:nvCxnSpPr>
        <p:spPr>
          <a:xfrm rot="16200000" flipV="1">
            <a:off x="2439767" y="3143377"/>
            <a:ext cx="431895" cy="3522"/>
          </a:xfrm>
          <a:prstGeom prst="curvedConnector3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0" idx="2"/>
            <a:endCxn id="28" idx="1"/>
          </p:cNvCxnSpPr>
          <p:nvPr/>
        </p:nvCxnSpPr>
        <p:spPr>
          <a:xfrm rot="16200000" flipH="1">
            <a:off x="2450648" y="4127981"/>
            <a:ext cx="646912" cy="233259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21" idx="2"/>
            <a:endCxn id="28" idx="7"/>
          </p:cNvCxnSpPr>
          <p:nvPr/>
        </p:nvCxnSpPr>
        <p:spPr>
          <a:xfrm rot="5400000">
            <a:off x="3059359" y="4124312"/>
            <a:ext cx="646912" cy="240598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21" idx="0"/>
            <a:endCxn id="6" idx="2"/>
          </p:cNvCxnSpPr>
          <p:nvPr/>
        </p:nvCxnSpPr>
        <p:spPr>
          <a:xfrm rot="5400000" flipH="1" flipV="1">
            <a:off x="3279477" y="3137448"/>
            <a:ext cx="447275" cy="1270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22" idx="0"/>
            <a:endCxn id="14" idx="2"/>
          </p:cNvCxnSpPr>
          <p:nvPr/>
        </p:nvCxnSpPr>
        <p:spPr>
          <a:xfrm rot="5400000" flipH="1" flipV="1">
            <a:off x="4510335" y="3145138"/>
            <a:ext cx="431895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rot="5400000" flipH="1" flipV="1">
            <a:off x="5235745" y="3135687"/>
            <a:ext cx="447275" cy="3522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6" idx="0"/>
            <a:endCxn id="13" idx="2"/>
          </p:cNvCxnSpPr>
          <p:nvPr/>
        </p:nvCxnSpPr>
        <p:spPr>
          <a:xfrm rot="5400000" flipH="1" flipV="1">
            <a:off x="6230532" y="3163861"/>
            <a:ext cx="394449" cy="1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4" idx="0"/>
            <a:endCxn id="16" idx="2"/>
          </p:cNvCxnSpPr>
          <p:nvPr/>
        </p:nvCxnSpPr>
        <p:spPr>
          <a:xfrm rot="5400000" flipH="1" flipV="1">
            <a:off x="7466206" y="3137448"/>
            <a:ext cx="447275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endCxn id="11" idx="2"/>
          </p:cNvCxnSpPr>
          <p:nvPr/>
        </p:nvCxnSpPr>
        <p:spPr>
          <a:xfrm rot="5400000" flipH="1" flipV="1">
            <a:off x="8331853" y="3230431"/>
            <a:ext cx="527589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22" idx="2"/>
            <a:endCxn id="29" idx="1"/>
          </p:cNvCxnSpPr>
          <p:nvPr/>
        </p:nvCxnSpPr>
        <p:spPr>
          <a:xfrm rot="16200000" flipH="1">
            <a:off x="4741272" y="3906164"/>
            <a:ext cx="646912" cy="67689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/>
          <p:nvPr/>
        </p:nvCxnSpPr>
        <p:spPr>
          <a:xfrm rot="16200000" flipH="1">
            <a:off x="5215527" y="4197538"/>
            <a:ext cx="569913" cy="17145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5" idx="2"/>
            <a:endCxn id="30" idx="7"/>
          </p:cNvCxnSpPr>
          <p:nvPr/>
        </p:nvCxnSpPr>
        <p:spPr>
          <a:xfrm rot="5400000">
            <a:off x="8095397" y="4127982"/>
            <a:ext cx="646912" cy="23325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>
            <a:stCxn id="24" idx="2"/>
            <a:endCxn id="30" idx="1"/>
          </p:cNvCxnSpPr>
          <p:nvPr/>
        </p:nvCxnSpPr>
        <p:spPr>
          <a:xfrm rot="16200000" flipH="1">
            <a:off x="7486686" y="4124312"/>
            <a:ext cx="646912" cy="240598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stCxn id="26" idx="2"/>
            <a:endCxn id="29" idx="7"/>
          </p:cNvCxnSpPr>
          <p:nvPr/>
        </p:nvCxnSpPr>
        <p:spPr>
          <a:xfrm rot="5400000">
            <a:off x="5777901" y="3918212"/>
            <a:ext cx="646912" cy="65279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/>
          <p:cNvCxnSpPr/>
          <p:nvPr/>
        </p:nvCxnSpPr>
        <p:spPr>
          <a:xfrm rot="5400000">
            <a:off x="5365069" y="4198490"/>
            <a:ext cx="569914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/>
          <p:cNvCxnSpPr/>
          <p:nvPr/>
        </p:nvCxnSpPr>
        <p:spPr>
          <a:xfrm rot="5400000" flipH="1" flipV="1">
            <a:off x="5491015" y="3139497"/>
            <a:ext cx="447275" cy="352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377440" y="3361085"/>
            <a:ext cx="560070" cy="5600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23079" y="3361085"/>
            <a:ext cx="560070" cy="5600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46247" y="3361085"/>
            <a:ext cx="560070" cy="5600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1886" y="3361085"/>
            <a:ext cx="560070" cy="5600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9808" y="3361085"/>
            <a:ext cx="560070" cy="5600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55447" y="3361085"/>
            <a:ext cx="560070" cy="5600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47721" y="3361085"/>
            <a:ext cx="560070" cy="5600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P5</a:t>
            </a:r>
          </a:p>
        </p:txBody>
      </p:sp>
      <p:sp>
        <p:nvSpPr>
          <p:cNvPr id="28" name="Oval 27"/>
          <p:cNvSpPr/>
          <p:nvPr/>
        </p:nvSpPr>
        <p:spPr>
          <a:xfrm>
            <a:off x="2813735" y="4491068"/>
            <a:ext cx="525780" cy="52578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53442" y="4491068"/>
            <a:ext cx="525780" cy="52578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urved Connector 46"/>
          <p:cNvCxnSpPr>
            <a:stCxn id="28" idx="3"/>
            <a:endCxn id="29" idx="3"/>
          </p:cNvCxnSpPr>
          <p:nvPr/>
        </p:nvCxnSpPr>
        <p:spPr>
          <a:xfrm rot="16200000" flipH="1">
            <a:off x="4146954" y="3683628"/>
            <a:ext cx="12700" cy="2512441"/>
          </a:xfrm>
          <a:prstGeom prst="curvedConnector3">
            <a:avLst>
              <a:gd name="adj1" fmla="val 5376291"/>
            </a:avLst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28" idx="5"/>
          </p:cNvCxnSpPr>
          <p:nvPr/>
        </p:nvCxnSpPr>
        <p:spPr>
          <a:xfrm rot="5400000" flipH="1" flipV="1">
            <a:off x="4333309" y="3764100"/>
            <a:ext cx="104956" cy="2246542"/>
          </a:xfrm>
          <a:prstGeom prst="curvedConnector4">
            <a:avLst>
              <a:gd name="adj1" fmla="val -816771"/>
              <a:gd name="adj2" fmla="val 10004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/>
          <p:cNvCxnSpPr>
            <a:stCxn id="30" idx="5"/>
            <a:endCxn id="29" idx="5"/>
          </p:cNvCxnSpPr>
          <p:nvPr/>
        </p:nvCxnSpPr>
        <p:spPr>
          <a:xfrm rot="5400000">
            <a:off x="7038590" y="3676216"/>
            <a:ext cx="12700" cy="2527266"/>
          </a:xfrm>
          <a:prstGeom prst="curvedConnector3">
            <a:avLst>
              <a:gd name="adj1" fmla="val 5286291"/>
            </a:avLst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30" idx="3"/>
          </p:cNvCxnSpPr>
          <p:nvPr/>
        </p:nvCxnSpPr>
        <p:spPr>
          <a:xfrm rot="5400000" flipH="1">
            <a:off x="6740931" y="3750339"/>
            <a:ext cx="104956" cy="2274065"/>
          </a:xfrm>
          <a:prstGeom prst="curvedConnector4">
            <a:avLst>
              <a:gd name="adj1" fmla="val -816771"/>
              <a:gd name="adj2" fmla="val 98437"/>
            </a:avLst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26176" y="4491068"/>
            <a:ext cx="525780" cy="52578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2539415" y="158856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Host 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051899" y="158856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Host 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579165" y="158856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Host 3</a:t>
            </a:r>
          </a:p>
        </p:txBody>
      </p:sp>
      <p:grpSp>
        <p:nvGrpSpPr>
          <p:cNvPr id="8" name="Group 7"/>
          <p:cNvGrpSpPr/>
          <p:nvPr/>
        </p:nvGrpSpPr>
        <p:grpSpPr>
          <a:xfrm flipH="1">
            <a:off x="5241490" y="1708758"/>
            <a:ext cx="3703739" cy="1528738"/>
            <a:chOff x="1219200" y="4876799"/>
            <a:chExt cx="5181606" cy="1756224"/>
          </a:xfrm>
        </p:grpSpPr>
        <p:sp>
          <p:nvSpPr>
            <p:cNvPr id="9" name="Rectangular Callout 8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33822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19206" y="5041931"/>
              <a:ext cx="5181600" cy="159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Egyedi port minden alkalmazásnak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 flipH="1">
            <a:off x="5516765" y="2332946"/>
            <a:ext cx="3238465" cy="1508561"/>
            <a:chOff x="1219200" y="4876799"/>
            <a:chExt cx="5181605" cy="1384995"/>
          </a:xfrm>
        </p:grpSpPr>
        <p:sp>
          <p:nvSpPr>
            <p:cNvPr id="118" name="Rectangular Callout 117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33822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219201" y="4915498"/>
              <a:ext cx="5181604" cy="127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Az alkalmazások mind ugyanazt a hálózatot használják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 flipH="1">
            <a:off x="975051" y="854877"/>
            <a:ext cx="3802031" cy="1508561"/>
            <a:chOff x="1219200" y="4876799"/>
            <a:chExt cx="5181605" cy="1384995"/>
          </a:xfrm>
        </p:grpSpPr>
        <p:sp>
          <p:nvSpPr>
            <p:cNvPr id="121" name="Rectangular Callout 120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65087"/>
                <a:gd name="adj2" fmla="val 12124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219205" y="4915498"/>
              <a:ext cx="5181600" cy="127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 szerver alkalmazások számos klienssel kommunikálnak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77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0" grpId="0" animBg="1"/>
      <p:bldP spid="29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Réteg modellek, újragondolva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4068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417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67528" y="2773292"/>
            <a:ext cx="394420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6150" y="2062148"/>
            <a:ext cx="1964286" cy="474096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Alkalmazási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25923" y="2536244"/>
            <a:ext cx="1964513" cy="474096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Szállítói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425922" y="3006413"/>
            <a:ext cx="1964513" cy="474096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Hálózati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5921" y="3480509"/>
            <a:ext cx="1964513" cy="474096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/>
              <a:t>Adatkapcsolati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426150" y="3954605"/>
            <a:ext cx="1964513" cy="474096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Fizikai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583051" y="4001256"/>
            <a:ext cx="987193" cy="469132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5"/>
          <p:cNvSpPr txBox="1">
            <a:spLocks/>
          </p:cNvSpPr>
          <p:nvPr/>
        </p:nvSpPr>
        <p:spPr>
          <a:xfrm>
            <a:off x="805424" y="1519645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1</a:t>
            </a:r>
          </a:p>
        </p:txBody>
      </p:sp>
      <p:sp>
        <p:nvSpPr>
          <p:cNvPr id="42" name="Content Placeholder 5"/>
          <p:cNvSpPr txBox="1">
            <a:spLocks/>
          </p:cNvSpPr>
          <p:nvPr/>
        </p:nvSpPr>
        <p:spPr>
          <a:xfrm>
            <a:off x="3857954" y="1549192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Router</a:t>
            </a:r>
          </a:p>
        </p:txBody>
      </p:sp>
      <p:sp>
        <p:nvSpPr>
          <p:cNvPr id="43" name="Content Placeholder 5"/>
          <p:cNvSpPr txBox="1">
            <a:spLocks/>
          </p:cNvSpPr>
          <p:nvPr/>
        </p:nvSpPr>
        <p:spPr>
          <a:xfrm>
            <a:off x="7114738" y="1519645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572187" y="3976639"/>
            <a:ext cx="985346" cy="469132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582919" y="3992141"/>
            <a:ext cx="1974614" cy="4691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3596572" y="3992141"/>
            <a:ext cx="1950860" cy="469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dirty="0">
                <a:solidFill>
                  <a:schemeClr val="bg1"/>
                </a:solidFill>
              </a:rPr>
              <a:t>Fizikai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775273" y="3749767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775273" y="4245018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775273" y="323813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568091" y="2306448"/>
            <a:ext cx="3946478" cy="295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5"/>
          <p:cNvSpPr>
            <a:spLocks noGrp="1"/>
          </p:cNvSpPr>
          <p:nvPr>
            <p:ph sz="quarter" idx="1"/>
          </p:nvPr>
        </p:nvSpPr>
        <p:spPr>
          <a:xfrm>
            <a:off x="-6" y="4682170"/>
            <a:ext cx="9144005" cy="2023430"/>
          </a:xfrm>
        </p:spPr>
        <p:txBody>
          <a:bodyPr>
            <a:normAutofit fontScale="92500"/>
          </a:bodyPr>
          <a:lstStyle/>
          <a:p>
            <a:r>
              <a:rPr lang="hu-HU" dirty="0"/>
              <a:t>A legalacsonyabb szintű végpont-végpont protokoll</a:t>
            </a:r>
            <a:endParaRPr lang="en-US" dirty="0"/>
          </a:p>
          <a:p>
            <a:pPr lvl="1"/>
            <a:r>
              <a:rPr lang="hu-HU" dirty="0"/>
              <a:t>A szállítói réteg fejlécei csak a forrás és cél végpontok olvassák</a:t>
            </a:r>
            <a:endParaRPr lang="en-US" dirty="0"/>
          </a:p>
          <a:p>
            <a:pPr lvl="1"/>
            <a:r>
              <a:rPr lang="hu-HU" dirty="0"/>
              <a:t>A </a:t>
            </a:r>
            <a:r>
              <a:rPr lang="hu-HU" dirty="0" err="1"/>
              <a:t>routerek</a:t>
            </a:r>
            <a:r>
              <a:rPr lang="hu-HU" dirty="0"/>
              <a:t> számára a szállítói réteg fejléce csak szállítandó adat (</a:t>
            </a:r>
            <a:r>
              <a:rPr lang="hu-HU" dirty="0" err="1"/>
              <a:t>payload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703697" y="2078761"/>
            <a:ext cx="1964515" cy="474096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Alkalmazási</a:t>
            </a:r>
            <a:endParaRPr lang="en-US" sz="2400" dirty="0"/>
          </a:p>
        </p:txBody>
      </p:sp>
      <p:sp>
        <p:nvSpPr>
          <p:cNvPr id="67" name="Rectangle 66"/>
          <p:cNvSpPr/>
          <p:nvPr/>
        </p:nvSpPr>
        <p:spPr>
          <a:xfrm>
            <a:off x="6703700" y="2552857"/>
            <a:ext cx="1964513" cy="474096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Szállítói</a:t>
            </a:r>
            <a:endParaRPr lang="en-US" sz="2400" dirty="0"/>
          </a:p>
        </p:txBody>
      </p:sp>
      <p:sp>
        <p:nvSpPr>
          <p:cNvPr id="68" name="Rectangle 67"/>
          <p:cNvSpPr/>
          <p:nvPr/>
        </p:nvSpPr>
        <p:spPr>
          <a:xfrm>
            <a:off x="6703699" y="3023026"/>
            <a:ext cx="1964513" cy="474096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Hálózati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6703698" y="3497122"/>
            <a:ext cx="1964513" cy="474096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/>
              <a:t>Adatkapcsolati</a:t>
            </a:r>
            <a:endParaRPr lang="en-US" sz="2000" dirty="0"/>
          </a:p>
        </p:txBody>
      </p:sp>
      <p:sp>
        <p:nvSpPr>
          <p:cNvPr id="70" name="Rectangle 69"/>
          <p:cNvSpPr/>
          <p:nvPr/>
        </p:nvSpPr>
        <p:spPr>
          <a:xfrm>
            <a:off x="6703697" y="3971218"/>
            <a:ext cx="1964516" cy="474096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Fizikai</a:t>
            </a:r>
            <a:endParaRPr lang="en-US" sz="2400" dirty="0"/>
          </a:p>
        </p:txBody>
      </p:sp>
      <p:sp>
        <p:nvSpPr>
          <p:cNvPr id="71" name="Rectangle 70"/>
          <p:cNvSpPr/>
          <p:nvPr/>
        </p:nvSpPr>
        <p:spPr>
          <a:xfrm>
            <a:off x="3582920" y="3028447"/>
            <a:ext cx="1964513" cy="474096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Hálózati</a:t>
            </a:r>
            <a:endParaRPr lang="en-US" sz="2400" dirty="0"/>
          </a:p>
        </p:txBody>
      </p:sp>
      <p:sp>
        <p:nvSpPr>
          <p:cNvPr id="72" name="Rectangle 71"/>
          <p:cNvSpPr/>
          <p:nvPr/>
        </p:nvSpPr>
        <p:spPr>
          <a:xfrm>
            <a:off x="3582919" y="3502543"/>
            <a:ext cx="1964513" cy="474096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/>
              <a:t>Adatkapcsolati</a:t>
            </a:r>
            <a:endParaRPr lang="en-US" sz="2000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545494" y="3749767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545494" y="4245018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545494" y="323813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 flipH="1">
            <a:off x="3582917" y="712519"/>
            <a:ext cx="3887237" cy="1876165"/>
            <a:chOff x="1219200" y="4876799"/>
            <a:chExt cx="5181606" cy="2010478"/>
          </a:xfrm>
        </p:grpSpPr>
        <p:sp>
          <p:nvSpPr>
            <p:cNvPr id="62" name="Rectangular Callout 61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33012"/>
                <a:gd name="adj2" fmla="val 10389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9205" y="4876799"/>
              <a:ext cx="5181601" cy="20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 rétegek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párokban (</a:t>
              </a: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peer-to-peer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)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kommunikálnak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8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 (UDP)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31135" y="2888361"/>
            <a:ext cx="8839200" cy="3806374"/>
          </a:xfrm>
        </p:spPr>
        <p:txBody>
          <a:bodyPr>
            <a:normAutofit fontScale="85000" lnSpcReduction="20000"/>
          </a:bodyPr>
          <a:lstStyle/>
          <a:p>
            <a:r>
              <a:rPr lang="hu-HU" dirty="0"/>
              <a:t>8 bájtos UDP fejléc</a:t>
            </a:r>
          </a:p>
          <a:p>
            <a:r>
              <a:rPr lang="hu-HU" dirty="0"/>
              <a:t>Egyszerű, kapcsolatnélküli átvitel</a:t>
            </a:r>
            <a:endParaRPr lang="en-US" dirty="0"/>
          </a:p>
          <a:p>
            <a:pPr lvl="1"/>
            <a:r>
              <a:rPr lang="en-US" dirty="0"/>
              <a:t>C socket</a:t>
            </a:r>
            <a:r>
              <a:rPr lang="hu-HU" dirty="0" err="1"/>
              <a:t>ek</a:t>
            </a:r>
            <a:r>
              <a:rPr lang="en-US" dirty="0"/>
              <a:t>: SOCK_DGRAM</a:t>
            </a:r>
          </a:p>
          <a:p>
            <a:r>
              <a:rPr lang="en-US" dirty="0"/>
              <a:t>Port </a:t>
            </a:r>
            <a:r>
              <a:rPr lang="hu-HU" dirty="0"/>
              <a:t>számok teszik lehetővé a </a:t>
            </a:r>
            <a:r>
              <a:rPr lang="hu-HU" dirty="0" err="1"/>
              <a:t>demultiplexálást</a:t>
            </a:r>
            <a:endParaRPr lang="en-US" dirty="0"/>
          </a:p>
          <a:p>
            <a:pPr lvl="1"/>
            <a:r>
              <a:rPr lang="en-US" dirty="0"/>
              <a:t>16 bit = 65535 </a:t>
            </a:r>
            <a:r>
              <a:rPr lang="hu-HU" dirty="0"/>
              <a:t>lehetséges port</a:t>
            </a:r>
            <a:endParaRPr lang="en-US" dirty="0"/>
          </a:p>
          <a:p>
            <a:pPr lvl="1"/>
            <a:r>
              <a:rPr lang="en-US" dirty="0"/>
              <a:t>0</a:t>
            </a:r>
            <a:r>
              <a:rPr lang="hu-HU" dirty="0"/>
              <a:t> port</a:t>
            </a:r>
            <a:r>
              <a:rPr lang="en-US" dirty="0"/>
              <a:t> </a:t>
            </a:r>
            <a:r>
              <a:rPr lang="hu-HU" dirty="0"/>
              <a:t>nem engedélyezett</a:t>
            </a:r>
            <a:endParaRPr lang="en-US" dirty="0"/>
          </a:p>
          <a:p>
            <a:r>
              <a:rPr lang="hu-HU" dirty="0"/>
              <a:t>Kontrollösszeg hiba detektáláshoz</a:t>
            </a:r>
            <a:endParaRPr lang="en-US" dirty="0"/>
          </a:p>
          <a:p>
            <a:pPr lvl="1"/>
            <a:r>
              <a:rPr lang="hu-HU" dirty="0"/>
              <a:t>Hibás csomagok felismerése</a:t>
            </a:r>
            <a:endParaRPr lang="en-US" dirty="0"/>
          </a:p>
          <a:p>
            <a:pPr lvl="1"/>
            <a:r>
              <a:rPr lang="hu-HU" dirty="0"/>
              <a:t>Nem detektálja az elveszett, duplikátum és helytelen sorrendben beérkező csomagokat (UDP esetén nincs ezekre garancia)</a:t>
            </a:r>
          </a:p>
        </p:txBody>
      </p:sp>
      <p:sp>
        <p:nvSpPr>
          <p:cNvPr id="8" name="Rectangle 7"/>
          <p:cNvSpPr/>
          <p:nvPr/>
        </p:nvSpPr>
        <p:spPr>
          <a:xfrm>
            <a:off x="4628944" y="2047471"/>
            <a:ext cx="365827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Cél </a:t>
            </a:r>
            <a:r>
              <a:rPr lang="en-US" sz="2400" dirty="0"/>
              <a:t>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664204" y="1557586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29498" y="1557586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87775" y="1557584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63651" y="2431126"/>
            <a:ext cx="366529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Adat Hossz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963650" y="2052508"/>
            <a:ext cx="3665293" cy="377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Forrás </a:t>
            </a:r>
            <a:r>
              <a:rPr lang="en-US" sz="2400" dirty="0"/>
              <a:t>Port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28944" y="2430278"/>
            <a:ext cx="365827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Kontrollösszeg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282326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</a:t>
            </a:r>
            <a:r>
              <a:rPr lang="hu-HU" dirty="0"/>
              <a:t> felhasználások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en-US" dirty="0"/>
              <a:t>TCP</a:t>
            </a:r>
            <a:r>
              <a:rPr lang="hu-HU" dirty="0"/>
              <a:t> után vezették be</a:t>
            </a:r>
            <a:endParaRPr lang="en-US" dirty="0"/>
          </a:p>
          <a:p>
            <a:pPr lvl="1"/>
            <a:r>
              <a:rPr lang="hu-HU" dirty="0"/>
              <a:t>Miért</a:t>
            </a:r>
            <a:r>
              <a:rPr lang="en-US" dirty="0"/>
              <a:t>?</a:t>
            </a:r>
          </a:p>
          <a:p>
            <a:r>
              <a:rPr lang="hu-HU" dirty="0"/>
              <a:t>Nem minden alkalmazásnak megfelelő a</a:t>
            </a:r>
            <a:r>
              <a:rPr lang="en-US" dirty="0"/>
              <a:t> TCP</a:t>
            </a:r>
          </a:p>
          <a:p>
            <a:r>
              <a:rPr lang="en-US" dirty="0"/>
              <a:t>UDP</a:t>
            </a:r>
            <a:r>
              <a:rPr lang="hu-HU" dirty="0"/>
              <a:t> felett egyedi protokollok valósíthatók meg</a:t>
            </a:r>
            <a:endParaRPr lang="en-US" dirty="0"/>
          </a:p>
          <a:p>
            <a:pPr lvl="1"/>
            <a:r>
              <a:rPr lang="hu-HU" dirty="0"/>
              <a:t>Megbízhatóság</a:t>
            </a:r>
            <a:r>
              <a:rPr lang="en-US" dirty="0"/>
              <a:t>? </a:t>
            </a:r>
            <a:r>
              <a:rPr lang="hu-HU" dirty="0"/>
              <a:t>Helyes sorrend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Folyam vezérlés</a:t>
            </a:r>
            <a:r>
              <a:rPr lang="en-US" dirty="0"/>
              <a:t>? </a:t>
            </a:r>
            <a:r>
              <a:rPr lang="hu-HU" dirty="0"/>
              <a:t>Torlódás vezérlés</a:t>
            </a:r>
            <a:r>
              <a:rPr lang="en-US" dirty="0"/>
              <a:t>?</a:t>
            </a:r>
          </a:p>
          <a:p>
            <a:r>
              <a:rPr lang="hu-HU" dirty="0"/>
              <a:t>Példák</a:t>
            </a:r>
            <a:endParaRPr lang="en-US" dirty="0"/>
          </a:p>
          <a:p>
            <a:pPr lvl="1"/>
            <a:r>
              <a:rPr lang="en-US" dirty="0"/>
              <a:t>RTMP, real-time </a:t>
            </a:r>
            <a:r>
              <a:rPr lang="hu-HU" dirty="0"/>
              <a:t>média</a:t>
            </a:r>
            <a:r>
              <a:rPr lang="en-US" dirty="0"/>
              <a:t> stream</a:t>
            </a:r>
            <a:r>
              <a:rPr lang="hu-HU" dirty="0" err="1"/>
              <a:t>elés</a:t>
            </a:r>
            <a:r>
              <a:rPr lang="en-US" dirty="0"/>
              <a:t> (</a:t>
            </a:r>
            <a:r>
              <a:rPr lang="hu-HU" dirty="0"/>
              <a:t>pl. hang</a:t>
            </a:r>
            <a:r>
              <a:rPr lang="en-US" dirty="0"/>
              <a:t>, video)</a:t>
            </a:r>
          </a:p>
          <a:p>
            <a:pPr lvl="1"/>
            <a:r>
              <a:rPr lang="en-US" dirty="0"/>
              <a:t>Facebook datacenter protocol</a:t>
            </a:r>
          </a:p>
        </p:txBody>
      </p:sp>
    </p:spTree>
    <p:extLst>
      <p:ext uri="{BB962C8B-B14F-4D97-AF65-F5344CB8AC3E}">
        <p14:creationId xmlns:p14="http://schemas.microsoft.com/office/powerpoint/2010/main" val="25722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Szállítói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/>
              <a:t>Multiplex</a:t>
            </a:r>
            <a:r>
              <a:rPr lang="hu-HU" dirty="0" err="1"/>
              <a:t>álás</a:t>
            </a:r>
            <a:r>
              <a:rPr lang="en-US" dirty="0"/>
              <a:t>/</a:t>
            </a:r>
            <a:r>
              <a:rPr lang="en-US" dirty="0" err="1"/>
              <a:t>demultiplex</a:t>
            </a:r>
            <a:r>
              <a:rPr lang="hu-HU" dirty="0" err="1"/>
              <a:t>álás</a:t>
            </a:r>
            <a:endParaRPr lang="en-US" dirty="0"/>
          </a:p>
          <a:p>
            <a:pPr lvl="1"/>
            <a:r>
              <a:rPr lang="hu-HU" dirty="0"/>
              <a:t>Torlódásvezérlés</a:t>
            </a:r>
            <a:endParaRPr lang="en-US" dirty="0"/>
          </a:p>
          <a:p>
            <a:pPr lvl="1"/>
            <a:r>
              <a:rPr lang="hu-HU" dirty="0"/>
              <a:t>Megbízható, sorrendhelyes továbbítás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Üzenet küldése egy célállomásnak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Port </a:t>
            </a:r>
            <a:r>
              <a:rPr lang="hu-HU" dirty="0"/>
              <a:t>szám</a:t>
            </a:r>
            <a:endParaRPr lang="en-US" dirty="0"/>
          </a:p>
          <a:p>
            <a:pPr lvl="1"/>
            <a:r>
              <a:rPr lang="hu-HU" dirty="0"/>
              <a:t>Megbízhatóság/Hiba javítás</a:t>
            </a:r>
            <a:endParaRPr lang="en-US" dirty="0"/>
          </a:p>
          <a:p>
            <a:pPr lvl="1"/>
            <a:r>
              <a:rPr lang="hu-HU" dirty="0"/>
              <a:t>Folyamfelügyelet</a:t>
            </a:r>
          </a:p>
          <a:p>
            <a:r>
              <a:rPr lang="hu-HU" dirty="0"/>
              <a:t>Példa</a:t>
            </a:r>
            <a:r>
              <a:rPr lang="en-US" dirty="0"/>
              <a:t>: UDP, TCP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4895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89224" y="6298571"/>
            <a:ext cx="7323572" cy="38365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420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52400" y="1545114"/>
            <a:ext cx="8839200" cy="2498075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Megbízható, sorrend helyes, két irányú bájt folyamok</a:t>
            </a:r>
            <a:endParaRPr lang="en-US" dirty="0"/>
          </a:p>
          <a:p>
            <a:pPr lvl="1"/>
            <a:r>
              <a:rPr lang="en-US" dirty="0"/>
              <a:t>Port </a:t>
            </a:r>
            <a:r>
              <a:rPr lang="hu-HU" dirty="0"/>
              <a:t>számok a </a:t>
            </a:r>
            <a:r>
              <a:rPr lang="hu-HU" dirty="0" err="1"/>
              <a:t>demultiplexáláshoz</a:t>
            </a:r>
            <a:endParaRPr lang="en-US" dirty="0"/>
          </a:p>
          <a:p>
            <a:pPr lvl="1"/>
            <a:r>
              <a:rPr lang="hu-HU" dirty="0"/>
              <a:t>Kapcsolat alapú</a:t>
            </a:r>
            <a:endParaRPr lang="en-US" dirty="0"/>
          </a:p>
          <a:p>
            <a:pPr lvl="1"/>
            <a:r>
              <a:rPr lang="hu-HU" dirty="0"/>
              <a:t>Folyam vezérlés</a:t>
            </a:r>
            <a:endParaRPr lang="en-US" dirty="0"/>
          </a:p>
          <a:p>
            <a:pPr lvl="1"/>
            <a:r>
              <a:rPr lang="hu-HU" dirty="0"/>
              <a:t>Torlódás vezérlés</a:t>
            </a:r>
            <a:r>
              <a:rPr lang="en-US" dirty="0"/>
              <a:t>, </a:t>
            </a:r>
            <a:r>
              <a:rPr lang="hu-HU" dirty="0"/>
              <a:t>fair viselkedés</a:t>
            </a:r>
          </a:p>
          <a:p>
            <a:r>
              <a:rPr lang="hu-HU" dirty="0"/>
              <a:t>20 bájtos fejléc + </a:t>
            </a:r>
            <a:r>
              <a:rPr lang="hu-HU" dirty="0" err="1"/>
              <a:t>options</a:t>
            </a:r>
            <a:r>
              <a:rPr lang="hu-HU" dirty="0"/>
              <a:t> fejlécek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54516" y="4387131"/>
            <a:ext cx="365827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Cél </a:t>
            </a:r>
            <a:r>
              <a:rPr lang="en-US" sz="2400" dirty="0"/>
              <a:t>Port</a:t>
            </a:r>
          </a:p>
        </p:txBody>
      </p:sp>
      <p:sp>
        <p:nvSpPr>
          <p:cNvPr id="8" name="Rectangle 7"/>
          <p:cNvSpPr/>
          <p:nvPr/>
        </p:nvSpPr>
        <p:spPr>
          <a:xfrm>
            <a:off x="589776" y="3897246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070" y="3897246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13347" y="3897244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9223" y="4770786"/>
            <a:ext cx="7323572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Sequence Number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9222" y="4381152"/>
            <a:ext cx="366529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Forrás </a:t>
            </a:r>
            <a:r>
              <a:rPr lang="en-US" sz="2400" dirty="0"/>
              <a:t>Port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89220" y="5151146"/>
            <a:ext cx="7323572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Acknowledgement Number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54514" y="5528915"/>
            <a:ext cx="365827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Advertised Window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54517" y="5914916"/>
            <a:ext cx="365827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Urgent Pointer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20496" y="5534798"/>
            <a:ext cx="2730510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Flags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92734" y="5919108"/>
            <a:ext cx="366178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Checksum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21050" y="3897243"/>
            <a:ext cx="598893" cy="602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92734" y="5528915"/>
            <a:ext cx="938157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HLen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405156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Kapcsolat felépítés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Miért van szükség kapcsolat felépítésre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Állapot kialakítása mindkét végponton</a:t>
            </a:r>
            <a:endParaRPr lang="en-US" dirty="0"/>
          </a:p>
          <a:p>
            <a:pPr lvl="1"/>
            <a:r>
              <a:rPr lang="hu-HU" dirty="0"/>
              <a:t>Legfontosabb állapot</a:t>
            </a:r>
            <a:r>
              <a:rPr lang="en-US" dirty="0"/>
              <a:t>: </a:t>
            </a:r>
            <a:r>
              <a:rPr lang="hu-HU" dirty="0"/>
              <a:t>sorszámok/</a:t>
            </a:r>
            <a:r>
              <a:rPr lang="en-US" dirty="0"/>
              <a:t>sequence numbers</a:t>
            </a:r>
          </a:p>
          <a:p>
            <a:pPr lvl="2"/>
            <a:r>
              <a:rPr lang="hu-HU" dirty="0"/>
              <a:t>Az elküldött bájtok számának nyilvántartása</a:t>
            </a:r>
            <a:endParaRPr lang="en-US" dirty="0"/>
          </a:p>
          <a:p>
            <a:pPr lvl="2"/>
            <a:r>
              <a:rPr lang="hu-HU" dirty="0"/>
              <a:t>Véletlenszerű kezdeti érték</a:t>
            </a:r>
            <a:endParaRPr lang="en-US" dirty="0"/>
          </a:p>
          <a:p>
            <a:r>
              <a:rPr lang="hu-HU" dirty="0"/>
              <a:t>Fontos</a:t>
            </a:r>
            <a:r>
              <a:rPr lang="en-US" dirty="0"/>
              <a:t> TCP flag</a:t>
            </a:r>
            <a:r>
              <a:rPr lang="hu-HU" dirty="0" err="1"/>
              <a:t>-ek</a:t>
            </a:r>
            <a:r>
              <a:rPr lang="hu-HU" dirty="0"/>
              <a:t>/jelölő bitek</a:t>
            </a:r>
            <a:r>
              <a:rPr lang="en-US" dirty="0"/>
              <a:t> (1 bit</a:t>
            </a:r>
            <a:r>
              <a:rPr lang="hu-HU" dirty="0"/>
              <a:t>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SYN – </a:t>
            </a:r>
            <a:r>
              <a:rPr lang="hu-HU" dirty="0" err="1"/>
              <a:t>szinkronizációs</a:t>
            </a:r>
            <a:r>
              <a:rPr lang="hu-HU" dirty="0"/>
              <a:t>, kapcsolat felépítéshez</a:t>
            </a:r>
            <a:endParaRPr lang="en-US" dirty="0"/>
          </a:p>
          <a:p>
            <a:pPr lvl="1"/>
            <a:r>
              <a:rPr lang="en-US" dirty="0"/>
              <a:t>ACK – </a:t>
            </a:r>
            <a:r>
              <a:rPr lang="hu-HU" dirty="0"/>
              <a:t>fogadott adat nyugtázása</a:t>
            </a:r>
            <a:endParaRPr lang="en-US" dirty="0"/>
          </a:p>
          <a:p>
            <a:pPr lvl="1"/>
            <a:r>
              <a:rPr lang="en-US" dirty="0"/>
              <a:t>FIN – </a:t>
            </a:r>
            <a:r>
              <a:rPr lang="hu-HU" dirty="0"/>
              <a:t>vége, kapcsolat lezárásához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1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Way Handshake</a:t>
            </a:r>
            <a:br>
              <a:rPr lang="hu-HU" dirty="0"/>
            </a:br>
            <a:r>
              <a:rPr lang="hu-HU" dirty="0"/>
              <a:t>Három-utas kézfogás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4990641"/>
            <a:ext cx="8839200" cy="1714958"/>
          </a:xfrm>
        </p:spPr>
        <p:txBody>
          <a:bodyPr>
            <a:normAutofit/>
          </a:bodyPr>
          <a:lstStyle/>
          <a:p>
            <a:r>
              <a:rPr lang="hu-HU" dirty="0"/>
              <a:t>Mindkét oldalon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Másik fél értesítése a kezdő sorszámról</a:t>
            </a:r>
            <a:endParaRPr lang="en-US" dirty="0"/>
          </a:p>
          <a:p>
            <a:pPr lvl="1"/>
            <a:r>
              <a:rPr lang="hu-HU" dirty="0"/>
              <a:t>A másik fél kezdő sorszámának nyugtázása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50751" y="2132275"/>
            <a:ext cx="0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71748" y="2132275"/>
            <a:ext cx="12806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271" y="167061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Kliens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99315" y="167061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</a:t>
            </a:r>
            <a:r>
              <a:rPr lang="hu-HU" sz="2400" b="1" dirty="0"/>
              <a:t>z</a:t>
            </a:r>
            <a:r>
              <a:rPr lang="en-US" sz="2400" b="1" dirty="0" err="1"/>
              <a:t>erver</a:t>
            </a:r>
            <a:endParaRPr lang="en-US" sz="24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646177" y="2095871"/>
            <a:ext cx="4836688" cy="765732"/>
            <a:chOff x="2823952" y="2102141"/>
            <a:chExt cx="4836688" cy="7657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823952" y="2214880"/>
              <a:ext cx="4836688" cy="65299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455738">
              <a:off x="4094418" y="2102141"/>
              <a:ext cx="2459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SYN &lt;</a:t>
              </a:r>
              <a:r>
                <a:rPr lang="en-US" sz="2400" dirty="0" err="1"/>
                <a:t>SeqC</a:t>
              </a:r>
              <a:r>
                <a:rPr lang="en-US" sz="2400" dirty="0"/>
                <a:t>, 0&gt;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46177" y="2909025"/>
            <a:ext cx="4836689" cy="671331"/>
            <a:chOff x="2823952" y="2915295"/>
            <a:chExt cx="4836689" cy="671331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823952" y="3036520"/>
              <a:ext cx="4836689" cy="55010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186503">
              <a:off x="2936999" y="2915295"/>
              <a:ext cx="4025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SYN/ACK &lt;</a:t>
              </a:r>
              <a:r>
                <a:rPr lang="en-US" sz="2400" dirty="0" err="1"/>
                <a:t>SeqS</a:t>
              </a:r>
              <a:r>
                <a:rPr lang="en-US" sz="2400" dirty="0"/>
                <a:t>, SeqC+1&gt;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72620" y="3610154"/>
            <a:ext cx="4810245" cy="630456"/>
            <a:chOff x="2850395" y="3616424"/>
            <a:chExt cx="4810245" cy="63045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397222">
              <a:off x="3996034" y="3616424"/>
              <a:ext cx="3658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ACK &lt;SeqC+1, SeqS+1&gt;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5745004" y="2239212"/>
            <a:ext cx="3050203" cy="954107"/>
            <a:chOff x="1219200" y="4876799"/>
            <a:chExt cx="5181606" cy="1396951"/>
          </a:xfrm>
        </p:grpSpPr>
        <p:sp>
          <p:nvSpPr>
            <p:cNvPr id="19" name="Rectangular Callout 18"/>
            <p:cNvSpPr/>
            <p:nvPr/>
          </p:nvSpPr>
          <p:spPr>
            <a:xfrm>
              <a:off x="1219200" y="4876799"/>
              <a:ext cx="5181599" cy="1384995"/>
            </a:xfrm>
            <a:prstGeom prst="wedgeRectCallout">
              <a:avLst>
                <a:gd name="adj1" fmla="val 85099"/>
                <a:gd name="adj2" fmla="val 24031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19207" y="4876799"/>
              <a:ext cx="5181599" cy="1396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Miért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sorszám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+1?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15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Kapcsolat felépítés problémája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991600" cy="5105400"/>
          </a:xfrm>
        </p:spPr>
        <p:txBody>
          <a:bodyPr/>
          <a:lstStyle/>
          <a:p>
            <a:r>
              <a:rPr lang="hu-HU" dirty="0"/>
              <a:t>Kapcsolódási zűrzavar</a:t>
            </a:r>
            <a:endParaRPr lang="en-US" dirty="0"/>
          </a:p>
          <a:p>
            <a:pPr lvl="1"/>
            <a:r>
              <a:rPr lang="hu-HU" dirty="0"/>
              <a:t>Azonos </a:t>
            </a:r>
            <a:r>
              <a:rPr lang="hu-HU" dirty="0" err="1"/>
              <a:t>hoszt</a:t>
            </a:r>
            <a:r>
              <a:rPr lang="hu-HU" dirty="0"/>
              <a:t> kapcsolatainak egyértelműsítése</a:t>
            </a:r>
            <a:endParaRPr lang="en-US" dirty="0"/>
          </a:p>
          <a:p>
            <a:pPr lvl="1"/>
            <a:r>
              <a:rPr lang="hu-HU" dirty="0"/>
              <a:t>Véletlenszerű sorszámmal - biztonság</a:t>
            </a:r>
            <a:endParaRPr lang="en-US" dirty="0"/>
          </a:p>
          <a:p>
            <a:r>
              <a:rPr lang="hu-HU" dirty="0"/>
              <a:t>Forrás hamisítás</a:t>
            </a:r>
            <a:endParaRPr lang="en-US" dirty="0"/>
          </a:p>
          <a:p>
            <a:pPr lvl="1"/>
            <a:r>
              <a:rPr lang="en-US" dirty="0"/>
              <a:t>Kevin </a:t>
            </a:r>
            <a:r>
              <a:rPr lang="en-US" dirty="0" err="1"/>
              <a:t>Mitnick</a:t>
            </a:r>
            <a:endParaRPr lang="en-US" dirty="0"/>
          </a:p>
          <a:p>
            <a:pPr lvl="1"/>
            <a:r>
              <a:rPr lang="hu-HU" dirty="0"/>
              <a:t>Jó random szám generátor kell hozzá</a:t>
            </a:r>
            <a:r>
              <a:rPr lang="en-US" dirty="0"/>
              <a:t>!</a:t>
            </a:r>
          </a:p>
          <a:p>
            <a:r>
              <a:rPr lang="hu-HU" dirty="0"/>
              <a:t>Kapcsolat állapotának kezelése</a:t>
            </a:r>
            <a:endParaRPr lang="en-US" dirty="0"/>
          </a:p>
          <a:p>
            <a:pPr lvl="1"/>
            <a:r>
              <a:rPr lang="hu-HU" dirty="0"/>
              <a:t>Minden</a:t>
            </a:r>
            <a:r>
              <a:rPr lang="en-US" dirty="0"/>
              <a:t> SYN </a:t>
            </a:r>
            <a:r>
              <a:rPr lang="hu-HU" dirty="0"/>
              <a:t>állapotot foglal a szerveren</a:t>
            </a:r>
            <a:endParaRPr lang="en-US" dirty="0"/>
          </a:p>
          <a:p>
            <a:pPr lvl="1"/>
            <a:r>
              <a:rPr lang="en-US" dirty="0"/>
              <a:t>SYN flood = denial of service </a:t>
            </a:r>
            <a:r>
              <a:rPr lang="hu-HU" dirty="0"/>
              <a:t>(</a:t>
            </a:r>
            <a:r>
              <a:rPr lang="hu-HU" dirty="0" err="1"/>
              <a:t>DoS</a:t>
            </a:r>
            <a:r>
              <a:rPr lang="hu-HU" dirty="0"/>
              <a:t>) támadás</a:t>
            </a:r>
            <a:endParaRPr lang="en-US" dirty="0"/>
          </a:p>
          <a:p>
            <a:pPr lvl="1"/>
            <a:r>
              <a:rPr lang="hu-HU" dirty="0"/>
              <a:t>Megoldás</a:t>
            </a:r>
            <a:r>
              <a:rPr lang="en-US" dirty="0"/>
              <a:t>: SYN cookies</a:t>
            </a:r>
          </a:p>
        </p:txBody>
      </p:sp>
    </p:spTree>
    <p:extLst>
      <p:ext uri="{BB962C8B-B14F-4D97-AF65-F5344CB8AC3E}">
        <p14:creationId xmlns:p14="http://schemas.microsoft.com/office/powerpoint/2010/main" val="303228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Kapcsolat lezárása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201054" cy="5105400"/>
          </a:xfrm>
        </p:spPr>
        <p:txBody>
          <a:bodyPr>
            <a:normAutofit fontScale="92500"/>
          </a:bodyPr>
          <a:lstStyle/>
          <a:p>
            <a:r>
              <a:rPr lang="hu-HU" dirty="0"/>
              <a:t>Mindkét oldal kezdeményezheti a kapcsolat bontását</a:t>
            </a:r>
            <a:endParaRPr lang="en-US" dirty="0"/>
          </a:p>
          <a:p>
            <a:r>
              <a:rPr lang="hu-HU" dirty="0"/>
              <a:t>A másik oldal még folytathatja a küldést</a:t>
            </a:r>
            <a:endParaRPr lang="en-US" dirty="0"/>
          </a:p>
          <a:p>
            <a:pPr lvl="1"/>
            <a:r>
              <a:rPr lang="hu-HU" dirty="0"/>
              <a:t>Félig nyitott kapcsolat</a:t>
            </a:r>
            <a:endParaRPr lang="en-US" dirty="0"/>
          </a:p>
          <a:p>
            <a:pPr lvl="1"/>
            <a:r>
              <a:rPr lang="en-US" i="1" dirty="0"/>
              <a:t>shutdown()</a:t>
            </a:r>
          </a:p>
          <a:p>
            <a:r>
              <a:rPr lang="hu-HU" dirty="0"/>
              <a:t>Az utolsó</a:t>
            </a:r>
            <a:r>
              <a:rPr lang="en-US" dirty="0"/>
              <a:t> FIN</a:t>
            </a:r>
            <a:r>
              <a:rPr lang="hu-HU" dirty="0"/>
              <a:t> nyugtázása</a:t>
            </a:r>
            <a:endParaRPr lang="en-US" dirty="0"/>
          </a:p>
          <a:p>
            <a:pPr lvl="1"/>
            <a:r>
              <a:rPr lang="hu-HU" dirty="0"/>
              <a:t>Sorszám</a:t>
            </a:r>
            <a:r>
              <a:rPr lang="en-US" dirty="0"/>
              <a:t> + 1</a:t>
            </a:r>
          </a:p>
          <a:p>
            <a:r>
              <a:rPr lang="hu-HU" dirty="0"/>
              <a:t>Mi történik, ha a</a:t>
            </a:r>
            <a:r>
              <a:rPr lang="en-US" dirty="0"/>
              <a:t> </a:t>
            </a:r>
            <a:r>
              <a:rPr lang="hu-HU" dirty="0"/>
              <a:t>2. </a:t>
            </a:r>
            <a:r>
              <a:rPr lang="en-US" dirty="0"/>
              <a:t>FIN </a:t>
            </a:r>
            <a:r>
              <a:rPr lang="hu-HU" dirty="0"/>
              <a:t>elveszik?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44318" y="2062370"/>
            <a:ext cx="0" cy="458080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825528" y="2062369"/>
            <a:ext cx="12806" cy="458080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29108" y="1600704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Kliens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57297" y="1600705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</a:t>
            </a:r>
            <a:r>
              <a:rPr lang="hu-HU" sz="2400" b="1" dirty="0"/>
              <a:t>z</a:t>
            </a:r>
            <a:r>
              <a:rPr lang="en-US" sz="2400" b="1" dirty="0" err="1"/>
              <a:t>erver</a:t>
            </a:r>
            <a:endParaRPr lang="en-US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627083" y="2184110"/>
            <a:ext cx="4127095" cy="765732"/>
            <a:chOff x="2823952" y="2102141"/>
            <a:chExt cx="4836688" cy="7657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823952" y="2214880"/>
              <a:ext cx="4836688" cy="65299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563463">
              <a:off x="4053950" y="2102141"/>
              <a:ext cx="2540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FIN &lt;</a:t>
              </a:r>
              <a:r>
                <a:rPr lang="en-US" sz="2400" dirty="0" err="1"/>
                <a:t>SeqA</a:t>
              </a:r>
              <a:r>
                <a:rPr lang="en-US" sz="2400" dirty="0"/>
                <a:t>, *&gt;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27083" y="2949842"/>
            <a:ext cx="4152520" cy="671331"/>
            <a:chOff x="2823952" y="2915295"/>
            <a:chExt cx="4836689" cy="671331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823952" y="3036520"/>
              <a:ext cx="4836689" cy="55010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186503">
              <a:off x="3402637" y="2915295"/>
              <a:ext cx="30941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ACK &lt;*, SeqA+1&gt;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27083" y="4077929"/>
            <a:ext cx="4127095" cy="729025"/>
            <a:chOff x="2850395" y="3517855"/>
            <a:chExt cx="4810245" cy="729025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478195">
              <a:off x="4778901" y="3517855"/>
              <a:ext cx="953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27083" y="3422867"/>
            <a:ext cx="4152520" cy="671331"/>
            <a:chOff x="2823952" y="2915295"/>
            <a:chExt cx="4836689" cy="671331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2823952" y="3036520"/>
              <a:ext cx="4836689" cy="55010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21186503">
              <a:off x="4463159" y="2915295"/>
              <a:ext cx="973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01658" y="4897991"/>
            <a:ext cx="4152520" cy="671331"/>
            <a:chOff x="2823952" y="2915295"/>
            <a:chExt cx="4836689" cy="671331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2823952" y="3036520"/>
              <a:ext cx="4836689" cy="55010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21186503">
              <a:off x="3687371" y="2915295"/>
              <a:ext cx="2524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FIN &lt;</a:t>
              </a:r>
              <a:r>
                <a:rPr lang="en-US" sz="2400" dirty="0" err="1"/>
                <a:t>SeqB</a:t>
              </a:r>
              <a:r>
                <a:rPr lang="en-US" sz="2400" dirty="0"/>
                <a:t>, *&gt;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27081" y="5568652"/>
            <a:ext cx="4127095" cy="729025"/>
            <a:chOff x="2850395" y="3517855"/>
            <a:chExt cx="4810245" cy="729025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rot="478195">
              <a:off x="3707411" y="3517855"/>
              <a:ext cx="3096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ACK &lt;*, SeqB+1&gt;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Sorszámok tere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4095520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en-US" dirty="0"/>
              <a:t>TCP </a:t>
            </a:r>
            <a:r>
              <a:rPr lang="hu-HU" dirty="0"/>
              <a:t>egy absztrakt bájt folyamot valósít meg</a:t>
            </a:r>
            <a:endParaRPr lang="en-US" dirty="0"/>
          </a:p>
          <a:p>
            <a:pPr lvl="1"/>
            <a:r>
              <a:rPr lang="hu-HU" dirty="0"/>
              <a:t>A folyam minden bájtja számozott</a:t>
            </a:r>
            <a:endParaRPr lang="en-US" dirty="0"/>
          </a:p>
          <a:p>
            <a:pPr lvl="1"/>
            <a:r>
              <a:rPr lang="en-US" dirty="0"/>
              <a:t>32-bit</a:t>
            </a:r>
            <a:r>
              <a:rPr lang="hu-HU" dirty="0"/>
              <a:t>es érték</a:t>
            </a:r>
            <a:r>
              <a:rPr lang="en-US" dirty="0"/>
              <a:t>,</a:t>
            </a:r>
            <a:r>
              <a:rPr lang="hu-HU" dirty="0"/>
              <a:t> körbefordul egy idő után</a:t>
            </a:r>
            <a:endParaRPr lang="en-US" dirty="0"/>
          </a:p>
          <a:p>
            <a:pPr lvl="1"/>
            <a:r>
              <a:rPr lang="hu-HU" dirty="0"/>
              <a:t>Kezdetben</a:t>
            </a:r>
            <a:r>
              <a:rPr lang="en-US" dirty="0"/>
              <a:t>, </a:t>
            </a:r>
            <a:r>
              <a:rPr lang="hu-HU" dirty="0"/>
              <a:t>véletlen érték a kapcsolat felépítésénél.</a:t>
            </a:r>
            <a:endParaRPr lang="en-US" dirty="0"/>
          </a:p>
          <a:p>
            <a:r>
              <a:rPr lang="hu-HU" dirty="0"/>
              <a:t>A bájt folyamot szegmensekre bontjuk (TCP csomag)</a:t>
            </a:r>
            <a:endParaRPr lang="en-US" dirty="0"/>
          </a:p>
          <a:p>
            <a:pPr lvl="1"/>
            <a:r>
              <a:rPr lang="hu-HU" dirty="0"/>
              <a:t>A méretét behatárolja a </a:t>
            </a:r>
            <a:r>
              <a:rPr lang="en-US" dirty="0"/>
              <a:t>Maximum Segment Size (MSS)</a:t>
            </a:r>
          </a:p>
          <a:p>
            <a:pPr lvl="1"/>
            <a:r>
              <a:rPr lang="hu-HU" dirty="0"/>
              <a:t>Úgy kell beállítani, hogy elkerüljük a </a:t>
            </a:r>
            <a:r>
              <a:rPr lang="hu-HU" dirty="0" err="1"/>
              <a:t>fregmentációt</a:t>
            </a:r>
            <a:endParaRPr lang="en-US" dirty="0"/>
          </a:p>
          <a:p>
            <a:r>
              <a:rPr lang="hu-HU" dirty="0"/>
              <a:t>Minden szegmens egyedi sorszámmal rendelkezik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17793" y="6246562"/>
            <a:ext cx="8031296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0160" y="6266754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Segment 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3562" y="6266754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Segment 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901" y="626675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Segment 10</a:t>
            </a:r>
          </a:p>
        </p:txBody>
      </p:sp>
      <p:sp>
        <p:nvSpPr>
          <p:cNvPr id="11" name="Oval 10"/>
          <p:cNvSpPr/>
          <p:nvPr/>
        </p:nvSpPr>
        <p:spPr>
          <a:xfrm>
            <a:off x="1189822" y="6140982"/>
            <a:ext cx="220338" cy="220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04354" y="6140982"/>
            <a:ext cx="220338" cy="220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87249" y="6140982"/>
            <a:ext cx="220338" cy="220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52484" y="6140982"/>
            <a:ext cx="220338" cy="220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8854" y="5636956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13450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93387" y="5636955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14950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6282" y="5636954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16050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41517" y="5636953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17550</a:t>
            </a:r>
          </a:p>
        </p:txBody>
      </p:sp>
    </p:spTree>
    <p:extLst>
      <p:ext uri="{BB962C8B-B14F-4D97-AF65-F5344CB8AC3E}">
        <p14:creationId xmlns:p14="http://schemas.microsoft.com/office/powerpoint/2010/main" val="71008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Kétirányú kapcsolat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5420299"/>
            <a:ext cx="8839200" cy="1285300"/>
          </a:xfrm>
        </p:spPr>
        <p:txBody>
          <a:bodyPr/>
          <a:lstStyle/>
          <a:p>
            <a:r>
              <a:rPr lang="hu-HU" dirty="0"/>
              <a:t>Mindkét fél küldhet és fogadhat adatot</a:t>
            </a:r>
            <a:endParaRPr lang="en-US" dirty="0"/>
          </a:p>
          <a:p>
            <a:pPr lvl="1"/>
            <a:r>
              <a:rPr lang="hu-HU" dirty="0"/>
              <a:t>Különböző sorszámok a két irányba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66464" y="2153976"/>
            <a:ext cx="0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682373" y="2153976"/>
            <a:ext cx="12806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4477" y="1593158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Kliens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46379" y="1593158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</a:t>
            </a:r>
            <a:r>
              <a:rPr lang="hu-HU" sz="2400" b="1" dirty="0"/>
              <a:t>z</a:t>
            </a:r>
            <a:r>
              <a:rPr lang="en-US" sz="2400" b="1" dirty="0" err="1"/>
              <a:t>erver</a:t>
            </a:r>
            <a:endParaRPr lang="en-US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467772" y="2117572"/>
            <a:ext cx="4125717" cy="765732"/>
            <a:chOff x="2823952" y="2102141"/>
            <a:chExt cx="4836688" cy="7657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823952" y="2214880"/>
              <a:ext cx="4836688" cy="65299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495395">
              <a:off x="4007858" y="2102141"/>
              <a:ext cx="26324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(1460 bytes)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23798" y="2943028"/>
            <a:ext cx="4169692" cy="659029"/>
            <a:chOff x="2772400" y="2927597"/>
            <a:chExt cx="4888241" cy="65902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823952" y="3036520"/>
              <a:ext cx="4836689" cy="55010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131928">
              <a:off x="2772400" y="2927597"/>
              <a:ext cx="3726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Data/ACK (730 bytes)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467772" y="3622428"/>
            <a:ext cx="4151374" cy="639883"/>
            <a:chOff x="2850395" y="3606997"/>
            <a:chExt cx="4840159" cy="6398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434769">
              <a:off x="3784036" y="3606997"/>
              <a:ext cx="39065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Data/ACK (1460 bytes)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63549" y="1654713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Seq.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42214" y="1654713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Ack.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5893" y="1654713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Seq.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4558" y="1654713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Ack.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3548" y="201101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42213" y="201101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23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51799" y="265184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23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30464" y="265184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1461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3615" y="339647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1461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82280" y="3396475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753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51799" y="4062256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753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30464" y="406225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2921</a:t>
            </a:r>
          </a:p>
        </p:txBody>
      </p:sp>
      <p:grpSp>
        <p:nvGrpSpPr>
          <p:cNvPr id="30" name="Group 29"/>
          <p:cNvGrpSpPr/>
          <p:nvPr/>
        </p:nvGrpSpPr>
        <p:grpSpPr>
          <a:xfrm flipH="1">
            <a:off x="619976" y="3961278"/>
            <a:ext cx="4323872" cy="1384995"/>
            <a:chOff x="1219200" y="4876799"/>
            <a:chExt cx="5181606" cy="2027834"/>
          </a:xfrm>
        </p:grpSpPr>
        <p:sp>
          <p:nvSpPr>
            <p:cNvPr id="31" name="Rectangular Callout 30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33173"/>
                <a:gd name="adj2" fmla="val -95255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19207" y="4876799"/>
              <a:ext cx="5181599" cy="202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Adat és nyugta ugyanabban a csomagban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051799" y="201101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23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0464" y="201101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69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3" grpId="0"/>
      <p:bldP spid="34" grpId="0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Folyam vezérlés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5105400"/>
          </a:xfrm>
        </p:spPr>
        <p:txBody>
          <a:bodyPr>
            <a:normAutofit/>
          </a:bodyPr>
          <a:lstStyle/>
          <a:p>
            <a:r>
              <a:rPr lang="en-US" dirty="0" err="1"/>
              <a:t>Probl</a:t>
            </a:r>
            <a:r>
              <a:rPr lang="hu-HU" dirty="0" err="1"/>
              <a:t>éma</a:t>
            </a:r>
            <a:r>
              <a:rPr lang="en-US" dirty="0"/>
              <a:t>: </a:t>
            </a:r>
            <a:r>
              <a:rPr lang="hu-HU" dirty="0"/>
              <a:t>Hány csomagot tud a küldő átvinni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Túl sok csomag túlterhelheti a fogadót</a:t>
            </a:r>
            <a:endParaRPr lang="en-US" dirty="0"/>
          </a:p>
          <a:p>
            <a:pPr lvl="1"/>
            <a:r>
              <a:rPr lang="hu-HU" dirty="0"/>
              <a:t>A fogadó oldali puffer-méret változhat a kapcsolat során</a:t>
            </a:r>
            <a:endParaRPr lang="en-US" dirty="0"/>
          </a:p>
          <a:p>
            <a:r>
              <a:rPr lang="hu-HU" dirty="0"/>
              <a:t>Megoldás</a:t>
            </a:r>
            <a:r>
              <a:rPr lang="en-US" dirty="0"/>
              <a:t>:</a:t>
            </a:r>
            <a:r>
              <a:rPr lang="hu-HU" dirty="0"/>
              <a:t> </a:t>
            </a:r>
            <a:r>
              <a:rPr lang="hu-HU" dirty="0" err="1"/>
              <a:t>csúszóablak</a:t>
            </a:r>
            <a:endParaRPr lang="en-US" dirty="0"/>
          </a:p>
          <a:p>
            <a:pPr lvl="1"/>
            <a:r>
              <a:rPr lang="hu-HU" dirty="0"/>
              <a:t>A fogadó elküldi a küldőnek a pufferének méretét</a:t>
            </a:r>
            <a:endParaRPr lang="en-US" dirty="0"/>
          </a:p>
          <a:p>
            <a:pPr lvl="1"/>
            <a:r>
              <a:rPr lang="hu-HU" dirty="0"/>
              <a:t>Ezt nevezzük meghirdetett ablaknak: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advertised window</a:t>
            </a:r>
          </a:p>
          <a:p>
            <a:pPr lvl="1"/>
            <a:r>
              <a:rPr lang="hu-HU" dirty="0"/>
              <a:t>Egy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hu-HU" dirty="0"/>
              <a:t> ablakmérethez, a küldő n bájtot küldhet el ACK fogadása nélkül</a:t>
            </a:r>
            <a:endParaRPr lang="en-US" dirty="0"/>
          </a:p>
          <a:p>
            <a:pPr lvl="1"/>
            <a:r>
              <a:rPr lang="hu-HU" dirty="0"/>
              <a:t>Minden egyes</a:t>
            </a:r>
            <a:r>
              <a:rPr lang="en-US" dirty="0"/>
              <a:t> ACK</a:t>
            </a:r>
            <a:r>
              <a:rPr lang="hu-HU" dirty="0"/>
              <a:t>  után</a:t>
            </a:r>
            <a:r>
              <a:rPr lang="en-US" dirty="0"/>
              <a:t>, </a:t>
            </a:r>
            <a:r>
              <a:rPr lang="hu-HU" dirty="0"/>
              <a:t>léptetjük a </a:t>
            </a:r>
            <a:r>
              <a:rPr lang="hu-HU" dirty="0" err="1"/>
              <a:t>csúszóablakot</a:t>
            </a:r>
            <a:endParaRPr lang="en-US" dirty="0"/>
          </a:p>
          <a:p>
            <a:r>
              <a:rPr lang="hu-HU" dirty="0"/>
              <a:t>Az ablak akár nulla is lehet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071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Folyam vezérlés - </a:t>
            </a:r>
            <a:r>
              <a:rPr lang="hu-HU" dirty="0" err="1"/>
              <a:t>csúszóablak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9463" y="2546773"/>
            <a:ext cx="3828463" cy="38365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Sequence Number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19463" y="2157139"/>
            <a:ext cx="1916064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Src</a:t>
            </a:r>
            <a:r>
              <a:rPr lang="en-US" sz="2000" dirty="0"/>
              <a:t>. Port</a:t>
            </a:r>
          </a:p>
        </p:txBody>
      </p:sp>
      <p:sp>
        <p:nvSpPr>
          <p:cNvPr id="8" name="Rectangle 7"/>
          <p:cNvSpPr/>
          <p:nvPr/>
        </p:nvSpPr>
        <p:spPr>
          <a:xfrm>
            <a:off x="219460" y="2927133"/>
            <a:ext cx="382846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Acknowledgement Number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133052" y="3315919"/>
            <a:ext cx="191239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Window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3055" y="3690903"/>
            <a:ext cx="191239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Urgent Pointer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2260" y="3310785"/>
            <a:ext cx="1294945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Flags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2975" y="3695095"/>
            <a:ext cx="1914230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Checksum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2974" y="3304902"/>
            <a:ext cx="619286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0090" y="168610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Packet Sent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84113" y="2156481"/>
            <a:ext cx="191239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Dest</a:t>
            </a:r>
            <a:r>
              <a:rPr lang="en-US" sz="2000" dirty="0"/>
              <a:t>. Port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65902" y="2156481"/>
            <a:ext cx="1916064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Src</a:t>
            </a:r>
            <a:r>
              <a:rPr lang="en-US" sz="2000" dirty="0"/>
              <a:t>. Port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65899" y="2926475"/>
            <a:ext cx="3828463" cy="383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Acknowledgement Number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79491" y="3304244"/>
            <a:ext cx="1912398" cy="3836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Window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79494" y="3690245"/>
            <a:ext cx="191239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Urgent Pointer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88699" y="3310127"/>
            <a:ext cx="1294945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Flags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69414" y="3694437"/>
            <a:ext cx="1914230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Checksum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69413" y="3304244"/>
            <a:ext cx="619286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00319" y="168544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Packet Received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6657" y="2157139"/>
            <a:ext cx="1912398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Dest</a:t>
            </a:r>
            <a:r>
              <a:rPr lang="en-US" sz="2000" dirty="0"/>
              <a:t>. Port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65902" y="2546115"/>
            <a:ext cx="382846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Sequence Number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19460" y="5480753"/>
            <a:ext cx="8572429" cy="4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9460" y="5500944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ACKed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102369" y="550094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46416" y="5500944"/>
            <a:ext cx="1689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Be Sent</a:t>
            </a:r>
          </a:p>
        </p:txBody>
      </p:sp>
      <p:sp>
        <p:nvSpPr>
          <p:cNvPr id="29" name="Oval 28"/>
          <p:cNvSpPr/>
          <p:nvPr/>
        </p:nvSpPr>
        <p:spPr>
          <a:xfrm>
            <a:off x="1619480" y="5375172"/>
            <a:ext cx="220338" cy="22033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304354" y="5375172"/>
            <a:ext cx="220338" cy="220338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087249" y="5375172"/>
            <a:ext cx="220338" cy="2203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91240" y="5500943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Outside Window</a:t>
            </a:r>
          </a:p>
        </p:txBody>
      </p:sp>
      <p:cxnSp>
        <p:nvCxnSpPr>
          <p:cNvPr id="43" name="Elbow Connector 42"/>
          <p:cNvCxnSpPr>
            <a:stCxn id="18" idx="1"/>
          </p:cNvCxnSpPr>
          <p:nvPr/>
        </p:nvCxnSpPr>
        <p:spPr>
          <a:xfrm rot="10800000" flipV="1">
            <a:off x="4505675" y="3118300"/>
            <a:ext cx="460224" cy="1567999"/>
          </a:xfrm>
          <a:prstGeom prst="bentConnector2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29" idx="0"/>
          </p:cNvCxnSpPr>
          <p:nvPr/>
        </p:nvCxnSpPr>
        <p:spPr>
          <a:xfrm rot="10800000" flipV="1">
            <a:off x="1729649" y="4686300"/>
            <a:ext cx="2776026" cy="688872"/>
          </a:xfrm>
          <a:prstGeom prst="bentConnector2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6" idx="3"/>
          </p:cNvCxnSpPr>
          <p:nvPr/>
        </p:nvCxnSpPr>
        <p:spPr>
          <a:xfrm>
            <a:off x="4047926" y="2738599"/>
            <a:ext cx="243209" cy="880826"/>
          </a:xfrm>
          <a:prstGeom prst="bentConnector2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30" idx="0"/>
          </p:cNvCxnSpPr>
          <p:nvPr/>
        </p:nvCxnSpPr>
        <p:spPr>
          <a:xfrm rot="5400000">
            <a:off x="2974956" y="4058993"/>
            <a:ext cx="1755747" cy="876611"/>
          </a:xfrm>
          <a:prstGeom prst="bent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eft Brace 50"/>
          <p:cNvSpPr/>
          <p:nvPr/>
        </p:nvSpPr>
        <p:spPr>
          <a:xfrm rot="16200000">
            <a:off x="3208515" y="4351538"/>
            <a:ext cx="510038" cy="3467772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735235" y="6276135"/>
            <a:ext cx="1358578" cy="625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Window</a:t>
            </a:r>
          </a:p>
        </p:txBody>
      </p:sp>
      <p:cxnSp>
        <p:nvCxnSpPr>
          <p:cNvPr id="61" name="Elbow Connector 60"/>
          <p:cNvCxnSpPr>
            <a:stCxn id="19" idx="3"/>
          </p:cNvCxnSpPr>
          <p:nvPr/>
        </p:nvCxnSpPr>
        <p:spPr>
          <a:xfrm>
            <a:off x="8791889" y="3496070"/>
            <a:ext cx="164824" cy="2780065"/>
          </a:xfrm>
          <a:prstGeom prst="bentConnector2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5307587" y="6276135"/>
            <a:ext cx="364912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flipH="1">
            <a:off x="619977" y="4073897"/>
            <a:ext cx="3125757" cy="954107"/>
            <a:chOff x="1219200" y="4876799"/>
            <a:chExt cx="5181606" cy="1396951"/>
          </a:xfrm>
        </p:grpSpPr>
        <p:sp>
          <p:nvSpPr>
            <p:cNvPr id="68" name="Rectangular Callout 67"/>
            <p:cNvSpPr/>
            <p:nvPr/>
          </p:nvSpPr>
          <p:spPr>
            <a:xfrm>
              <a:off x="1219200" y="4876799"/>
              <a:ext cx="5181599" cy="1384995"/>
            </a:xfrm>
            <a:prstGeom prst="wedgeRectCallout">
              <a:avLst>
                <a:gd name="adj1" fmla="val -6034"/>
                <a:gd name="adj2" fmla="val 87594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19207" y="4876799"/>
              <a:ext cx="5181599" cy="1396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Pufferelni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kell a nyugtáig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72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 animBg="1"/>
      <p:bldP spid="30" grpId="0" animBg="1"/>
      <p:bldP spid="31" grpId="0" animBg="1"/>
      <p:bldP spid="39" grpId="0"/>
      <p:bldP spid="51" grpId="0" animBg="1"/>
      <p:bldP spid="52" grpId="0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Arrow Connector 65"/>
          <p:cNvCxnSpPr/>
          <p:nvPr/>
        </p:nvCxnSpPr>
        <p:spPr>
          <a:xfrm flipH="1">
            <a:off x="3212332" y="2277944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212332" y="2648541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212332" y="2968720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212332" y="3641875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3212332" y="4319925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201804" y="4897254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3201804" y="5507303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Csúszóablak</a:t>
            </a:r>
            <a:r>
              <a:rPr lang="hu-HU" dirty="0"/>
              <a:t> példa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429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27268" y="1584097"/>
            <a:ext cx="0" cy="505785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71849" y="1580411"/>
            <a:ext cx="12806" cy="506153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99" y="1580410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61119" y="1580410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42439" y="1580410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23759" y="1580410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05079" y="1580410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86399" y="1580410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567719" y="1580410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849039" y="1580410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30357" y="1580410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45799" y="1580409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7119" y="1580409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08439" y="1580409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389759" y="1580409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71079" y="1580409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52399" y="1580409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233719" y="1580409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15039" y="1580409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796357" y="1580409"/>
            <a:ext cx="0" cy="4880785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45799" y="1708440"/>
            <a:ext cx="843960" cy="119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12332" y="1683422"/>
            <a:ext cx="2290108" cy="552330"/>
            <a:chOff x="2850395" y="3694550"/>
            <a:chExt cx="4810245" cy="55233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cxnSp>
        <p:nvCxnSpPr>
          <p:cNvPr id="40" name="Straight Connector 39"/>
          <p:cNvCxnSpPr/>
          <p:nvPr/>
        </p:nvCxnSpPr>
        <p:spPr>
          <a:xfrm>
            <a:off x="1429636" y="1697804"/>
            <a:ext cx="1632542" cy="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220416" y="2004226"/>
            <a:ext cx="2290108" cy="552330"/>
            <a:chOff x="2850395" y="3694550"/>
            <a:chExt cx="4810245" cy="55233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212332" y="2325030"/>
            <a:ext cx="2290108" cy="552330"/>
            <a:chOff x="2850395" y="3694550"/>
            <a:chExt cx="4810245" cy="55233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212332" y="2963363"/>
            <a:ext cx="2290108" cy="552330"/>
            <a:chOff x="2850395" y="3694550"/>
            <a:chExt cx="4810245" cy="55233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212332" y="3284167"/>
            <a:ext cx="1653969" cy="493918"/>
            <a:chOff x="2850395" y="3694550"/>
            <a:chExt cx="3474070" cy="493918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850395" y="3694550"/>
              <a:ext cx="3235569" cy="37152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212332" y="3647293"/>
            <a:ext cx="2290108" cy="552330"/>
            <a:chOff x="2850395" y="3694550"/>
            <a:chExt cx="4810245" cy="55233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212332" y="4284683"/>
            <a:ext cx="2290108" cy="552330"/>
            <a:chOff x="2850395" y="3694550"/>
            <a:chExt cx="4810245" cy="55233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7</a:t>
              </a:r>
            </a:p>
          </p:txBody>
        </p:sp>
      </p:grpSp>
      <p:sp>
        <p:nvSpPr>
          <p:cNvPr id="70" name="Multiply 69"/>
          <p:cNvSpPr/>
          <p:nvPr/>
        </p:nvSpPr>
        <p:spPr>
          <a:xfrm rot="812648">
            <a:off x="4669750" y="3509528"/>
            <a:ext cx="383750" cy="383750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3201804" y="4896994"/>
            <a:ext cx="2290108" cy="552330"/>
            <a:chOff x="2850395" y="3694550"/>
            <a:chExt cx="4810245" cy="552330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214709" y="5173159"/>
            <a:ext cx="2290108" cy="552330"/>
            <a:chOff x="2850395" y="3694550"/>
            <a:chExt cx="4810245" cy="552330"/>
          </a:xfrm>
        </p:grpSpPr>
        <p:cxnSp>
          <p:nvCxnSpPr>
            <p:cNvPr id="78" name="Straight Arrow Connector 77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201423" y="5493963"/>
            <a:ext cx="2290108" cy="552330"/>
            <a:chOff x="2850395" y="3694550"/>
            <a:chExt cx="4810245" cy="552330"/>
          </a:xfrm>
        </p:grpSpPr>
        <p:cxnSp>
          <p:nvCxnSpPr>
            <p:cNvPr id="89" name="Straight Arrow Connector 88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7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827119" y="2899287"/>
            <a:ext cx="2224428" cy="340241"/>
            <a:chOff x="827119" y="2955849"/>
            <a:chExt cx="2224428" cy="340241"/>
          </a:xfrm>
        </p:grpSpPr>
        <p:sp>
          <p:nvSpPr>
            <p:cNvPr id="31" name="Rectangle 30"/>
            <p:cNvSpPr/>
            <p:nvPr/>
          </p:nvSpPr>
          <p:spPr>
            <a:xfrm>
              <a:off x="827119" y="2955849"/>
              <a:ext cx="843960" cy="3402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741518" y="2967928"/>
              <a:ext cx="1310029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1108439" y="3239528"/>
            <a:ext cx="1943108" cy="340241"/>
            <a:chOff x="1108439" y="3296090"/>
            <a:chExt cx="1943108" cy="340241"/>
          </a:xfrm>
        </p:grpSpPr>
        <p:sp>
          <p:nvSpPr>
            <p:cNvPr id="32" name="Rectangle 31"/>
            <p:cNvSpPr/>
            <p:nvPr/>
          </p:nvSpPr>
          <p:spPr>
            <a:xfrm>
              <a:off x="1108439" y="3296090"/>
              <a:ext cx="843960" cy="3402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1952399" y="3296090"/>
              <a:ext cx="1099148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1389759" y="3579769"/>
            <a:ext cx="1661788" cy="669852"/>
            <a:chOff x="1389759" y="3636331"/>
            <a:chExt cx="1661788" cy="669852"/>
          </a:xfrm>
        </p:grpSpPr>
        <p:sp>
          <p:nvSpPr>
            <p:cNvPr id="33" name="Rectangle 32"/>
            <p:cNvSpPr/>
            <p:nvPr/>
          </p:nvSpPr>
          <p:spPr>
            <a:xfrm>
              <a:off x="1389759" y="3636331"/>
              <a:ext cx="843960" cy="669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2264283" y="3647230"/>
              <a:ext cx="787264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1677720" y="4249621"/>
            <a:ext cx="1373159" cy="1828804"/>
            <a:chOff x="1677720" y="4306183"/>
            <a:chExt cx="1373159" cy="1828804"/>
          </a:xfrm>
        </p:grpSpPr>
        <p:sp>
          <p:nvSpPr>
            <p:cNvPr id="34" name="Rectangle 33"/>
            <p:cNvSpPr/>
            <p:nvPr/>
          </p:nvSpPr>
          <p:spPr>
            <a:xfrm>
              <a:off x="1677720" y="4306183"/>
              <a:ext cx="843960" cy="18288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2605637" y="4306183"/>
              <a:ext cx="445242" cy="3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/>
          <p:cNvCxnSpPr/>
          <p:nvPr/>
        </p:nvCxnSpPr>
        <p:spPr>
          <a:xfrm>
            <a:off x="2606303" y="4871016"/>
            <a:ext cx="445242" cy="3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1952399" y="6076040"/>
            <a:ext cx="1129788" cy="342626"/>
            <a:chOff x="1952399" y="6132602"/>
            <a:chExt cx="1129788" cy="342626"/>
          </a:xfrm>
        </p:grpSpPr>
        <p:sp>
          <p:nvSpPr>
            <p:cNvPr id="35" name="Rectangle 34"/>
            <p:cNvSpPr/>
            <p:nvPr/>
          </p:nvSpPr>
          <p:spPr>
            <a:xfrm>
              <a:off x="1952399" y="6134987"/>
              <a:ext cx="843960" cy="3402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2840573" y="6132602"/>
              <a:ext cx="241614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5879799" y="1709887"/>
            <a:ext cx="843960" cy="5046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627552" y="2203854"/>
            <a:ext cx="1376635" cy="352702"/>
            <a:chOff x="5627552" y="2260416"/>
            <a:chExt cx="1376635" cy="352702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5627552" y="2260416"/>
              <a:ext cx="241614" cy="0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6160227" y="2271049"/>
              <a:ext cx="843960" cy="342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5664393" y="2540766"/>
            <a:ext cx="1622006" cy="358521"/>
            <a:chOff x="5664393" y="2597328"/>
            <a:chExt cx="1622006" cy="358521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5664393" y="2597328"/>
              <a:ext cx="445242" cy="3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6442439" y="2613780"/>
              <a:ext cx="843960" cy="342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627552" y="2883276"/>
            <a:ext cx="1940167" cy="696492"/>
            <a:chOff x="5627552" y="2939838"/>
            <a:chExt cx="1940167" cy="696492"/>
          </a:xfrm>
        </p:grpSpPr>
        <p:cxnSp>
          <p:nvCxnSpPr>
            <p:cNvPr id="113" name="Straight Connector 112"/>
            <p:cNvCxnSpPr/>
            <p:nvPr/>
          </p:nvCxnSpPr>
          <p:spPr>
            <a:xfrm>
              <a:off x="5627552" y="2939838"/>
              <a:ext cx="787264" cy="0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6723759" y="2951233"/>
              <a:ext cx="843960" cy="68509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663818" y="3560332"/>
            <a:ext cx="2195178" cy="1888991"/>
            <a:chOff x="5663818" y="3616894"/>
            <a:chExt cx="2195178" cy="1888991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5663818" y="3616894"/>
              <a:ext cx="971554" cy="0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7015036" y="3636330"/>
              <a:ext cx="843960" cy="186955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653760" y="5436244"/>
            <a:ext cx="2476599" cy="355149"/>
            <a:chOff x="5653760" y="5492806"/>
            <a:chExt cx="2476599" cy="355149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5653760" y="5492806"/>
              <a:ext cx="1310029" cy="0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7286399" y="5505886"/>
              <a:ext cx="843960" cy="342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5637902" y="5771219"/>
            <a:ext cx="2773777" cy="319713"/>
            <a:chOff x="5637902" y="5827781"/>
            <a:chExt cx="2773777" cy="319713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5637902" y="5827781"/>
              <a:ext cx="1632542" cy="3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7567719" y="5847955"/>
              <a:ext cx="843960" cy="29953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0" name="Straight Connector 119"/>
          <p:cNvCxnSpPr/>
          <p:nvPr/>
        </p:nvCxnSpPr>
        <p:spPr>
          <a:xfrm>
            <a:off x="5637902" y="4197035"/>
            <a:ext cx="1325887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5675123" y="6081963"/>
            <a:ext cx="3017876" cy="304016"/>
            <a:chOff x="5675123" y="6138525"/>
            <a:chExt cx="3017876" cy="304016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5675123" y="6138525"/>
              <a:ext cx="1793792" cy="0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ctangle 140"/>
            <p:cNvSpPr/>
            <p:nvPr/>
          </p:nvSpPr>
          <p:spPr>
            <a:xfrm>
              <a:off x="7849039" y="6143002"/>
              <a:ext cx="843960" cy="29953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3" name="Straight Connector 142"/>
          <p:cNvCxnSpPr/>
          <p:nvPr/>
        </p:nvCxnSpPr>
        <p:spPr>
          <a:xfrm>
            <a:off x="5637901" y="4844825"/>
            <a:ext cx="1325887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2616936" y="5444935"/>
            <a:ext cx="445242" cy="3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82750" y="655465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33734" y="655465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grpSp>
        <p:nvGrpSpPr>
          <p:cNvPr id="119" name="Group 118"/>
          <p:cNvGrpSpPr/>
          <p:nvPr/>
        </p:nvGrpSpPr>
        <p:grpSpPr>
          <a:xfrm flipH="1">
            <a:off x="103695" y="4138163"/>
            <a:ext cx="8898902" cy="1409080"/>
            <a:chOff x="1219200" y="4872043"/>
            <a:chExt cx="5181606" cy="1389751"/>
          </a:xfrm>
        </p:grpSpPr>
        <p:sp>
          <p:nvSpPr>
            <p:cNvPr id="121" name="Rectangular Callout 120"/>
            <p:cNvSpPr/>
            <p:nvPr/>
          </p:nvSpPr>
          <p:spPr>
            <a:xfrm>
              <a:off x="1219200" y="4876798"/>
              <a:ext cx="5181598" cy="1384996"/>
            </a:xfrm>
            <a:prstGeom prst="wedgeRectCallout">
              <a:avLst>
                <a:gd name="adj1" fmla="val -37959"/>
                <a:gd name="adj2" fmla="val 2127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219207" y="4872043"/>
              <a:ext cx="5181599" cy="1365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sng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 </a:t>
              </a:r>
              <a:r>
                <a:rPr kumimoji="0" lang="en-US" sz="2800" b="0" i="0" u="sng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TCP ACK </a:t>
              </a:r>
              <a:r>
                <a:rPr lang="hu-HU" sz="2800" u="sng" kern="0" dirty="0">
                  <a:solidFill>
                    <a:sysClr val="window" lastClr="FFFFFF"/>
                  </a:solidFill>
                </a:rPr>
                <a:t>ütemezett</a:t>
              </a:r>
              <a:endPara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Rövid</a:t>
              </a:r>
              <a:r>
                <a:rPr lang="en-US" sz="2800" kern="0" dirty="0">
                  <a:solidFill>
                    <a:sysClr val="window" lastClr="FFFFFF"/>
                  </a:solidFill>
                </a:rPr>
                <a:t> RTT </a:t>
              </a:r>
              <a:r>
                <a:rPr lang="en-US" sz="2800" kern="0" dirty="0">
                  <a:solidFill>
                    <a:sysClr val="window" lastClr="FFFFFF"/>
                  </a:solidFill>
                  <a:sym typeface="Wingdings" pitchFamily="2" charset="2"/>
                </a:rPr>
                <a:t> </a:t>
              </a:r>
              <a:r>
                <a:rPr lang="hu-HU" sz="2800" kern="0" dirty="0">
                  <a:solidFill>
                    <a:sysClr val="window" lastClr="FFFFFF"/>
                  </a:solidFill>
                  <a:sym typeface="Wingdings" pitchFamily="2" charset="2"/>
                </a:rPr>
                <a:t>gyors</a:t>
              </a:r>
              <a:r>
                <a:rPr lang="en-US" sz="2800" kern="0" dirty="0">
                  <a:solidFill>
                    <a:sysClr val="window" lastClr="FFFFFF"/>
                  </a:solidFill>
                  <a:sym typeface="Wingdings" pitchFamily="2" charset="2"/>
                </a:rPr>
                <a:t> ACK  </a:t>
              </a:r>
              <a:r>
                <a:rPr lang="hu-HU" sz="2800" kern="0" dirty="0">
                  <a:solidFill>
                    <a:sysClr val="window" lastClr="FFFFFF"/>
                  </a:solidFill>
                  <a:sym typeface="Wingdings" pitchFamily="2" charset="2"/>
                </a:rPr>
                <a:t>az ablak gyorsan léptethető</a:t>
              </a:r>
              <a:endParaRPr lang="en-US" sz="2800" kern="0" dirty="0">
                <a:solidFill>
                  <a:sysClr val="window" lastClr="FFFFFF"/>
                </a:solidFill>
                <a:sym typeface="Wingdings" pitchFamily="2" charset="2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Hosszú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RTT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sym typeface="Wingdings" pitchFamily="2" charset="2"/>
                </a:rPr>
                <a:t> 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sym typeface="Wingdings" pitchFamily="2" charset="2"/>
                </a:rPr>
                <a:t>lassú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sym typeface="Wingdings" pitchFamily="2" charset="2"/>
                </a:rPr>
                <a:t> ACK  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sym typeface="Wingdings" pitchFamily="2" charset="2"/>
                </a:rPr>
                <a:t>az ablak csak lassan „csúszik”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18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2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7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Ülés v. Munkamenet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 err="1"/>
              <a:t>kapcsolat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: </a:t>
            </a:r>
            <a:r>
              <a:rPr lang="en-US" dirty="0" err="1"/>
              <a:t>felépítés</a:t>
            </a:r>
            <a:r>
              <a:rPr lang="en-US" dirty="0"/>
              <a:t>, </a:t>
            </a:r>
            <a:r>
              <a:rPr lang="en-US" dirty="0" err="1"/>
              <a:t>fenntarás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bontás</a:t>
            </a:r>
            <a:endParaRPr lang="en-US" dirty="0"/>
          </a:p>
          <a:p>
            <a:pPr lvl="1"/>
            <a:r>
              <a:rPr lang="en-US" dirty="0" err="1"/>
              <a:t>munkamenet</a:t>
            </a:r>
            <a:r>
              <a:rPr lang="en-US" dirty="0"/>
              <a:t> </a:t>
            </a:r>
            <a:r>
              <a:rPr lang="en-US" dirty="0" err="1"/>
              <a:t>típusának</a:t>
            </a:r>
            <a:r>
              <a:rPr lang="en-US" dirty="0"/>
              <a:t> </a:t>
            </a:r>
            <a:r>
              <a:rPr lang="en-US" dirty="0" err="1"/>
              <a:t>meghatározása</a:t>
            </a:r>
            <a:endParaRPr lang="en-US" dirty="0"/>
          </a:p>
          <a:p>
            <a:pPr lvl="1"/>
            <a:r>
              <a:rPr lang="en-US" dirty="0" err="1"/>
              <a:t>szinkronizációs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 (checkpoint)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</a:t>
            </a:r>
            <a:r>
              <a:rPr lang="en-US" dirty="0"/>
              <a:t>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Token </a:t>
            </a:r>
            <a:r>
              <a:rPr lang="hu-HU" dirty="0"/>
              <a:t>menedzsment</a:t>
            </a:r>
            <a:endParaRPr lang="en-US" dirty="0"/>
          </a:p>
          <a:p>
            <a:pPr lvl="1"/>
            <a:r>
              <a:rPr lang="hu-HU" dirty="0" err="1"/>
              <a:t>Szinkronizációs</a:t>
            </a:r>
            <a:r>
              <a:rPr lang="en-US" dirty="0"/>
              <a:t> checkpoints</a:t>
            </a:r>
            <a:r>
              <a:rPr lang="hu-HU" dirty="0"/>
              <a:t> beszúrás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>
                <a:solidFill>
                  <a:schemeClr val="accent1"/>
                </a:solidFill>
              </a:rPr>
              <a:t>nincs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3692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Megfigyelések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Átvitel</a:t>
            </a:r>
            <a:r>
              <a:rPr lang="en-US" dirty="0"/>
              <a:t> </a:t>
            </a:r>
            <a:r>
              <a:rPr lang="hu-HU" dirty="0"/>
              <a:t>arányos </a:t>
            </a:r>
            <a:r>
              <a:rPr lang="en-US" dirty="0"/>
              <a:t>~ w/RTT</a:t>
            </a:r>
            <a:endParaRPr lang="hu-HU" dirty="0"/>
          </a:p>
          <a:p>
            <a:pPr lvl="1"/>
            <a:r>
              <a:rPr lang="hu-HU" dirty="0"/>
              <a:t>w: küldési ablakméret</a:t>
            </a:r>
          </a:p>
          <a:p>
            <a:pPr lvl="1"/>
            <a:r>
              <a:rPr lang="hu-HU" dirty="0"/>
              <a:t>RTT: körülfordulási idő</a:t>
            </a:r>
          </a:p>
          <a:p>
            <a:pPr lvl="1"/>
            <a:endParaRPr lang="en-US" dirty="0"/>
          </a:p>
          <a:p>
            <a:r>
              <a:rPr lang="hu-HU" dirty="0"/>
              <a:t>A küldőnek pufferelni kell a nem nyugtázott csomagokat a lehetséges újraküldések miatt</a:t>
            </a:r>
            <a:endParaRPr lang="en-US" dirty="0"/>
          </a:p>
          <a:p>
            <a:endParaRPr lang="en-US" dirty="0"/>
          </a:p>
          <a:p>
            <a:r>
              <a:rPr lang="hu-HU" dirty="0"/>
              <a:t>A fogadó elfogadhat nem sorrendben érkező csomagokat, de csak amíg az elfér a  pufferben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6403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nyugtázhat a fogadó</a:t>
            </a:r>
            <a:r>
              <a:rPr lang="en-US" dirty="0"/>
              <a:t>?</a:t>
            </a:r>
          </a:p>
        </p:txBody>
      </p:sp>
      <p:sp>
        <p:nvSpPr>
          <p:cNvPr id="6277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dirty="0">
                <a:solidFill>
                  <a:schemeClr val="accent1"/>
                </a:solidFill>
              </a:rPr>
              <a:t>Minden egyes csomagot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Használhat</a:t>
            </a:r>
            <a:r>
              <a:rPr lang="en-US" dirty="0"/>
              <a:t> </a:t>
            </a:r>
            <a:r>
              <a:rPr lang="hu-HU" i="1" dirty="0">
                <a:solidFill>
                  <a:schemeClr val="accent1"/>
                </a:solidFill>
              </a:rPr>
              <a:t>kumulált nyugtát</a:t>
            </a:r>
            <a:r>
              <a:rPr lang="en-US" dirty="0"/>
              <a:t>, </a:t>
            </a:r>
            <a:r>
              <a:rPr lang="hu-HU" dirty="0"/>
              <a:t>ahol egy n sorszámú nyugta minden k&lt;n sorszámú csomagot nyugtáz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Használhat</a:t>
            </a:r>
            <a:r>
              <a:rPr lang="en-US" dirty="0"/>
              <a:t> </a:t>
            </a:r>
            <a:r>
              <a:rPr lang="en-US" i="1" dirty="0">
                <a:solidFill>
                  <a:schemeClr val="accent1"/>
                </a:solidFill>
              </a:rPr>
              <a:t>n</a:t>
            </a:r>
            <a:r>
              <a:rPr lang="hu-HU" i="1" dirty="0" err="1">
                <a:solidFill>
                  <a:schemeClr val="accent1"/>
                </a:solidFill>
              </a:rPr>
              <a:t>egatív</a:t>
            </a:r>
            <a:r>
              <a:rPr lang="hu-HU" i="1" dirty="0">
                <a:solidFill>
                  <a:schemeClr val="accent1"/>
                </a:solidFill>
              </a:rPr>
              <a:t> nyugtát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(NACK), </a:t>
            </a:r>
            <a:r>
              <a:rPr lang="hu-HU" dirty="0"/>
              <a:t>megjelölve, hogy mely csomag nem érkezett meg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Használhat</a:t>
            </a:r>
            <a:r>
              <a:rPr lang="en-US" dirty="0"/>
              <a:t> </a:t>
            </a:r>
            <a:r>
              <a:rPr lang="en-US" i="1" dirty="0">
                <a:solidFill>
                  <a:schemeClr val="accent1"/>
                </a:solidFill>
              </a:rPr>
              <a:t>s</a:t>
            </a:r>
            <a:r>
              <a:rPr lang="hu-HU" i="1" dirty="0">
                <a:solidFill>
                  <a:schemeClr val="accent1"/>
                </a:solidFill>
              </a:rPr>
              <a:t>z</a:t>
            </a:r>
            <a:r>
              <a:rPr lang="en-US" i="1" dirty="0" err="1">
                <a:solidFill>
                  <a:schemeClr val="accent1"/>
                </a:solidFill>
              </a:rPr>
              <a:t>ele</a:t>
            </a:r>
            <a:r>
              <a:rPr lang="hu-HU" i="1" dirty="0">
                <a:solidFill>
                  <a:schemeClr val="accent1"/>
                </a:solidFill>
              </a:rPr>
              <a:t>k</a:t>
            </a:r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hu-HU" i="1" dirty="0">
                <a:solidFill>
                  <a:schemeClr val="accent1"/>
                </a:solidFill>
              </a:rPr>
              <a:t>í</a:t>
            </a:r>
            <a:r>
              <a:rPr lang="en-US" i="1" dirty="0">
                <a:solidFill>
                  <a:schemeClr val="accent1"/>
                </a:solidFill>
              </a:rPr>
              <a:t>v </a:t>
            </a:r>
            <a:r>
              <a:rPr lang="hu-HU" i="1" dirty="0">
                <a:solidFill>
                  <a:schemeClr val="accent1"/>
                </a:solidFill>
              </a:rPr>
              <a:t>nyugtát </a:t>
            </a:r>
            <a:r>
              <a:rPr lang="en-US" dirty="0"/>
              <a:t>(SACK), </a:t>
            </a:r>
            <a:r>
              <a:rPr lang="hu-HU" dirty="0"/>
              <a:t>jelezve, hogy mely csomagok érkeztek meg, akár nem megfelelő sorrendben</a:t>
            </a:r>
            <a:endParaRPr lang="en-US" dirty="0"/>
          </a:p>
          <a:p>
            <a:pPr marL="834390" lvl="1" indent="-514350"/>
            <a:r>
              <a:rPr lang="en-US" dirty="0"/>
              <a:t>SACK </a:t>
            </a:r>
            <a:r>
              <a:rPr lang="hu-HU" dirty="0"/>
              <a:t>egy</a:t>
            </a:r>
            <a:r>
              <a:rPr lang="en-US" dirty="0"/>
              <a:t> TCP </a:t>
            </a:r>
            <a:r>
              <a:rPr lang="hu-HU" dirty="0"/>
              <a:t>kiterjesztés</a:t>
            </a:r>
          </a:p>
          <a:p>
            <a:pPr marL="1108710" lvl="2" indent="-514350"/>
            <a:r>
              <a:rPr lang="hu-HU" dirty="0"/>
              <a:t>SACK TCP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fld id="{E69AC99F-0E86-43C9-AB90-FE1161A07387}" type="slidenum">
              <a:rPr lang="en-US" smtClean="0"/>
              <a:pPr/>
              <a:t>431</a:t>
            </a:fld>
            <a:endParaRPr 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431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2724" y="1561669"/>
            <a:ext cx="4988922" cy="64420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2723" y="4080197"/>
            <a:ext cx="8886366" cy="136123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7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7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7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7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7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7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7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7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7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7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7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7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7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7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7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Sorszámok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en-US" dirty="0"/>
              <a:t>32 </a:t>
            </a:r>
            <a:r>
              <a:rPr lang="hu-HU" dirty="0"/>
              <a:t>bites</a:t>
            </a:r>
            <a:r>
              <a:rPr lang="en-US" dirty="0"/>
              <a:t>, unsigned</a:t>
            </a:r>
          </a:p>
          <a:p>
            <a:pPr lvl="1"/>
            <a:r>
              <a:rPr lang="hu-HU" dirty="0"/>
              <a:t>Miért ilyen nagy</a:t>
            </a:r>
            <a:r>
              <a:rPr lang="en-US" dirty="0"/>
              <a:t>?</a:t>
            </a:r>
          </a:p>
          <a:p>
            <a:r>
              <a:rPr lang="hu-HU" dirty="0"/>
              <a:t>A csúszó-ablakhoz szükséges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|</a:t>
            </a:r>
            <a:r>
              <a:rPr lang="hu-HU" dirty="0"/>
              <a:t>sorszámok tere</a:t>
            </a:r>
            <a:r>
              <a:rPr lang="en-US" dirty="0"/>
              <a:t>| &gt; 2 * |</a:t>
            </a:r>
            <a:r>
              <a:rPr lang="hu-HU" dirty="0"/>
              <a:t>Küldő ablak mérete</a:t>
            </a:r>
            <a:r>
              <a:rPr lang="en-US" dirty="0"/>
              <a:t>|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&gt; 2 * 2</a:t>
            </a:r>
            <a:r>
              <a:rPr lang="en-US" baseline="30000" dirty="0"/>
              <a:t>16</a:t>
            </a:r>
          </a:p>
          <a:p>
            <a:r>
              <a:rPr lang="hu-HU" dirty="0"/>
              <a:t>Elkóborolt csomagok kivédése</a:t>
            </a:r>
            <a:endParaRPr lang="en-US" dirty="0"/>
          </a:p>
          <a:p>
            <a:pPr lvl="1"/>
            <a:r>
              <a:rPr lang="en-US" dirty="0"/>
              <a:t>IP </a:t>
            </a:r>
            <a:r>
              <a:rPr lang="hu-HU" dirty="0"/>
              <a:t>csomagok esetén a maximális élettartam</a:t>
            </a:r>
            <a:r>
              <a:rPr lang="en-US" dirty="0"/>
              <a:t> (MSL) of 120</a:t>
            </a:r>
            <a:r>
              <a:rPr lang="hu-HU" dirty="0"/>
              <a:t> mp</a:t>
            </a:r>
            <a:endParaRPr lang="en-US" dirty="0"/>
          </a:p>
          <a:p>
            <a:pPr lvl="2"/>
            <a:r>
              <a:rPr lang="hu-HU" dirty="0"/>
              <a:t>Azaz egy csomag 2 percig bolyonghat egy hálózatban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Buta ablak szindróma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Mi van, ha az ablak mérete nagyon kicsi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Sok, apró csomag. A fejlécek dominálják az átvitelt.</a:t>
            </a:r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r>
              <a:rPr lang="hu-HU" dirty="0"/>
              <a:t>Lényegében olyan, mintha bájtonként küldenénk az üzenetet…</a:t>
            </a:r>
            <a:endParaRPr lang="en-US" dirty="0"/>
          </a:p>
          <a:p>
            <a:pPr marL="1654175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for (</a:t>
            </a:r>
            <a:r>
              <a:rPr lang="en-US" dirty="0" err="1">
                <a:solidFill>
                  <a:schemeClr val="tx2"/>
                </a:solidFill>
              </a:rPr>
              <a:t>int</a:t>
            </a:r>
            <a:r>
              <a:rPr lang="en-US" dirty="0">
                <a:solidFill>
                  <a:schemeClr val="tx2"/>
                </a:solidFill>
              </a:rPr>
              <a:t> x = 0; x &lt; </a:t>
            </a:r>
            <a:r>
              <a:rPr lang="en-US" dirty="0" err="1">
                <a:solidFill>
                  <a:schemeClr val="tx2"/>
                </a:solidFill>
              </a:rPr>
              <a:t>strlen</a:t>
            </a:r>
            <a:r>
              <a:rPr lang="en-US" dirty="0">
                <a:solidFill>
                  <a:schemeClr val="tx2"/>
                </a:solidFill>
              </a:rPr>
              <a:t>(data); ++x)</a:t>
            </a:r>
          </a:p>
          <a:p>
            <a:pPr marL="1654175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	write(socket, data + x, 1); </a:t>
            </a:r>
          </a:p>
        </p:txBody>
      </p:sp>
      <p:sp>
        <p:nvSpPr>
          <p:cNvPr id="5" name="Rectangle 4"/>
          <p:cNvSpPr/>
          <p:nvPr/>
        </p:nvSpPr>
        <p:spPr>
          <a:xfrm>
            <a:off x="347053" y="2698514"/>
            <a:ext cx="113087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Header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7927" y="2698514"/>
            <a:ext cx="627176" cy="38365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2466477" y="2698514"/>
            <a:ext cx="113087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Header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7351" y="2698514"/>
            <a:ext cx="627176" cy="38365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543370" y="2698514"/>
            <a:ext cx="113087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Header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74244" y="2698514"/>
            <a:ext cx="627176" cy="38365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12412" y="2698514"/>
            <a:ext cx="1130873" cy="38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Header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43286" y="2698514"/>
            <a:ext cx="627176" cy="38365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9743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Nagle</a:t>
            </a:r>
            <a:r>
              <a:rPr lang="hu-HU" b="1" u="sng" dirty="0"/>
              <a:t> algoritmusa</a:t>
            </a:r>
            <a:endParaRPr lang="en-US" b="1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991600" cy="5105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dirty="0"/>
              <a:t>Ha</a:t>
            </a:r>
            <a:r>
              <a:rPr lang="en-US" dirty="0"/>
              <a:t> </a:t>
            </a:r>
            <a:r>
              <a:rPr lang="hu-HU" dirty="0"/>
              <a:t>az ablak</a:t>
            </a:r>
            <a:r>
              <a:rPr lang="en-US" dirty="0"/>
              <a:t> &gt;= MSS </a:t>
            </a:r>
            <a:r>
              <a:rPr lang="hu-HU" dirty="0"/>
              <a:t>és az elérhető adat</a:t>
            </a:r>
            <a:r>
              <a:rPr lang="en-US" dirty="0"/>
              <a:t> &gt;= MSS:</a:t>
            </a:r>
          </a:p>
          <a:p>
            <a:pPr marL="320040" lvl="1" indent="0">
              <a:buNone/>
            </a:pPr>
            <a:r>
              <a:rPr lang="en-US" dirty="0"/>
              <a:t>	</a:t>
            </a:r>
            <a:r>
              <a:rPr lang="hu-HU" dirty="0"/>
              <a:t>Küldjük el az adatot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Különben ha van nem nyugtázott adat:</a:t>
            </a:r>
            <a:r>
              <a:rPr lang="en-US" dirty="0"/>
              <a:t>:</a:t>
            </a:r>
          </a:p>
          <a:p>
            <a:pPr marL="320040" lvl="1" indent="0">
              <a:buNone/>
            </a:pPr>
            <a:r>
              <a:rPr lang="en-US" dirty="0"/>
              <a:t>	</a:t>
            </a:r>
            <a:r>
              <a:rPr lang="hu-HU" dirty="0"/>
              <a:t>Várakoztassuk az adatot egy pufferben, amíg nyugtát nem kapunk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Különben</a:t>
            </a:r>
            <a:r>
              <a:rPr lang="en-US" dirty="0"/>
              <a:t>: </a:t>
            </a:r>
            <a:r>
              <a:rPr lang="hu-HU" dirty="0"/>
              <a:t>küldjük az adatot</a:t>
            </a:r>
            <a:endParaRPr lang="en-US" dirty="0"/>
          </a:p>
          <a:p>
            <a:endParaRPr lang="en-US" dirty="0"/>
          </a:p>
          <a:p>
            <a:r>
              <a:rPr lang="hu-HU" dirty="0"/>
              <a:t>Probléma:</a:t>
            </a:r>
            <a:r>
              <a:rPr lang="en-US" dirty="0"/>
              <a:t> Nagle</a:t>
            </a:r>
            <a:r>
              <a:rPr lang="hu-HU" dirty="0"/>
              <a:t> algoritmusa késlelteti az átvitelt</a:t>
            </a:r>
            <a:endParaRPr lang="en-US" dirty="0"/>
          </a:p>
          <a:p>
            <a:pPr lvl="1"/>
            <a:r>
              <a:rPr lang="hu-HU" dirty="0"/>
              <a:t>Mi van, ha azonnal el kell küldeni egy csomagot</a:t>
            </a:r>
            <a:r>
              <a:rPr lang="en-US" dirty="0"/>
              <a:t>?</a:t>
            </a:r>
          </a:p>
          <a:p>
            <a:pPr marL="880110" lvl="1" indent="-514350">
              <a:buClr>
                <a:schemeClr val="accent2"/>
              </a:buClr>
              <a:buFont typeface="+mj-lt"/>
              <a:buAutoNum type="arabicPeriod"/>
            </a:pPr>
            <a:r>
              <a:rPr lang="en-US" dirty="0" err="1"/>
              <a:t>int</a:t>
            </a:r>
            <a:r>
              <a:rPr lang="en-US" dirty="0"/>
              <a:t> flag = 1;</a:t>
            </a:r>
          </a:p>
          <a:p>
            <a:pPr marL="880110" lvl="1" indent="-514350">
              <a:buClr>
                <a:schemeClr val="accent2"/>
              </a:buClr>
              <a:buFont typeface="+mj-lt"/>
              <a:buAutoNum type="arabicPeriod"/>
            </a:pPr>
            <a:r>
              <a:rPr lang="en-US" dirty="0" err="1"/>
              <a:t>setsockopt</a:t>
            </a:r>
            <a:r>
              <a:rPr lang="en-US" dirty="0"/>
              <a:t>(sock, IPPROTO_TCP, TCP_NODELAY, 		(char *) &amp;flag,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));</a:t>
            </a:r>
          </a:p>
        </p:txBody>
      </p:sp>
      <p:grpSp>
        <p:nvGrpSpPr>
          <p:cNvPr id="5" name="Group 4"/>
          <p:cNvGrpSpPr/>
          <p:nvPr/>
        </p:nvGrpSpPr>
        <p:grpSpPr>
          <a:xfrm flipH="1">
            <a:off x="4856808" y="1964225"/>
            <a:ext cx="4287187" cy="734005"/>
            <a:chOff x="1219200" y="4830095"/>
            <a:chExt cx="5181606" cy="2027833"/>
          </a:xfrm>
        </p:grpSpPr>
        <p:sp>
          <p:nvSpPr>
            <p:cNvPr id="6" name="Rectangular Callout 5"/>
            <p:cNvSpPr/>
            <p:nvPr/>
          </p:nvSpPr>
          <p:spPr>
            <a:xfrm>
              <a:off x="1219200" y="4876799"/>
              <a:ext cx="5181599" cy="1384996"/>
            </a:xfrm>
            <a:prstGeom prst="wedgeRectCallout">
              <a:avLst>
                <a:gd name="adj1" fmla="val 72053"/>
                <a:gd name="adj2" fmla="val -12203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9208" y="4830095"/>
              <a:ext cx="5181598" cy="2027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Egy teljes csomag küldése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flipH="1">
            <a:off x="5470372" y="3664012"/>
            <a:ext cx="3508736" cy="954107"/>
            <a:chOff x="1219200" y="4876799"/>
            <a:chExt cx="5181606" cy="1396951"/>
          </a:xfrm>
        </p:grpSpPr>
        <p:sp>
          <p:nvSpPr>
            <p:cNvPr id="10" name="Rectangular Callout 9"/>
            <p:cNvSpPr/>
            <p:nvPr/>
          </p:nvSpPr>
          <p:spPr>
            <a:xfrm>
              <a:off x="1219200" y="4876799"/>
              <a:ext cx="5181598" cy="1384995"/>
            </a:xfrm>
            <a:prstGeom prst="wedgeRectCallout">
              <a:avLst>
                <a:gd name="adj1" fmla="val 67764"/>
                <a:gd name="adj2" fmla="val -2480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7" y="4876799"/>
              <a:ext cx="5181599" cy="1396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Küldjünk egy nem teljes csomagot, ha nincs más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9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detektálás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5105400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 kontrollösszeg detektálja a hibás csomagokat</a:t>
            </a:r>
            <a:endParaRPr lang="en-US" dirty="0"/>
          </a:p>
          <a:p>
            <a:pPr lvl="1"/>
            <a:r>
              <a:rPr lang="hu-HU" dirty="0"/>
              <a:t>Az </a:t>
            </a:r>
            <a:r>
              <a:rPr lang="en-US" dirty="0"/>
              <a:t>IP</a:t>
            </a:r>
            <a:r>
              <a:rPr lang="hu-HU" dirty="0"/>
              <a:t>, </a:t>
            </a:r>
            <a:r>
              <a:rPr lang="en-US" dirty="0"/>
              <a:t>TCP </a:t>
            </a:r>
            <a:r>
              <a:rPr lang="hu-HU" dirty="0"/>
              <a:t>fejlécből és az adatból számoljuk</a:t>
            </a:r>
            <a:endParaRPr lang="en-US" dirty="0"/>
          </a:p>
          <a:p>
            <a:r>
              <a:rPr lang="hu-HU" dirty="0"/>
              <a:t>A sorszámok segítenek a sorrendhelyes átvitelben</a:t>
            </a:r>
            <a:endParaRPr lang="en-US" dirty="0"/>
          </a:p>
          <a:p>
            <a:pPr lvl="1"/>
            <a:r>
              <a:rPr lang="hu-HU" dirty="0"/>
              <a:t>Duplikátumok eldobása</a:t>
            </a:r>
            <a:endParaRPr lang="en-US" dirty="0"/>
          </a:p>
          <a:p>
            <a:pPr lvl="1"/>
            <a:r>
              <a:rPr lang="hu-HU" dirty="0"/>
              <a:t>Helytelen sorrendben érkező csomagok sorba rendezése vagy eldobása</a:t>
            </a:r>
            <a:endParaRPr lang="en-US" dirty="0"/>
          </a:p>
          <a:p>
            <a:pPr lvl="1"/>
            <a:r>
              <a:rPr lang="hu-HU" dirty="0"/>
              <a:t>Hiányzó sorszámok elveszett csomagot jeleznek</a:t>
            </a:r>
            <a:endParaRPr lang="en-US" dirty="0"/>
          </a:p>
          <a:p>
            <a:r>
              <a:rPr lang="hu-HU" dirty="0"/>
              <a:t>A küldő oldalon: elveszett csomagok detektálása</a:t>
            </a:r>
            <a:endParaRPr lang="en-US" dirty="0"/>
          </a:p>
          <a:p>
            <a:pPr lvl="1"/>
            <a:r>
              <a:rPr lang="hu-HU" dirty="0"/>
              <a:t>Időtúllépés (</a:t>
            </a:r>
            <a:r>
              <a:rPr lang="hu-HU" dirty="0" err="1"/>
              <a:t>timeout</a:t>
            </a:r>
            <a:r>
              <a:rPr lang="hu-HU" dirty="0"/>
              <a:t>) használata hiányzó nyugtákhoz</a:t>
            </a:r>
            <a:endParaRPr lang="en-US" dirty="0"/>
          </a:p>
          <a:p>
            <a:pPr lvl="1"/>
            <a:r>
              <a:rPr lang="hu-HU" dirty="0"/>
              <a:t>Szükséges az RTT becslése a időtúllépés beállításához</a:t>
            </a:r>
            <a:endParaRPr lang="en-US" dirty="0"/>
          </a:p>
          <a:p>
            <a:pPr lvl="1"/>
            <a:r>
              <a:rPr lang="hu-HU" dirty="0"/>
              <a:t>Minden nem nyugtázott csomagot pufferelni kell a nyugtáig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6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Retransmission Time Outs (RTO)</a:t>
            </a:r>
            <a:br>
              <a:rPr lang="hu-HU" dirty="0"/>
            </a:br>
            <a:r>
              <a:rPr lang="hu-HU" dirty="0"/>
              <a:t>Időtúllépés az újraküldéshez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1663995"/>
          </a:xfrm>
        </p:spPr>
        <p:txBody>
          <a:bodyPr/>
          <a:lstStyle/>
          <a:p>
            <a:r>
              <a:rPr lang="en-US" dirty="0" err="1"/>
              <a:t>Probl</a:t>
            </a:r>
            <a:r>
              <a:rPr lang="hu-HU" dirty="0" err="1"/>
              <a:t>éma</a:t>
            </a:r>
            <a:r>
              <a:rPr lang="en-US" dirty="0"/>
              <a:t>: </a:t>
            </a:r>
            <a:r>
              <a:rPr lang="hu-HU" dirty="0"/>
              <a:t>Időtúllépés </a:t>
            </a:r>
            <a:r>
              <a:rPr lang="hu-HU" dirty="0" err="1"/>
              <a:t>RTT-hez</a:t>
            </a:r>
            <a:r>
              <a:rPr lang="hu-HU" dirty="0"/>
              <a:t> kapcsolása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94430" y="2725938"/>
            <a:ext cx="0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339011" y="2722252"/>
            <a:ext cx="12806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05359" y="2560807"/>
            <a:ext cx="1998629" cy="682881"/>
            <a:chOff x="2210670" y="1973414"/>
            <a:chExt cx="4221087" cy="682881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823952" y="2214880"/>
              <a:ext cx="3353836" cy="44141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935364">
              <a:off x="2210670" y="1973414"/>
              <a:ext cx="4221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Initial Send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5738" y="4437099"/>
            <a:ext cx="2290108" cy="659029"/>
            <a:chOff x="2823952" y="2927597"/>
            <a:chExt cx="4836689" cy="659029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823952" y="3036520"/>
              <a:ext cx="4836689" cy="55010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21131928">
              <a:off x="4156463" y="2927597"/>
              <a:ext cx="9587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ACK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95738" y="3686849"/>
            <a:ext cx="2290108" cy="743370"/>
            <a:chOff x="2850395" y="3503510"/>
            <a:chExt cx="4810245" cy="74337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737497">
              <a:off x="4186572" y="3503510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Retry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19672" y="2802272"/>
            <a:ext cx="837591" cy="1075615"/>
            <a:chOff x="2014791" y="2763244"/>
            <a:chExt cx="837591" cy="1439131"/>
          </a:xfrm>
        </p:grpSpPr>
        <p:sp>
          <p:nvSpPr>
            <p:cNvPr id="18" name="Left Brace 17"/>
            <p:cNvSpPr/>
            <p:nvPr/>
          </p:nvSpPr>
          <p:spPr>
            <a:xfrm>
              <a:off x="2476453" y="2763244"/>
              <a:ext cx="375929" cy="1439131"/>
            </a:xfrm>
            <a:prstGeom prst="leftBrac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1588331" y="3251976"/>
              <a:ext cx="1314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RTO</a:t>
              </a:r>
            </a:p>
          </p:txBody>
        </p:sp>
      </p:grpSp>
      <p:sp>
        <p:nvSpPr>
          <p:cNvPr id="20" name="Multiply 19"/>
          <p:cNvSpPr/>
          <p:nvPr/>
        </p:nvSpPr>
        <p:spPr>
          <a:xfrm rot="812648">
            <a:off x="2372653" y="2918980"/>
            <a:ext cx="713214" cy="713214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56784" y="2729624"/>
            <a:ext cx="0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701365" y="2725938"/>
            <a:ext cx="12806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358094" y="2717732"/>
            <a:ext cx="2290106" cy="738607"/>
            <a:chOff x="2823952" y="2126653"/>
            <a:chExt cx="4836684" cy="738607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2823952" y="2214880"/>
              <a:ext cx="4836684" cy="65038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 rot="935364">
              <a:off x="3154206" y="2126653"/>
              <a:ext cx="4221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Initial Send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58092" y="3424396"/>
            <a:ext cx="2290108" cy="862754"/>
            <a:chOff x="2823952" y="2922727"/>
            <a:chExt cx="4836689" cy="862754"/>
          </a:xfrm>
        </p:grpSpPr>
        <p:cxnSp>
          <p:nvCxnSpPr>
            <p:cNvPr id="27" name="Straight Arrow Connector 26"/>
            <p:cNvCxnSpPr/>
            <p:nvPr/>
          </p:nvCxnSpPr>
          <p:spPr>
            <a:xfrm flipH="1">
              <a:off x="2823952" y="3036520"/>
              <a:ext cx="4836689" cy="74896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62123">
              <a:off x="4644590" y="2922727"/>
              <a:ext cx="2235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ACK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58092" y="3903189"/>
            <a:ext cx="2290108" cy="562615"/>
            <a:chOff x="2850395" y="3684265"/>
            <a:chExt cx="4810245" cy="562615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737497">
              <a:off x="5481889" y="3684265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Retry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42682" y="2805958"/>
            <a:ext cx="837591" cy="1075615"/>
            <a:chOff x="2014791" y="2763244"/>
            <a:chExt cx="837591" cy="1439131"/>
          </a:xfrm>
        </p:grpSpPr>
        <p:sp>
          <p:nvSpPr>
            <p:cNvPr id="33" name="Left Brace 32"/>
            <p:cNvSpPr/>
            <p:nvPr/>
          </p:nvSpPr>
          <p:spPr>
            <a:xfrm>
              <a:off x="2476453" y="2763244"/>
              <a:ext cx="375929" cy="1439131"/>
            </a:xfrm>
            <a:prstGeom prst="leftBrac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1588331" y="3251976"/>
              <a:ext cx="1314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RTO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 flipH="1">
            <a:off x="3209498" y="2365925"/>
            <a:ext cx="1892598" cy="977840"/>
            <a:chOff x="1219200" y="4830095"/>
            <a:chExt cx="5181606" cy="1431699"/>
          </a:xfrm>
        </p:grpSpPr>
        <p:sp>
          <p:nvSpPr>
            <p:cNvPr id="39" name="Rectangular Callout 38"/>
            <p:cNvSpPr/>
            <p:nvPr/>
          </p:nvSpPr>
          <p:spPr>
            <a:xfrm>
              <a:off x="1219200" y="4876798"/>
              <a:ext cx="5181598" cy="1384996"/>
            </a:xfrm>
            <a:prstGeom prst="wedgeRectCallout">
              <a:avLst>
                <a:gd name="adj1" fmla="val -65487"/>
                <a:gd name="adj2" fmla="val 4150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19208" y="4830095"/>
              <a:ext cx="5181598" cy="139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Időtúllépés túl rövid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 flipH="1">
            <a:off x="3670241" y="4138163"/>
            <a:ext cx="2240432" cy="1409080"/>
            <a:chOff x="1219200" y="4872043"/>
            <a:chExt cx="5181606" cy="1389751"/>
          </a:xfrm>
        </p:grpSpPr>
        <p:sp>
          <p:nvSpPr>
            <p:cNvPr id="42" name="Rectangular Callout 41"/>
            <p:cNvSpPr/>
            <p:nvPr/>
          </p:nvSpPr>
          <p:spPr>
            <a:xfrm>
              <a:off x="1219200" y="4876798"/>
              <a:ext cx="5181598" cy="1384996"/>
            </a:xfrm>
            <a:prstGeom prst="wedgeRectCallout">
              <a:avLst>
                <a:gd name="adj1" fmla="val -37959"/>
                <a:gd name="adj2" fmla="val 2127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19207" y="4872043"/>
              <a:ext cx="5181599" cy="9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Mi van, ha túl hosszú?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83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</a:t>
            </a:r>
            <a:r>
              <a:rPr lang="hu-HU" dirty="0"/>
              <a:t>becslés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4029740"/>
            <a:ext cx="8839200" cy="2675860"/>
          </a:xfrm>
        </p:spPr>
        <p:txBody>
          <a:bodyPr/>
          <a:lstStyle/>
          <a:p>
            <a:r>
              <a:rPr lang="hu-HU" dirty="0"/>
              <a:t>Az eredeti </a:t>
            </a:r>
            <a:r>
              <a:rPr lang="en-US" dirty="0"/>
              <a:t>TCP </a:t>
            </a:r>
            <a:r>
              <a:rPr lang="hu-HU" dirty="0"/>
              <a:t>RTT becslője:</a:t>
            </a:r>
            <a:endParaRPr lang="en-US" dirty="0"/>
          </a:p>
          <a:p>
            <a:pPr lvl="1"/>
            <a:r>
              <a:rPr lang="en-US" dirty="0"/>
              <a:t>RTT </a:t>
            </a:r>
            <a:r>
              <a:rPr lang="hu-HU" dirty="0"/>
              <a:t>becslése mozgó átlaggal</a:t>
            </a:r>
            <a:endParaRPr lang="en-US" dirty="0"/>
          </a:p>
          <a:p>
            <a:pPr lvl="1"/>
            <a:r>
              <a:rPr lang="en-US" dirty="0" err="1"/>
              <a:t>new_rtt</a:t>
            </a:r>
            <a:r>
              <a:rPr lang="en-US" dirty="0"/>
              <a:t> = </a:t>
            </a:r>
            <a:r>
              <a:rPr lang="el-GR" dirty="0"/>
              <a:t>α</a:t>
            </a:r>
            <a:r>
              <a:rPr lang="en-US" dirty="0"/>
              <a:t> (</a:t>
            </a:r>
            <a:r>
              <a:rPr lang="en-US" dirty="0" err="1"/>
              <a:t>old_rtt</a:t>
            </a:r>
            <a:r>
              <a:rPr lang="en-US" dirty="0"/>
              <a:t>) + (1 – </a:t>
            </a:r>
            <a:r>
              <a:rPr lang="el-GR" dirty="0"/>
              <a:t>α</a:t>
            </a:r>
            <a:r>
              <a:rPr lang="en-US" dirty="0"/>
              <a:t>)(</a:t>
            </a:r>
            <a:r>
              <a:rPr lang="en-US" dirty="0" err="1"/>
              <a:t>new_sample</a:t>
            </a:r>
            <a:r>
              <a:rPr lang="en-US" dirty="0"/>
              <a:t>)</a:t>
            </a:r>
          </a:p>
          <a:p>
            <a:pPr lvl="1"/>
            <a:r>
              <a:rPr lang="hu-HU" dirty="0"/>
              <a:t>Javasolt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: 0.8-0.9 (0.875 </a:t>
            </a:r>
            <a:r>
              <a:rPr lang="hu-HU" dirty="0"/>
              <a:t>a legtöbb</a:t>
            </a:r>
            <a:r>
              <a:rPr lang="en-US" dirty="0"/>
              <a:t> TCP</a:t>
            </a:r>
            <a:r>
              <a:rPr lang="hu-HU" dirty="0"/>
              <a:t> esetén</a:t>
            </a:r>
            <a:r>
              <a:rPr lang="en-US" dirty="0"/>
              <a:t>)</a:t>
            </a:r>
          </a:p>
          <a:p>
            <a:r>
              <a:rPr lang="en-US" dirty="0"/>
              <a:t>RTO = 2 * </a:t>
            </a:r>
            <a:r>
              <a:rPr lang="en-US" dirty="0" err="1"/>
              <a:t>new_rtt</a:t>
            </a:r>
            <a:r>
              <a:rPr lang="en-US" dirty="0"/>
              <a:t> (</a:t>
            </a:r>
            <a:r>
              <a:rPr lang="hu-HU" dirty="0"/>
              <a:t>a TCP konzervatív becslése</a:t>
            </a:r>
            <a:r>
              <a:rPr lang="en-US" dirty="0"/>
              <a:t>)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12931" y="1783950"/>
            <a:ext cx="0" cy="184175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857512" y="1780264"/>
            <a:ext cx="0" cy="184543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514241" y="1772058"/>
            <a:ext cx="2290106" cy="738607"/>
            <a:chOff x="2823952" y="2126653"/>
            <a:chExt cx="4836684" cy="738607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823952" y="2214880"/>
              <a:ext cx="4836684" cy="65038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935364">
              <a:off x="3154206" y="2126653"/>
              <a:ext cx="4221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14239" y="2559182"/>
            <a:ext cx="2290108" cy="782294"/>
            <a:chOff x="2823952" y="3003187"/>
            <a:chExt cx="4836689" cy="782294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823952" y="3036520"/>
              <a:ext cx="4836689" cy="74896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20462123">
              <a:off x="4124704" y="3003187"/>
              <a:ext cx="2235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ACK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27858" y="1860284"/>
            <a:ext cx="1666030" cy="1481192"/>
            <a:chOff x="1186352" y="2763244"/>
            <a:chExt cx="1666030" cy="1439131"/>
          </a:xfrm>
        </p:grpSpPr>
        <p:sp>
          <p:nvSpPr>
            <p:cNvPr id="17" name="Left Brace 16"/>
            <p:cNvSpPr/>
            <p:nvPr/>
          </p:nvSpPr>
          <p:spPr>
            <a:xfrm>
              <a:off x="2476453" y="2763244"/>
              <a:ext cx="375929" cy="1439131"/>
            </a:xfrm>
            <a:prstGeom prst="leftBrac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86352" y="3259026"/>
              <a:ext cx="1353007" cy="44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/>
                <a:t>Minta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2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en-US" dirty="0"/>
              <a:t>RTT </a:t>
            </a:r>
            <a:r>
              <a:rPr lang="hu-HU" dirty="0"/>
              <a:t>minta félre is értelmezhető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4901610"/>
            <a:ext cx="8839200" cy="1803990"/>
          </a:xfrm>
        </p:spPr>
        <p:txBody>
          <a:bodyPr/>
          <a:lstStyle/>
          <a:p>
            <a:r>
              <a:rPr lang="en-US" b="1" u="sng" dirty="0" err="1"/>
              <a:t>Karn</a:t>
            </a:r>
            <a:r>
              <a:rPr lang="hu-HU" b="1" u="sng" dirty="0"/>
              <a:t> algoritmusa</a:t>
            </a:r>
            <a:r>
              <a:rPr lang="en-US" dirty="0"/>
              <a:t>: </a:t>
            </a:r>
            <a:r>
              <a:rPr lang="hu-HU" dirty="0"/>
              <a:t>dobjuk el azokat a mintákat, melyek egy csomag újraküldéséből származnak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93318" y="1923660"/>
            <a:ext cx="0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737899" y="1919974"/>
            <a:ext cx="12806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104247" y="1758529"/>
            <a:ext cx="1998629" cy="682881"/>
            <a:chOff x="2210670" y="1973414"/>
            <a:chExt cx="4221087" cy="682881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823952" y="2214880"/>
              <a:ext cx="3353836" cy="44141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935364">
              <a:off x="2210670" y="1973414"/>
              <a:ext cx="4221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Initial Send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4626" y="3634821"/>
            <a:ext cx="2290108" cy="659029"/>
            <a:chOff x="2823952" y="2927597"/>
            <a:chExt cx="4836689" cy="659029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823952" y="3036520"/>
              <a:ext cx="4836689" cy="55010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21131928">
              <a:off x="4156463" y="2927597"/>
              <a:ext cx="9587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ACK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94626" y="2884571"/>
            <a:ext cx="2290108" cy="743370"/>
            <a:chOff x="2850395" y="3503510"/>
            <a:chExt cx="4810245" cy="74337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737497">
              <a:off x="4186572" y="3503510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Retry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9216" y="1999994"/>
            <a:ext cx="837591" cy="1075615"/>
            <a:chOff x="2014791" y="2763244"/>
            <a:chExt cx="837591" cy="1439131"/>
          </a:xfrm>
        </p:grpSpPr>
        <p:sp>
          <p:nvSpPr>
            <p:cNvPr id="17" name="Left Brace 16"/>
            <p:cNvSpPr/>
            <p:nvPr/>
          </p:nvSpPr>
          <p:spPr>
            <a:xfrm>
              <a:off x="2476453" y="2763244"/>
              <a:ext cx="375929" cy="1439131"/>
            </a:xfrm>
            <a:prstGeom prst="leftBrac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1588331" y="3251976"/>
              <a:ext cx="1314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RTO</a:t>
              </a:r>
            </a:p>
          </p:txBody>
        </p:sp>
      </p:grpSp>
      <p:sp>
        <p:nvSpPr>
          <p:cNvPr id="19" name="Multiply 18"/>
          <p:cNvSpPr/>
          <p:nvPr/>
        </p:nvSpPr>
        <p:spPr>
          <a:xfrm rot="812648">
            <a:off x="2771541" y="2116702"/>
            <a:ext cx="713214" cy="713214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95454" y="1910001"/>
            <a:ext cx="0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440035" y="1906315"/>
            <a:ext cx="12806" cy="27173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096764" y="1898109"/>
            <a:ext cx="2290106" cy="738607"/>
            <a:chOff x="2823952" y="2126653"/>
            <a:chExt cx="4836684" cy="738607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2823952" y="2214880"/>
              <a:ext cx="4836684" cy="65038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935364">
              <a:off x="3154206" y="2126653"/>
              <a:ext cx="4221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Initial Send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96762" y="2604773"/>
            <a:ext cx="2290108" cy="862754"/>
            <a:chOff x="2823952" y="2922727"/>
            <a:chExt cx="4836689" cy="8627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2823952" y="3036520"/>
              <a:ext cx="4836689" cy="74896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20462123">
              <a:off x="4644590" y="2922727"/>
              <a:ext cx="2235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ACK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96762" y="3083566"/>
            <a:ext cx="2290108" cy="562615"/>
            <a:chOff x="2850395" y="3684265"/>
            <a:chExt cx="4810245" cy="56261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737497">
              <a:off x="5481889" y="3684265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Retry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81352" y="1986335"/>
            <a:ext cx="837591" cy="1075615"/>
            <a:chOff x="2014791" y="2763244"/>
            <a:chExt cx="837591" cy="1439131"/>
          </a:xfrm>
        </p:grpSpPr>
        <p:sp>
          <p:nvSpPr>
            <p:cNvPr id="32" name="Left Brace 31"/>
            <p:cNvSpPr/>
            <p:nvPr/>
          </p:nvSpPr>
          <p:spPr>
            <a:xfrm>
              <a:off x="2476453" y="2763244"/>
              <a:ext cx="375929" cy="1439131"/>
            </a:xfrm>
            <a:prstGeom prst="leftBrac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1588331" y="3251976"/>
              <a:ext cx="1314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RTO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79217" y="3029065"/>
            <a:ext cx="837590" cy="1334011"/>
            <a:chOff x="2014792" y="2699063"/>
            <a:chExt cx="837590" cy="1578816"/>
          </a:xfrm>
        </p:grpSpPr>
        <p:sp>
          <p:nvSpPr>
            <p:cNvPr id="41" name="Left Brace 40"/>
            <p:cNvSpPr/>
            <p:nvPr/>
          </p:nvSpPr>
          <p:spPr>
            <a:xfrm>
              <a:off x="2476453" y="2763244"/>
              <a:ext cx="375929" cy="1439131"/>
            </a:xfrm>
            <a:prstGeom prst="leftBrac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1456217" y="3257638"/>
              <a:ext cx="1578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/>
                <a:t>Minta</a:t>
              </a:r>
              <a:endParaRPr lang="en-US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48520" y="3039673"/>
            <a:ext cx="1770422" cy="461665"/>
            <a:chOff x="1081960" y="2645790"/>
            <a:chExt cx="1770422" cy="1685359"/>
          </a:xfrm>
        </p:grpSpPr>
        <p:sp>
          <p:nvSpPr>
            <p:cNvPr id="44" name="Left Brace 43"/>
            <p:cNvSpPr/>
            <p:nvPr/>
          </p:nvSpPr>
          <p:spPr>
            <a:xfrm>
              <a:off x="2476453" y="2763244"/>
              <a:ext cx="375929" cy="1439131"/>
            </a:xfrm>
            <a:prstGeom prst="leftBrac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81960" y="2645790"/>
              <a:ext cx="1443703" cy="1685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/>
                <a:t>Minta</a:t>
              </a:r>
              <a:r>
                <a:rPr lang="en-US" sz="2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6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 </a:t>
            </a:r>
            <a:r>
              <a:rPr lang="hu-HU" dirty="0"/>
              <a:t>adatközpontokban???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439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TCP </a:t>
            </a:r>
            <a:r>
              <a:rPr lang="en-US" dirty="0" err="1"/>
              <a:t>Incast</a:t>
            </a:r>
            <a:r>
              <a:rPr lang="en-US" dirty="0"/>
              <a:t> </a:t>
            </a:r>
            <a:r>
              <a:rPr lang="en-US" dirty="0" err="1"/>
              <a:t>probl</a:t>
            </a:r>
            <a:r>
              <a:rPr lang="hu-HU" dirty="0" err="1"/>
              <a:t>éma</a:t>
            </a:r>
            <a:r>
              <a:rPr lang="en-US" dirty="0"/>
              <a:t> – </a:t>
            </a:r>
            <a:r>
              <a:rPr lang="hu-HU" dirty="0"/>
              <a:t>pl.</a:t>
            </a:r>
            <a:r>
              <a:rPr lang="en-US" dirty="0"/>
              <a:t> Hadoop, Map Reduce, HDFS, GFS</a:t>
            </a:r>
          </a:p>
        </p:txBody>
      </p:sp>
      <p:sp>
        <p:nvSpPr>
          <p:cNvPr id="5" name="Cube 4"/>
          <p:cNvSpPr/>
          <p:nvPr/>
        </p:nvSpPr>
        <p:spPr>
          <a:xfrm>
            <a:off x="1282700" y="3111500"/>
            <a:ext cx="457200" cy="5842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5143500" y="4127500"/>
            <a:ext cx="812800" cy="5588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270000" y="4089400"/>
            <a:ext cx="457200" cy="5842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1346200" y="5245100"/>
            <a:ext cx="457200" cy="5842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5"/>
            <a:endCxn id="6" idx="0"/>
          </p:cNvCxnSpPr>
          <p:nvPr/>
        </p:nvCxnSpPr>
        <p:spPr>
          <a:xfrm>
            <a:off x="1739900" y="3346450"/>
            <a:ext cx="3879850" cy="7810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5"/>
            <a:endCxn id="6" idx="2"/>
          </p:cNvCxnSpPr>
          <p:nvPr/>
        </p:nvCxnSpPr>
        <p:spPr>
          <a:xfrm>
            <a:off x="1727200" y="4324350"/>
            <a:ext cx="3416300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5"/>
            <a:endCxn id="6" idx="3"/>
          </p:cNvCxnSpPr>
          <p:nvPr/>
        </p:nvCxnSpPr>
        <p:spPr>
          <a:xfrm flipV="1">
            <a:off x="1803400" y="4686300"/>
            <a:ext cx="3676650" cy="7937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10576" y="2407483"/>
            <a:ext cx="3447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Sok szimultán küldő egy fogadóhoz</a:t>
            </a:r>
            <a:endParaRPr lang="en-US" dirty="0"/>
          </a:p>
          <a:p>
            <a:endParaRPr lang="en-US" dirty="0"/>
          </a:p>
        </p:txBody>
      </p:sp>
      <p:sp>
        <p:nvSpPr>
          <p:cNvPr id="21" name="Explosion 1 20"/>
          <p:cNvSpPr/>
          <p:nvPr/>
        </p:nvSpPr>
        <p:spPr>
          <a:xfrm>
            <a:off x="4813300" y="3898900"/>
            <a:ext cx="1219200" cy="1041400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733800" y="5638800"/>
            <a:ext cx="525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switchek</a:t>
            </a:r>
            <a:r>
              <a:rPr lang="hu-HU" dirty="0"/>
              <a:t> pufferei telítődnek és csomagok vesznek el</a:t>
            </a:r>
            <a:r>
              <a:rPr lang="en-US" dirty="0"/>
              <a:t>! </a:t>
            </a:r>
          </a:p>
          <a:p>
            <a:r>
              <a:rPr lang="hu-HU" dirty="0"/>
              <a:t>Nyugta nem megy vissza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23" name="Cloud Callout 22"/>
          <p:cNvSpPr/>
          <p:nvPr/>
        </p:nvSpPr>
        <p:spPr>
          <a:xfrm>
            <a:off x="0" y="2794000"/>
            <a:ext cx="1016000" cy="609600"/>
          </a:xfrm>
          <a:prstGeom prst="cloudCallout">
            <a:avLst>
              <a:gd name="adj1" fmla="val 69792"/>
              <a:gd name="adj2" fmla="val 7331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Wait RTO</a:t>
            </a:r>
          </a:p>
        </p:txBody>
      </p:sp>
      <p:sp>
        <p:nvSpPr>
          <p:cNvPr id="24" name="Cloud Callout 23"/>
          <p:cNvSpPr/>
          <p:nvPr/>
        </p:nvSpPr>
        <p:spPr>
          <a:xfrm>
            <a:off x="0" y="4013200"/>
            <a:ext cx="1016000" cy="609600"/>
          </a:xfrm>
          <a:prstGeom prst="cloudCallout">
            <a:avLst>
              <a:gd name="adj1" fmla="val 69792"/>
              <a:gd name="adj2" fmla="val 7331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Wait RTO</a:t>
            </a:r>
          </a:p>
        </p:txBody>
      </p:sp>
      <p:sp>
        <p:nvSpPr>
          <p:cNvPr id="25" name="Cloud Callout 24"/>
          <p:cNvSpPr/>
          <p:nvPr/>
        </p:nvSpPr>
        <p:spPr>
          <a:xfrm>
            <a:off x="0" y="5016500"/>
            <a:ext cx="1016000" cy="609600"/>
          </a:xfrm>
          <a:prstGeom prst="cloudCallout">
            <a:avLst>
              <a:gd name="adj1" fmla="val 69792"/>
              <a:gd name="adj2" fmla="val 7331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Wait RTO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38526" y="2711514"/>
            <a:ext cx="5265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Kihívás</a:t>
            </a:r>
            <a:r>
              <a:rPr lang="en-US" dirty="0"/>
              <a:t>:</a:t>
            </a:r>
          </a:p>
          <a:p>
            <a:r>
              <a:rPr lang="hu-HU" dirty="0" err="1"/>
              <a:t>Szinkronizáció</a:t>
            </a:r>
            <a:r>
              <a:rPr lang="hu-HU" dirty="0"/>
              <a:t> megtörése</a:t>
            </a:r>
            <a:endParaRPr lang="en-US" dirty="0"/>
          </a:p>
          <a:p>
            <a:r>
              <a:rPr lang="hu-HU" dirty="0"/>
              <a:t>Az </a:t>
            </a:r>
            <a:r>
              <a:rPr lang="en-US" dirty="0"/>
              <a:t>RTO </a:t>
            </a:r>
            <a:r>
              <a:rPr lang="hu-HU" dirty="0"/>
              <a:t>becslést </a:t>
            </a:r>
            <a:r>
              <a:rPr lang="hu-HU" dirty="0" err="1"/>
              <a:t>WAN-ra</a:t>
            </a:r>
            <a:r>
              <a:rPr lang="hu-HU" dirty="0"/>
              <a:t> tervezték</a:t>
            </a:r>
            <a:endParaRPr lang="en-US" dirty="0"/>
          </a:p>
          <a:p>
            <a:r>
              <a:rPr lang="hu-HU" dirty="0"/>
              <a:t>Adatközpontban sokkal kisebb RTT van</a:t>
            </a:r>
          </a:p>
          <a:p>
            <a:r>
              <a:rPr lang="hu-HU" dirty="0"/>
              <a:t>	1-2ms vagy kevesebb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1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Megjelenítési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Adatkonverzió különböző reprezentációk között</a:t>
            </a:r>
            <a:endParaRPr lang="en-US" dirty="0"/>
          </a:p>
          <a:p>
            <a:pPr lvl="1"/>
            <a:r>
              <a:rPr lang="hu-HU" dirty="0"/>
              <a:t>Pl.</a:t>
            </a:r>
            <a:r>
              <a:rPr lang="en-US" dirty="0"/>
              <a:t> big endian to little endian</a:t>
            </a:r>
          </a:p>
          <a:p>
            <a:pPr lvl="1"/>
            <a:r>
              <a:rPr lang="hu-HU" dirty="0"/>
              <a:t>Pl.</a:t>
            </a:r>
            <a:r>
              <a:rPr lang="en-US" dirty="0"/>
              <a:t> </a:t>
            </a:r>
            <a:r>
              <a:rPr lang="en-US" dirty="0" err="1"/>
              <a:t>Ascii</a:t>
            </a:r>
            <a:r>
              <a:rPr lang="en-US" dirty="0"/>
              <a:t> to Unicode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Adatformátumokat definiál</a:t>
            </a:r>
            <a:endParaRPr lang="en-US" dirty="0"/>
          </a:p>
          <a:p>
            <a:pPr lvl="1"/>
            <a:r>
              <a:rPr lang="hu-HU" dirty="0"/>
              <a:t>Transzformációs szabályokat alkalmaz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hu-HU" dirty="0" err="1">
                <a:solidFill>
                  <a:schemeClr val="accent1"/>
                </a:solidFill>
              </a:rPr>
              <a:t>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2402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36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az a torlódás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440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52400" y="1556132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 terhelése nagyobb, mint a kapacitása</a:t>
            </a:r>
            <a:endParaRPr lang="en-US" dirty="0"/>
          </a:p>
          <a:p>
            <a:pPr lvl="1"/>
            <a:r>
              <a:rPr lang="hu-HU" dirty="0"/>
              <a:t>A kapacitás nem egyenletes a hálózatban</a:t>
            </a:r>
            <a:endParaRPr lang="en-US" dirty="0"/>
          </a:p>
          <a:p>
            <a:pPr lvl="2"/>
            <a:r>
              <a:rPr lang="en-US" dirty="0"/>
              <a:t>Modem vs. Cellular vs. Cable vs. Fiber Optics</a:t>
            </a:r>
          </a:p>
          <a:p>
            <a:pPr lvl="1"/>
            <a:r>
              <a:rPr lang="hu-HU" dirty="0"/>
              <a:t>Számos folyam verseng a sávszélességért</a:t>
            </a:r>
            <a:endParaRPr lang="en-US" dirty="0"/>
          </a:p>
          <a:p>
            <a:pPr lvl="2"/>
            <a:r>
              <a:rPr lang="hu-HU" dirty="0"/>
              <a:t>otthoni</a:t>
            </a:r>
            <a:r>
              <a:rPr lang="en-US" dirty="0"/>
              <a:t> </a:t>
            </a:r>
            <a:r>
              <a:rPr lang="hu-HU" dirty="0"/>
              <a:t>kábel</a:t>
            </a:r>
            <a:r>
              <a:rPr lang="en-US" dirty="0"/>
              <a:t> modem vs. corporate datacenter</a:t>
            </a:r>
          </a:p>
          <a:p>
            <a:pPr lvl="1"/>
            <a:r>
              <a:rPr lang="hu-HU" dirty="0"/>
              <a:t>A terhelés időben nem egyenletes</a:t>
            </a:r>
            <a:endParaRPr lang="en-US" dirty="0"/>
          </a:p>
          <a:p>
            <a:pPr lvl="2"/>
            <a:r>
              <a:rPr lang="hu-HU" dirty="0"/>
              <a:t>Vasárnap este 10:00</a:t>
            </a:r>
            <a:r>
              <a:rPr lang="en-US" dirty="0"/>
              <a:t> = </a:t>
            </a:r>
            <a:r>
              <a:rPr lang="en-US" dirty="0" err="1"/>
              <a:t>Bittorrent</a:t>
            </a:r>
            <a:r>
              <a:rPr lang="hu-HU" dirty="0"/>
              <a:t> </a:t>
            </a:r>
            <a:r>
              <a:rPr lang="en-US" dirty="0"/>
              <a:t>Game of Thrones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7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az a torlódás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441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52400" y="1556132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 terhelése nagyobb, mint a kapacitása</a:t>
            </a:r>
            <a:endParaRPr lang="en-US" dirty="0"/>
          </a:p>
          <a:p>
            <a:pPr lvl="1"/>
            <a:r>
              <a:rPr lang="hu-HU" dirty="0"/>
              <a:t>A kapacitás nem egyenletes a hálózatban</a:t>
            </a:r>
            <a:endParaRPr lang="en-US" dirty="0"/>
          </a:p>
          <a:p>
            <a:pPr lvl="2"/>
            <a:r>
              <a:rPr lang="en-US" dirty="0"/>
              <a:t>Modem vs. Cellular vs. Cable vs. Fiber Optics</a:t>
            </a:r>
          </a:p>
          <a:p>
            <a:pPr lvl="1"/>
            <a:r>
              <a:rPr lang="hu-HU" dirty="0"/>
              <a:t>Számos folyam verseng a sávszélességért</a:t>
            </a:r>
            <a:endParaRPr lang="en-US" dirty="0"/>
          </a:p>
          <a:p>
            <a:pPr lvl="2"/>
            <a:r>
              <a:rPr lang="hu-HU" dirty="0"/>
              <a:t>otthoni</a:t>
            </a:r>
            <a:r>
              <a:rPr lang="en-US" dirty="0"/>
              <a:t> </a:t>
            </a:r>
            <a:r>
              <a:rPr lang="hu-HU" dirty="0"/>
              <a:t>kábel</a:t>
            </a:r>
            <a:r>
              <a:rPr lang="en-US" dirty="0"/>
              <a:t> modem vs. corporate datacenter</a:t>
            </a:r>
          </a:p>
          <a:p>
            <a:pPr lvl="1"/>
            <a:r>
              <a:rPr lang="hu-HU" dirty="0"/>
              <a:t>A terhelés időben nem egyenletes</a:t>
            </a:r>
            <a:endParaRPr lang="en-US" dirty="0"/>
          </a:p>
          <a:p>
            <a:pPr lvl="2"/>
            <a:r>
              <a:rPr lang="hu-HU" dirty="0"/>
              <a:t>Vasárnap este 10:00</a:t>
            </a:r>
            <a:r>
              <a:rPr lang="en-US" dirty="0"/>
              <a:t> = </a:t>
            </a:r>
            <a:r>
              <a:rPr lang="en-US" dirty="0" err="1"/>
              <a:t>Bittorrent</a:t>
            </a:r>
            <a:r>
              <a:rPr lang="hu-HU" dirty="0"/>
              <a:t> </a:t>
            </a:r>
            <a:r>
              <a:rPr lang="en-US" dirty="0"/>
              <a:t>Game of Thrones</a:t>
            </a:r>
          </a:p>
          <a:p>
            <a:pPr lvl="1"/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07" y="3094446"/>
            <a:ext cx="6257557" cy="349373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0179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rossz a torlódás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442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Csomagvesztést eredményez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hu-HU" dirty="0"/>
              <a:t>A </a:t>
            </a:r>
            <a:r>
              <a:rPr lang="hu-HU" dirty="0" err="1"/>
              <a:t>routerek</a:t>
            </a:r>
            <a:r>
              <a:rPr lang="hu-HU" dirty="0"/>
              <a:t> véges memóriával (puffer) rendelkeznek</a:t>
            </a:r>
            <a:endParaRPr lang="en-US" dirty="0"/>
          </a:p>
          <a:p>
            <a:pPr lvl="1"/>
            <a:r>
              <a:rPr lang="hu-HU" dirty="0"/>
              <a:t>Önhasonló Internet forgalom, nincs puffer, amiben ne okozna csomagvesztést</a:t>
            </a:r>
            <a:endParaRPr lang="en-US" dirty="0"/>
          </a:p>
          <a:p>
            <a:pPr lvl="1"/>
            <a:r>
              <a:rPr lang="hu-HU" dirty="0"/>
              <a:t>Ahogy a </a:t>
            </a:r>
            <a:r>
              <a:rPr lang="hu-HU" dirty="0" err="1"/>
              <a:t>routerek</a:t>
            </a:r>
            <a:r>
              <a:rPr lang="hu-HU" dirty="0"/>
              <a:t> puffere elkezd telítődni, csomagokat kezd eldobni… (RED)</a:t>
            </a:r>
            <a:endParaRPr lang="en-US" dirty="0"/>
          </a:p>
          <a:p>
            <a:r>
              <a:rPr lang="hu-HU" dirty="0"/>
              <a:t>Gyakorlati következmények</a:t>
            </a:r>
            <a:endParaRPr lang="en-US" dirty="0"/>
          </a:p>
          <a:p>
            <a:pPr lvl="1"/>
            <a:r>
              <a:rPr lang="hu-HU" dirty="0"/>
              <a:t>A </a:t>
            </a:r>
            <a:r>
              <a:rPr lang="hu-HU" dirty="0" err="1"/>
              <a:t>routerek</a:t>
            </a:r>
            <a:r>
              <a:rPr lang="hu-HU" dirty="0"/>
              <a:t> sorai telítődnek</a:t>
            </a:r>
            <a:r>
              <a:rPr lang="en-US" dirty="0"/>
              <a:t>, </a:t>
            </a:r>
            <a:r>
              <a:rPr lang="hu-HU" dirty="0">
                <a:solidFill>
                  <a:schemeClr val="accent1"/>
                </a:solidFill>
              </a:rPr>
              <a:t>megnövekedett késleltetés</a:t>
            </a:r>
            <a:endParaRPr lang="en-US" dirty="0"/>
          </a:p>
          <a:p>
            <a:pPr lvl="1"/>
            <a:r>
              <a:rPr lang="hu-HU" dirty="0"/>
              <a:t>Sávszélesség pazarlása az</a:t>
            </a:r>
            <a:r>
              <a:rPr lang="en-US" dirty="0"/>
              <a:t> </a:t>
            </a:r>
            <a:r>
              <a:rPr lang="hu-HU" dirty="0">
                <a:solidFill>
                  <a:schemeClr val="accent1"/>
                </a:solidFill>
              </a:rPr>
              <a:t>újraküldések miatt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hu-HU" dirty="0"/>
              <a:t>Alacsony hálózati átvitel (</a:t>
            </a:r>
            <a:r>
              <a:rPr lang="hu-HU" dirty="0" err="1"/>
              <a:t>goodput</a:t>
            </a:r>
            <a:r>
              <a:rPr lang="hu-H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41998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7292341" y="2120900"/>
            <a:ext cx="685800" cy="4328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6"/>
          <p:cNvSpPr>
            <a:spLocks/>
          </p:cNvSpPr>
          <p:nvPr/>
        </p:nvSpPr>
        <p:spPr bwMode="auto">
          <a:xfrm>
            <a:off x="5158741" y="4315460"/>
            <a:ext cx="2209800" cy="1981200"/>
          </a:xfrm>
          <a:custGeom>
            <a:avLst/>
            <a:gdLst/>
            <a:ahLst/>
            <a:cxnLst>
              <a:cxn ang="0">
                <a:pos x="0" y="1248"/>
              </a:cxn>
              <a:cxn ang="0">
                <a:pos x="480" y="1152"/>
              </a:cxn>
              <a:cxn ang="0">
                <a:pos x="816" y="912"/>
              </a:cxn>
              <a:cxn ang="0">
                <a:pos x="1104" y="624"/>
              </a:cxn>
              <a:cxn ang="0">
                <a:pos x="1296" y="384"/>
              </a:cxn>
              <a:cxn ang="0">
                <a:pos x="1344" y="288"/>
              </a:cxn>
              <a:cxn ang="0">
                <a:pos x="1392" y="0"/>
              </a:cxn>
            </a:cxnLst>
            <a:rect l="0" t="0" r="r" b="b"/>
            <a:pathLst>
              <a:path w="1392" h="1248">
                <a:moveTo>
                  <a:pt x="0" y="1248"/>
                </a:moveTo>
                <a:lnTo>
                  <a:pt x="480" y="1152"/>
                </a:lnTo>
                <a:lnTo>
                  <a:pt x="816" y="912"/>
                </a:lnTo>
                <a:lnTo>
                  <a:pt x="1104" y="624"/>
                </a:lnTo>
                <a:lnTo>
                  <a:pt x="1296" y="384"/>
                </a:lnTo>
                <a:lnTo>
                  <a:pt x="1344" y="288"/>
                </a:lnTo>
                <a:lnTo>
                  <a:pt x="1392" y="0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/>
          <p:cNvSpPr>
            <a:spLocks/>
          </p:cNvSpPr>
          <p:nvPr/>
        </p:nvSpPr>
        <p:spPr bwMode="auto">
          <a:xfrm>
            <a:off x="5158741" y="2120900"/>
            <a:ext cx="2514600" cy="1771650"/>
          </a:xfrm>
          <a:custGeom>
            <a:avLst/>
            <a:gdLst/>
            <a:ahLst/>
            <a:cxnLst>
              <a:cxn ang="0">
                <a:pos x="0" y="1212"/>
              </a:cxn>
              <a:cxn ang="0">
                <a:pos x="0" y="1170"/>
              </a:cxn>
              <a:cxn ang="0">
                <a:pos x="96" y="768"/>
              </a:cxn>
              <a:cxn ang="0">
                <a:pos x="240" y="480"/>
              </a:cxn>
              <a:cxn ang="0">
                <a:pos x="480" y="192"/>
              </a:cxn>
              <a:cxn ang="0">
                <a:pos x="816" y="48"/>
              </a:cxn>
              <a:cxn ang="0">
                <a:pos x="1104" y="0"/>
              </a:cxn>
              <a:cxn ang="0">
                <a:pos x="1344" y="0"/>
              </a:cxn>
              <a:cxn ang="0">
                <a:pos x="1392" y="480"/>
              </a:cxn>
              <a:cxn ang="0">
                <a:pos x="1488" y="1008"/>
              </a:cxn>
              <a:cxn ang="0">
                <a:pos x="1536" y="1152"/>
              </a:cxn>
              <a:cxn ang="0">
                <a:pos x="1584" y="1200"/>
              </a:cxn>
            </a:cxnLst>
            <a:rect l="0" t="0" r="r" b="b"/>
            <a:pathLst>
              <a:path w="1584" h="1212">
                <a:moveTo>
                  <a:pt x="0" y="1212"/>
                </a:moveTo>
                <a:cubicBezTo>
                  <a:pt x="0" y="1198"/>
                  <a:pt x="0" y="1184"/>
                  <a:pt x="0" y="1170"/>
                </a:cubicBezTo>
                <a:lnTo>
                  <a:pt x="96" y="768"/>
                </a:lnTo>
                <a:lnTo>
                  <a:pt x="240" y="480"/>
                </a:lnTo>
                <a:lnTo>
                  <a:pt x="480" y="192"/>
                </a:lnTo>
                <a:lnTo>
                  <a:pt x="816" y="48"/>
                </a:lnTo>
                <a:lnTo>
                  <a:pt x="1104" y="0"/>
                </a:lnTo>
                <a:lnTo>
                  <a:pt x="1344" y="0"/>
                </a:lnTo>
                <a:lnTo>
                  <a:pt x="1392" y="480"/>
                </a:lnTo>
                <a:lnTo>
                  <a:pt x="1488" y="1008"/>
                </a:lnTo>
                <a:lnTo>
                  <a:pt x="1536" y="1152"/>
                </a:lnTo>
                <a:lnTo>
                  <a:pt x="1584" y="1200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Megnövekedett terhelés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399" y="1600200"/>
            <a:ext cx="4628201" cy="50784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Könyök („</a:t>
            </a:r>
            <a:r>
              <a:rPr lang="hu-HU" dirty="0" err="1"/>
              <a:t>knee</a:t>
            </a:r>
            <a:r>
              <a:rPr lang="hu-HU" dirty="0"/>
              <a:t>”)</a:t>
            </a:r>
            <a:r>
              <a:rPr lang="en-US" dirty="0"/>
              <a:t>– </a:t>
            </a:r>
            <a:r>
              <a:rPr lang="hu-HU" dirty="0"/>
              <a:t>a pont, ami után</a:t>
            </a:r>
            <a:endParaRPr lang="en-US" dirty="0"/>
          </a:p>
          <a:p>
            <a:pPr lvl="1"/>
            <a:r>
              <a:rPr lang="hu-HU" dirty="0"/>
              <a:t>Az átvitel szinte alig nő</a:t>
            </a:r>
            <a:endParaRPr lang="en-US" dirty="0"/>
          </a:p>
          <a:p>
            <a:pPr lvl="1"/>
            <a:r>
              <a:rPr lang="hu-HU" dirty="0"/>
              <a:t>Késleltetés viszont gyorsan emelkedik</a:t>
            </a:r>
            <a:endParaRPr lang="en-US" dirty="0"/>
          </a:p>
          <a:p>
            <a:r>
              <a:rPr lang="hu-HU" dirty="0"/>
              <a:t>Egy egyszerű sorban (</a:t>
            </a:r>
            <a:r>
              <a:rPr lang="en-US" dirty="0"/>
              <a:t>M/M/1</a:t>
            </a:r>
            <a:r>
              <a:rPr lang="hu-HU" dirty="0"/>
              <a:t>)</a:t>
            </a:r>
            <a:endParaRPr lang="en-US" dirty="0"/>
          </a:p>
          <a:p>
            <a:pPr lvl="1"/>
            <a:r>
              <a:rPr lang="hu-HU" dirty="0"/>
              <a:t>Késleltetés</a:t>
            </a:r>
            <a:r>
              <a:rPr lang="en-US" dirty="0"/>
              <a:t> = 1/(1 – utilization)</a:t>
            </a:r>
          </a:p>
          <a:p>
            <a:r>
              <a:rPr lang="hu-HU" dirty="0"/>
              <a:t>Szírt („</a:t>
            </a:r>
            <a:r>
              <a:rPr lang="hu-HU" dirty="0" err="1"/>
              <a:t>cliff</a:t>
            </a:r>
            <a:r>
              <a:rPr lang="hu-HU" dirty="0"/>
              <a:t>”)</a:t>
            </a:r>
            <a:r>
              <a:rPr lang="en-US" dirty="0"/>
              <a:t> – </a:t>
            </a:r>
            <a:r>
              <a:rPr lang="hu-HU" dirty="0"/>
              <a:t>a pont, ami után</a:t>
            </a:r>
            <a:endParaRPr lang="en-US" dirty="0"/>
          </a:p>
          <a:p>
            <a:pPr lvl="1"/>
            <a:r>
              <a:rPr lang="hu-HU" dirty="0"/>
              <a:t>Átvitel lényegében leesik </a:t>
            </a:r>
            <a:r>
              <a:rPr lang="en-US" dirty="0">
                <a:sym typeface="Wingdings" pitchFamily="2" charset="2"/>
              </a:rPr>
              <a:t>0</a:t>
            </a:r>
            <a:r>
              <a:rPr lang="hu-HU" dirty="0" err="1">
                <a:sym typeface="Wingdings" pitchFamily="2" charset="2"/>
              </a:rPr>
              <a:t>-ra</a:t>
            </a:r>
            <a:endParaRPr lang="en-US" dirty="0"/>
          </a:p>
          <a:p>
            <a:pPr lvl="1"/>
            <a:r>
              <a:rPr lang="hu-HU" dirty="0"/>
              <a:t>A késleltetés pedig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∞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flipH="1">
            <a:off x="6756692" y="693877"/>
            <a:ext cx="2145112" cy="977840"/>
            <a:chOff x="1191443" y="4830095"/>
            <a:chExt cx="5209363" cy="1431699"/>
          </a:xfrm>
        </p:grpSpPr>
        <p:sp>
          <p:nvSpPr>
            <p:cNvPr id="23" name="Rectangular Callout 22"/>
            <p:cNvSpPr/>
            <p:nvPr/>
          </p:nvSpPr>
          <p:spPr>
            <a:xfrm>
              <a:off x="1191443" y="4876798"/>
              <a:ext cx="5181600" cy="1384996"/>
            </a:xfrm>
            <a:prstGeom prst="wedgeRectCallout">
              <a:avLst>
                <a:gd name="adj1" fmla="val -3951"/>
                <a:gd name="adj2" fmla="val 14217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9208" y="4830095"/>
              <a:ext cx="5181598" cy="139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Teléjes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összeomlás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Line 5"/>
          <p:cNvSpPr>
            <a:spLocks noChangeShapeType="1"/>
          </p:cNvSpPr>
          <p:nvPr/>
        </p:nvSpPr>
        <p:spPr bwMode="auto">
          <a:xfrm flipH="1" flipV="1">
            <a:off x="5158741" y="1968500"/>
            <a:ext cx="0" cy="1905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6"/>
          <p:cNvSpPr>
            <a:spLocks noChangeShapeType="1"/>
          </p:cNvSpPr>
          <p:nvPr/>
        </p:nvSpPr>
        <p:spPr bwMode="auto">
          <a:xfrm>
            <a:off x="5158741" y="3873500"/>
            <a:ext cx="3124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8"/>
          <p:cNvSpPr>
            <a:spLocks noChangeShapeType="1"/>
          </p:cNvSpPr>
          <p:nvPr/>
        </p:nvSpPr>
        <p:spPr bwMode="auto">
          <a:xfrm>
            <a:off x="7292341" y="19685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5920741" y="19685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10"/>
          <p:cNvSpPr>
            <a:spLocks noChangeShapeType="1"/>
          </p:cNvSpPr>
          <p:nvPr/>
        </p:nvSpPr>
        <p:spPr bwMode="auto">
          <a:xfrm flipH="1" flipV="1">
            <a:off x="5158741" y="4315460"/>
            <a:ext cx="0" cy="2133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>
            <a:off x="5158741" y="6449060"/>
            <a:ext cx="3124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>
            <a:off x="5920741" y="4315460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7292341" y="4315460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>
            <a:off x="5920741" y="21209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ext Box 17"/>
          <p:cNvSpPr txBox="1">
            <a:spLocks noChangeArrowheads="1"/>
          </p:cNvSpPr>
          <p:nvPr/>
        </p:nvSpPr>
        <p:spPr bwMode="auto">
          <a:xfrm>
            <a:off x="6286426" y="6449060"/>
            <a:ext cx="116160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Terhelés</a:t>
            </a:r>
            <a:endParaRPr lang="en-US" sz="2400" dirty="0"/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6286425" y="3873500"/>
            <a:ext cx="116160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Terhelés</a:t>
            </a:r>
            <a:endParaRPr lang="en-US" sz="2400" dirty="0"/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 rot="16200000">
            <a:off x="4449893" y="2691449"/>
            <a:ext cx="9585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Átvitel</a:t>
            </a:r>
            <a:endParaRPr lang="en-US" sz="2400" dirty="0"/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 rot="16200000">
            <a:off x="4191810" y="5152709"/>
            <a:ext cx="147476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Késleltetés</a:t>
            </a:r>
            <a:endParaRPr lang="en-US" sz="2400" dirty="0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5433644" y="1566550"/>
            <a:ext cx="105913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Könyök</a:t>
            </a:r>
            <a:endParaRPr lang="en-US" sz="2400" dirty="0"/>
          </a:p>
        </p:txBody>
      </p: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6965582" y="1566550"/>
            <a:ext cx="73071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Szírt</a:t>
            </a:r>
            <a:endParaRPr lang="en-US" sz="2400" dirty="0"/>
          </a:p>
        </p:txBody>
      </p:sp>
      <p:grpSp>
        <p:nvGrpSpPr>
          <p:cNvPr id="58" name="Group 57"/>
          <p:cNvGrpSpPr/>
          <p:nvPr/>
        </p:nvGrpSpPr>
        <p:grpSpPr>
          <a:xfrm flipH="1">
            <a:off x="5804842" y="3175687"/>
            <a:ext cx="1955941" cy="524404"/>
            <a:chOff x="1191443" y="4876798"/>
            <a:chExt cx="5209365" cy="1425868"/>
          </a:xfrm>
        </p:grpSpPr>
        <p:sp>
          <p:nvSpPr>
            <p:cNvPr id="59" name="Rectangular Callout 58"/>
            <p:cNvSpPr/>
            <p:nvPr/>
          </p:nvSpPr>
          <p:spPr>
            <a:xfrm>
              <a:off x="1191443" y="4876798"/>
              <a:ext cx="5181602" cy="1384996"/>
            </a:xfrm>
            <a:prstGeom prst="wedgeRectCallout">
              <a:avLst>
                <a:gd name="adj1" fmla="val 42504"/>
                <a:gd name="adj2" fmla="val -191285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219208" y="4880017"/>
              <a:ext cx="5181600" cy="1422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Ideális pont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53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3575681" y="3666674"/>
            <a:ext cx="2125979" cy="2736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2425062" y="3666673"/>
            <a:ext cx="1150620" cy="2736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rmAutofit/>
          </a:bodyPr>
          <a:lstStyle/>
          <a:p>
            <a:r>
              <a:rPr lang="hu-HU" dirty="0"/>
              <a:t>Torlódás vezérlés </a:t>
            </a:r>
            <a:r>
              <a:rPr lang="hu-HU" dirty="0" err="1"/>
              <a:t>vs</a:t>
            </a:r>
            <a:r>
              <a:rPr lang="hu-HU" dirty="0"/>
              <a:t> torlódás elkerülés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444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12641" y="3666674"/>
            <a:ext cx="685800" cy="27366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2425062" y="3666674"/>
            <a:ext cx="3884300" cy="2736666"/>
          </a:xfrm>
          <a:custGeom>
            <a:avLst/>
            <a:gdLst/>
            <a:ahLst/>
            <a:cxnLst>
              <a:cxn ang="0">
                <a:pos x="0" y="1212"/>
              </a:cxn>
              <a:cxn ang="0">
                <a:pos x="0" y="1170"/>
              </a:cxn>
              <a:cxn ang="0">
                <a:pos x="96" y="768"/>
              </a:cxn>
              <a:cxn ang="0">
                <a:pos x="240" y="480"/>
              </a:cxn>
              <a:cxn ang="0">
                <a:pos x="480" y="192"/>
              </a:cxn>
              <a:cxn ang="0">
                <a:pos x="816" y="48"/>
              </a:cxn>
              <a:cxn ang="0">
                <a:pos x="1104" y="0"/>
              </a:cxn>
              <a:cxn ang="0">
                <a:pos x="1344" y="0"/>
              </a:cxn>
              <a:cxn ang="0">
                <a:pos x="1392" y="480"/>
              </a:cxn>
              <a:cxn ang="0">
                <a:pos x="1488" y="1008"/>
              </a:cxn>
              <a:cxn ang="0">
                <a:pos x="1536" y="1152"/>
              </a:cxn>
              <a:cxn ang="0">
                <a:pos x="1584" y="1200"/>
              </a:cxn>
            </a:cxnLst>
            <a:rect l="0" t="0" r="r" b="b"/>
            <a:pathLst>
              <a:path w="1584" h="1212">
                <a:moveTo>
                  <a:pt x="0" y="1212"/>
                </a:moveTo>
                <a:cubicBezTo>
                  <a:pt x="0" y="1198"/>
                  <a:pt x="0" y="1184"/>
                  <a:pt x="0" y="1170"/>
                </a:cubicBezTo>
                <a:lnTo>
                  <a:pt x="96" y="768"/>
                </a:lnTo>
                <a:lnTo>
                  <a:pt x="240" y="480"/>
                </a:lnTo>
                <a:lnTo>
                  <a:pt x="480" y="192"/>
                </a:lnTo>
                <a:lnTo>
                  <a:pt x="816" y="48"/>
                </a:lnTo>
                <a:lnTo>
                  <a:pt x="1104" y="0"/>
                </a:lnTo>
                <a:lnTo>
                  <a:pt x="1344" y="0"/>
                </a:lnTo>
                <a:lnTo>
                  <a:pt x="1392" y="480"/>
                </a:lnTo>
                <a:lnTo>
                  <a:pt x="1488" y="1008"/>
                </a:lnTo>
                <a:lnTo>
                  <a:pt x="1536" y="1152"/>
                </a:lnTo>
                <a:lnTo>
                  <a:pt x="1584" y="1200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flipH="1">
            <a:off x="6684640" y="4450109"/>
            <a:ext cx="2145112" cy="977840"/>
            <a:chOff x="1191443" y="4830095"/>
            <a:chExt cx="5209363" cy="1431699"/>
          </a:xfrm>
        </p:grpSpPr>
        <p:sp>
          <p:nvSpPr>
            <p:cNvPr id="8" name="Rectangular Callout 7"/>
            <p:cNvSpPr/>
            <p:nvPr/>
          </p:nvSpPr>
          <p:spPr>
            <a:xfrm>
              <a:off x="1191443" y="4876798"/>
              <a:ext cx="5181601" cy="1384996"/>
            </a:xfrm>
            <a:prstGeom prst="wedgeRectCallout">
              <a:avLst>
                <a:gd name="adj1" fmla="val 71046"/>
                <a:gd name="adj2" fmla="val -2336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8" y="4830095"/>
              <a:ext cx="5181598" cy="139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Teljes összeomlás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Line 5"/>
          <p:cNvSpPr>
            <a:spLocks noChangeShapeType="1"/>
          </p:cNvSpPr>
          <p:nvPr/>
        </p:nvSpPr>
        <p:spPr bwMode="auto">
          <a:xfrm flipH="1" flipV="1">
            <a:off x="2425062" y="3474720"/>
            <a:ext cx="0" cy="292862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2425061" y="6403340"/>
            <a:ext cx="425957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5701662" y="3474720"/>
            <a:ext cx="0" cy="2928619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3575682" y="3474720"/>
            <a:ext cx="0" cy="292862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3575682" y="3666674"/>
            <a:ext cx="212598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 rot="16200000">
            <a:off x="1716213" y="4805456"/>
            <a:ext cx="9585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Átvitel</a:t>
            </a:r>
            <a:endParaRPr lang="en-US" sz="2400" dirty="0"/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124436" y="3015620"/>
            <a:ext cx="105913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Könyök</a:t>
            </a:r>
            <a:endParaRPr lang="en-US" sz="2400" dirty="0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5347782" y="3018105"/>
            <a:ext cx="73071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Szírt</a:t>
            </a:r>
            <a:endParaRPr lang="en-US" sz="2400" dirty="0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3932797" y="6403340"/>
            <a:ext cx="116160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Terhelés</a:t>
            </a: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 flipH="1">
            <a:off x="-29983" y="1697651"/>
            <a:ext cx="4466687" cy="1384995"/>
            <a:chOff x="1191443" y="4830095"/>
            <a:chExt cx="5209363" cy="2027833"/>
          </a:xfrm>
        </p:grpSpPr>
        <p:sp>
          <p:nvSpPr>
            <p:cNvPr id="23" name="Rectangular Callout 22"/>
            <p:cNvSpPr/>
            <p:nvPr/>
          </p:nvSpPr>
          <p:spPr>
            <a:xfrm>
              <a:off x="1191443" y="4876798"/>
              <a:ext cx="5181601" cy="1384996"/>
            </a:xfrm>
            <a:prstGeom prst="wedgeRectCallout">
              <a:avLst>
                <a:gd name="adj1" fmla="val -14123"/>
                <a:gd name="adj2" fmla="val 159094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9207" y="4830095"/>
              <a:ext cx="5181599" cy="2027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Torlódás elkerülés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: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Maradj a könyök bal oldalán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flipH="1">
            <a:off x="4527306" y="1690740"/>
            <a:ext cx="4182588" cy="977840"/>
            <a:chOff x="1191443" y="4830095"/>
            <a:chExt cx="5209363" cy="1431699"/>
          </a:xfrm>
        </p:grpSpPr>
        <p:sp>
          <p:nvSpPr>
            <p:cNvPr id="26" name="Rectangular Callout 25"/>
            <p:cNvSpPr/>
            <p:nvPr/>
          </p:nvSpPr>
          <p:spPr>
            <a:xfrm>
              <a:off x="1191443" y="4876798"/>
              <a:ext cx="5181601" cy="1384996"/>
            </a:xfrm>
            <a:prstGeom prst="wedgeRectCallout">
              <a:avLst>
                <a:gd name="adj1" fmla="val 48243"/>
                <a:gd name="adj2" fmla="val 153052"/>
              </a:avLst>
            </a:prstGeom>
            <a:solidFill>
              <a:schemeClr val="accent3"/>
            </a:solidFill>
            <a:ln w="381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9207" y="4830095"/>
              <a:ext cx="5181599" cy="139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Torlódás vezérlés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Maradj a szírt bal oldalán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43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8" y="3496235"/>
            <a:ext cx="7329489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10. Előadás</a:t>
            </a:r>
            <a:r>
              <a:rPr lang="en-US" sz="3600" b="1" dirty="0">
                <a:solidFill>
                  <a:schemeClr val="tx1"/>
                </a:solidFill>
              </a:rPr>
              <a:t>: </a:t>
            </a:r>
            <a:r>
              <a:rPr lang="hu-HU" sz="3600" b="1" dirty="0">
                <a:solidFill>
                  <a:schemeClr val="tx1"/>
                </a:solidFill>
              </a:rPr>
              <a:t>Szállítói réteg 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271339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Szállítói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207224" y="1600200"/>
            <a:ext cx="5936776" cy="510540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Feladat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Adatfolyamok d</a:t>
            </a:r>
            <a:r>
              <a:rPr lang="en-US" dirty="0" err="1"/>
              <a:t>emultiplex</a:t>
            </a:r>
            <a:r>
              <a:rPr lang="hu-HU" dirty="0" err="1"/>
              <a:t>álása</a:t>
            </a:r>
            <a:endParaRPr lang="en-US" dirty="0"/>
          </a:p>
          <a:p>
            <a:r>
              <a:rPr lang="hu-HU" dirty="0"/>
              <a:t>További lehetséges feladatok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Hosszú élettartamú kapcsolatok</a:t>
            </a:r>
            <a:endParaRPr lang="en-US" dirty="0"/>
          </a:p>
          <a:p>
            <a:pPr lvl="1"/>
            <a:r>
              <a:rPr lang="hu-HU" dirty="0"/>
              <a:t>Megbízható, sorrendhelyes csomag leszállítás</a:t>
            </a:r>
            <a:endParaRPr lang="en-US" dirty="0"/>
          </a:p>
          <a:p>
            <a:pPr lvl="1"/>
            <a:r>
              <a:rPr lang="hu-HU" dirty="0"/>
              <a:t>Hiba detektálás</a:t>
            </a:r>
            <a:endParaRPr lang="en-US" dirty="0"/>
          </a:p>
          <a:p>
            <a:pPr lvl="1"/>
            <a:r>
              <a:rPr lang="hu-HU" dirty="0"/>
              <a:t>Folyam és torlódás vezérlés</a:t>
            </a:r>
            <a:endParaRPr lang="en-US" dirty="0"/>
          </a:p>
          <a:p>
            <a:r>
              <a:rPr lang="hu-HU" dirty="0"/>
              <a:t>Kihívások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Torlódások detektálása és kezelése</a:t>
            </a:r>
            <a:endParaRPr lang="en-US" dirty="0"/>
          </a:p>
          <a:p>
            <a:pPr lvl="1"/>
            <a:r>
              <a:rPr lang="hu-HU" dirty="0"/>
              <a:t>Fairség és csatorna kihasználás közötti egyensúly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0798" y="2238270"/>
            <a:ext cx="2242663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0536" y="2813758"/>
            <a:ext cx="2242654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0667" y="3386935"/>
            <a:ext cx="2242654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0667" y="3960112"/>
            <a:ext cx="2242654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70667" y="4533289"/>
            <a:ext cx="2242654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70667" y="5111023"/>
            <a:ext cx="2242654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70798" y="5684200"/>
            <a:ext cx="2242654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2647665" y="1869744"/>
            <a:ext cx="559559" cy="4653886"/>
          </a:xfrm>
          <a:prstGeom prst="leftBrace">
            <a:avLst>
              <a:gd name="adj1" fmla="val 8333"/>
              <a:gd name="adj2" fmla="val 5181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6649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0376" y="2296633"/>
            <a:ext cx="8338782" cy="3845021"/>
          </a:xfrm>
        </p:spPr>
        <p:txBody>
          <a:bodyPr>
            <a:no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en-US" sz="4400" dirty="0"/>
              <a:t>UDP</a:t>
            </a:r>
            <a:endParaRPr lang="en-US" sz="3400" dirty="0"/>
          </a:p>
          <a:p>
            <a:pPr marL="571500" indent="-571500">
              <a:buFont typeface="Wingdings" pitchFamily="2" charset="2"/>
              <a:buChar char="q"/>
            </a:pPr>
            <a:r>
              <a:rPr lang="en-US" sz="4400" dirty="0"/>
              <a:t>TCP</a:t>
            </a:r>
          </a:p>
          <a:p>
            <a:pPr marL="571500" indent="-571500">
              <a:buFont typeface="Wingdings" pitchFamily="2" charset="2"/>
              <a:buChar char="q"/>
            </a:pPr>
            <a:r>
              <a:rPr lang="hu-HU" sz="4400" dirty="0"/>
              <a:t>Torlódás vezérlés</a:t>
            </a:r>
            <a:endParaRPr lang="en-US" sz="4400" dirty="0"/>
          </a:p>
          <a:p>
            <a:pPr marL="571500" indent="-571500">
              <a:buFont typeface="Wingdings" pitchFamily="2" charset="2"/>
              <a:buChar char="q"/>
            </a:pPr>
            <a:r>
              <a:rPr lang="en-US" sz="4400" dirty="0"/>
              <a:t>TCP</a:t>
            </a:r>
            <a:r>
              <a:rPr lang="hu-HU" sz="4400" dirty="0"/>
              <a:t> evolúciója</a:t>
            </a:r>
            <a:endParaRPr lang="en-US" sz="3400" dirty="0"/>
          </a:p>
          <a:p>
            <a:pPr marL="571500" indent="-571500">
              <a:buFont typeface="Wingdings" pitchFamily="2" charset="2"/>
              <a:buChar char="q"/>
            </a:pPr>
            <a:r>
              <a:rPr lang="hu-HU" sz="4400" dirty="0"/>
              <a:t>A TCP problémái</a:t>
            </a:r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Kivonat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18398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az a torlódás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448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52400" y="1556132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 terhelése nagyobb, mint a kapacitása</a:t>
            </a:r>
            <a:endParaRPr lang="en-US" dirty="0"/>
          </a:p>
          <a:p>
            <a:pPr lvl="1"/>
            <a:r>
              <a:rPr lang="hu-HU" dirty="0"/>
              <a:t>A kapacitás nem egyenletes a hálózatban</a:t>
            </a:r>
            <a:endParaRPr lang="en-US" dirty="0"/>
          </a:p>
          <a:p>
            <a:pPr lvl="2"/>
            <a:r>
              <a:rPr lang="en-US" dirty="0"/>
              <a:t>Modem vs. Cellular vs. Cable vs. Fiber Optics</a:t>
            </a:r>
          </a:p>
          <a:p>
            <a:pPr lvl="1"/>
            <a:r>
              <a:rPr lang="hu-HU" dirty="0"/>
              <a:t>Számos folyam verseng a sávszélességért</a:t>
            </a:r>
            <a:endParaRPr lang="en-US" dirty="0"/>
          </a:p>
          <a:p>
            <a:pPr lvl="2"/>
            <a:r>
              <a:rPr lang="hu-HU" dirty="0"/>
              <a:t>otthoni</a:t>
            </a:r>
            <a:r>
              <a:rPr lang="en-US" dirty="0"/>
              <a:t> </a:t>
            </a:r>
            <a:r>
              <a:rPr lang="hu-HU" dirty="0"/>
              <a:t>kábel</a:t>
            </a:r>
            <a:r>
              <a:rPr lang="en-US" dirty="0"/>
              <a:t> modem vs. corporate datacenter</a:t>
            </a:r>
          </a:p>
          <a:p>
            <a:pPr lvl="1"/>
            <a:r>
              <a:rPr lang="hu-HU" dirty="0"/>
              <a:t>A terhelés időben nem egyenletes</a:t>
            </a:r>
            <a:endParaRPr lang="en-US" dirty="0"/>
          </a:p>
          <a:p>
            <a:pPr lvl="2"/>
            <a:r>
              <a:rPr lang="hu-HU" dirty="0"/>
              <a:t>Vasárnap este 10:00</a:t>
            </a:r>
            <a:r>
              <a:rPr lang="en-US" dirty="0"/>
              <a:t> = </a:t>
            </a:r>
            <a:r>
              <a:rPr lang="en-US" dirty="0" err="1"/>
              <a:t>Bittorrent</a:t>
            </a:r>
            <a:r>
              <a:rPr lang="hu-HU" dirty="0"/>
              <a:t> </a:t>
            </a:r>
            <a:r>
              <a:rPr lang="en-US" dirty="0"/>
              <a:t>Game of Thrones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1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az a torlódás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449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52400" y="1556132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 terhelése nagyobb, mint a kapacitása</a:t>
            </a:r>
            <a:endParaRPr lang="en-US" dirty="0"/>
          </a:p>
          <a:p>
            <a:pPr lvl="1"/>
            <a:r>
              <a:rPr lang="hu-HU" dirty="0"/>
              <a:t>A kapacitás nem egyenletes a hálózatban</a:t>
            </a:r>
            <a:endParaRPr lang="en-US" dirty="0"/>
          </a:p>
          <a:p>
            <a:pPr lvl="2"/>
            <a:r>
              <a:rPr lang="en-US" dirty="0"/>
              <a:t>Modem vs. Cellular vs. Cable vs. Fiber Optics</a:t>
            </a:r>
          </a:p>
          <a:p>
            <a:pPr lvl="1"/>
            <a:r>
              <a:rPr lang="hu-HU" dirty="0"/>
              <a:t>Számos folyam verseng a sávszélességért</a:t>
            </a:r>
            <a:endParaRPr lang="en-US" dirty="0"/>
          </a:p>
          <a:p>
            <a:pPr lvl="2"/>
            <a:r>
              <a:rPr lang="hu-HU" dirty="0"/>
              <a:t>otthoni</a:t>
            </a:r>
            <a:r>
              <a:rPr lang="en-US" dirty="0"/>
              <a:t> </a:t>
            </a:r>
            <a:r>
              <a:rPr lang="hu-HU" dirty="0"/>
              <a:t>kábel</a:t>
            </a:r>
            <a:r>
              <a:rPr lang="en-US" dirty="0"/>
              <a:t> modem vs. corporate datacenter</a:t>
            </a:r>
          </a:p>
          <a:p>
            <a:pPr lvl="1"/>
            <a:r>
              <a:rPr lang="hu-HU" dirty="0"/>
              <a:t>A terhelés időben nem egyenletes</a:t>
            </a:r>
            <a:endParaRPr lang="en-US" dirty="0"/>
          </a:p>
          <a:p>
            <a:pPr lvl="2"/>
            <a:r>
              <a:rPr lang="hu-HU" dirty="0"/>
              <a:t>Vasárnap este 10:00</a:t>
            </a:r>
            <a:r>
              <a:rPr lang="en-US" dirty="0"/>
              <a:t> = </a:t>
            </a:r>
            <a:r>
              <a:rPr lang="en-US" dirty="0" err="1"/>
              <a:t>Bittorrent</a:t>
            </a:r>
            <a:r>
              <a:rPr lang="hu-HU" dirty="0"/>
              <a:t> </a:t>
            </a:r>
            <a:r>
              <a:rPr lang="en-US" dirty="0"/>
              <a:t>Game of Thrones</a:t>
            </a:r>
          </a:p>
          <a:p>
            <a:pPr lvl="1"/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07" y="3094446"/>
            <a:ext cx="6257557" cy="349373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2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Alkalmazási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/>
              <a:t>kapcsold be a </a:t>
            </a:r>
            <a:r>
              <a:rPr lang="hu-HU" dirty="0" err="1"/>
              <a:t>mobilod</a:t>
            </a:r>
            <a:r>
              <a:rPr lang="hu-HU" dirty="0"/>
              <a:t> és nézd meg milyen </a:t>
            </a:r>
            <a:r>
              <a:rPr lang="hu-HU" dirty="0" err="1"/>
              <a:t>appok</a:t>
            </a:r>
            <a:r>
              <a:rPr lang="hu-HU" dirty="0"/>
              <a:t> vannak rajta…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1141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36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rossz a torlódás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Csomagvesztést eredményez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hu-HU" dirty="0"/>
              <a:t>A </a:t>
            </a:r>
            <a:r>
              <a:rPr lang="hu-HU" dirty="0" err="1"/>
              <a:t>routerek</a:t>
            </a:r>
            <a:r>
              <a:rPr lang="hu-HU" dirty="0"/>
              <a:t> véges memóriával (puffer) rendelkeznek</a:t>
            </a:r>
            <a:endParaRPr lang="en-US" dirty="0"/>
          </a:p>
          <a:p>
            <a:pPr lvl="1"/>
            <a:r>
              <a:rPr lang="hu-HU" dirty="0"/>
              <a:t>Önhasonló Internet forgalom, nincs puffer, amiben ne okozna csomagvesztést</a:t>
            </a:r>
            <a:endParaRPr lang="en-US" dirty="0"/>
          </a:p>
          <a:p>
            <a:pPr lvl="1"/>
            <a:r>
              <a:rPr lang="hu-HU" dirty="0"/>
              <a:t>Ahogy a </a:t>
            </a:r>
            <a:r>
              <a:rPr lang="hu-HU" dirty="0" err="1"/>
              <a:t>routerek</a:t>
            </a:r>
            <a:r>
              <a:rPr lang="hu-HU" dirty="0"/>
              <a:t> puffere elkezd telítődni, csomagokat kezd eldobni… (RED)</a:t>
            </a:r>
            <a:endParaRPr lang="en-US" dirty="0"/>
          </a:p>
          <a:p>
            <a:r>
              <a:rPr lang="hu-HU" dirty="0"/>
              <a:t>Gyakorlati következmények</a:t>
            </a:r>
            <a:endParaRPr lang="en-US" dirty="0"/>
          </a:p>
          <a:p>
            <a:pPr lvl="1"/>
            <a:r>
              <a:rPr lang="hu-HU" dirty="0"/>
              <a:t>A </a:t>
            </a:r>
            <a:r>
              <a:rPr lang="hu-HU" dirty="0" err="1"/>
              <a:t>routerek</a:t>
            </a:r>
            <a:r>
              <a:rPr lang="hu-HU" dirty="0"/>
              <a:t> sorai telítődnek</a:t>
            </a:r>
            <a:r>
              <a:rPr lang="en-US" dirty="0"/>
              <a:t>, </a:t>
            </a:r>
            <a:r>
              <a:rPr lang="hu-HU" dirty="0">
                <a:solidFill>
                  <a:schemeClr val="accent1"/>
                </a:solidFill>
              </a:rPr>
              <a:t>megnövekedett késleltetés</a:t>
            </a:r>
            <a:endParaRPr lang="en-US" dirty="0"/>
          </a:p>
          <a:p>
            <a:pPr lvl="1"/>
            <a:r>
              <a:rPr lang="hu-HU" dirty="0"/>
              <a:t>Sávszélesség pazarlása az</a:t>
            </a:r>
            <a:r>
              <a:rPr lang="en-US" dirty="0"/>
              <a:t> </a:t>
            </a:r>
            <a:r>
              <a:rPr lang="hu-HU" dirty="0">
                <a:solidFill>
                  <a:schemeClr val="accent1"/>
                </a:solidFill>
              </a:rPr>
              <a:t>újraküldések miatt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hu-HU" dirty="0"/>
              <a:t>Alacsony hálózati átvitel (</a:t>
            </a:r>
            <a:r>
              <a:rPr lang="hu-HU" dirty="0" err="1"/>
              <a:t>goodput</a:t>
            </a:r>
            <a:r>
              <a:rPr lang="hu-H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9424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7292341" y="2120900"/>
            <a:ext cx="685800" cy="4328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6"/>
          <p:cNvSpPr>
            <a:spLocks/>
          </p:cNvSpPr>
          <p:nvPr/>
        </p:nvSpPr>
        <p:spPr bwMode="auto">
          <a:xfrm>
            <a:off x="5158741" y="4315460"/>
            <a:ext cx="2209800" cy="1981200"/>
          </a:xfrm>
          <a:custGeom>
            <a:avLst/>
            <a:gdLst/>
            <a:ahLst/>
            <a:cxnLst>
              <a:cxn ang="0">
                <a:pos x="0" y="1248"/>
              </a:cxn>
              <a:cxn ang="0">
                <a:pos x="480" y="1152"/>
              </a:cxn>
              <a:cxn ang="0">
                <a:pos x="816" y="912"/>
              </a:cxn>
              <a:cxn ang="0">
                <a:pos x="1104" y="624"/>
              </a:cxn>
              <a:cxn ang="0">
                <a:pos x="1296" y="384"/>
              </a:cxn>
              <a:cxn ang="0">
                <a:pos x="1344" y="288"/>
              </a:cxn>
              <a:cxn ang="0">
                <a:pos x="1392" y="0"/>
              </a:cxn>
            </a:cxnLst>
            <a:rect l="0" t="0" r="r" b="b"/>
            <a:pathLst>
              <a:path w="1392" h="1248">
                <a:moveTo>
                  <a:pt x="0" y="1248"/>
                </a:moveTo>
                <a:lnTo>
                  <a:pt x="480" y="1152"/>
                </a:lnTo>
                <a:lnTo>
                  <a:pt x="816" y="912"/>
                </a:lnTo>
                <a:lnTo>
                  <a:pt x="1104" y="624"/>
                </a:lnTo>
                <a:lnTo>
                  <a:pt x="1296" y="384"/>
                </a:lnTo>
                <a:lnTo>
                  <a:pt x="1344" y="288"/>
                </a:lnTo>
                <a:lnTo>
                  <a:pt x="1392" y="0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/>
          <p:cNvSpPr>
            <a:spLocks/>
          </p:cNvSpPr>
          <p:nvPr/>
        </p:nvSpPr>
        <p:spPr bwMode="auto">
          <a:xfrm>
            <a:off x="5158741" y="2120900"/>
            <a:ext cx="2514600" cy="1771650"/>
          </a:xfrm>
          <a:custGeom>
            <a:avLst/>
            <a:gdLst/>
            <a:ahLst/>
            <a:cxnLst>
              <a:cxn ang="0">
                <a:pos x="0" y="1212"/>
              </a:cxn>
              <a:cxn ang="0">
                <a:pos x="0" y="1170"/>
              </a:cxn>
              <a:cxn ang="0">
                <a:pos x="96" y="768"/>
              </a:cxn>
              <a:cxn ang="0">
                <a:pos x="240" y="480"/>
              </a:cxn>
              <a:cxn ang="0">
                <a:pos x="480" y="192"/>
              </a:cxn>
              <a:cxn ang="0">
                <a:pos x="816" y="48"/>
              </a:cxn>
              <a:cxn ang="0">
                <a:pos x="1104" y="0"/>
              </a:cxn>
              <a:cxn ang="0">
                <a:pos x="1344" y="0"/>
              </a:cxn>
              <a:cxn ang="0">
                <a:pos x="1392" y="480"/>
              </a:cxn>
              <a:cxn ang="0">
                <a:pos x="1488" y="1008"/>
              </a:cxn>
              <a:cxn ang="0">
                <a:pos x="1536" y="1152"/>
              </a:cxn>
              <a:cxn ang="0">
                <a:pos x="1584" y="1200"/>
              </a:cxn>
            </a:cxnLst>
            <a:rect l="0" t="0" r="r" b="b"/>
            <a:pathLst>
              <a:path w="1584" h="1212">
                <a:moveTo>
                  <a:pt x="0" y="1212"/>
                </a:moveTo>
                <a:cubicBezTo>
                  <a:pt x="0" y="1198"/>
                  <a:pt x="0" y="1184"/>
                  <a:pt x="0" y="1170"/>
                </a:cubicBezTo>
                <a:lnTo>
                  <a:pt x="96" y="768"/>
                </a:lnTo>
                <a:lnTo>
                  <a:pt x="240" y="480"/>
                </a:lnTo>
                <a:lnTo>
                  <a:pt x="480" y="192"/>
                </a:lnTo>
                <a:lnTo>
                  <a:pt x="816" y="48"/>
                </a:lnTo>
                <a:lnTo>
                  <a:pt x="1104" y="0"/>
                </a:lnTo>
                <a:lnTo>
                  <a:pt x="1344" y="0"/>
                </a:lnTo>
                <a:lnTo>
                  <a:pt x="1392" y="480"/>
                </a:lnTo>
                <a:lnTo>
                  <a:pt x="1488" y="1008"/>
                </a:lnTo>
                <a:lnTo>
                  <a:pt x="1536" y="1152"/>
                </a:lnTo>
                <a:lnTo>
                  <a:pt x="1584" y="1200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Megnövekedett terhelés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399" y="1600200"/>
            <a:ext cx="4628201" cy="507841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Könyök („</a:t>
            </a:r>
            <a:r>
              <a:rPr lang="hu-HU" dirty="0" err="1"/>
              <a:t>knee</a:t>
            </a:r>
            <a:r>
              <a:rPr lang="hu-HU" dirty="0"/>
              <a:t>”)</a:t>
            </a:r>
            <a:r>
              <a:rPr lang="en-US" dirty="0"/>
              <a:t>– </a:t>
            </a:r>
            <a:r>
              <a:rPr lang="hu-HU" dirty="0"/>
              <a:t>a pont, ami után</a:t>
            </a:r>
            <a:endParaRPr lang="en-US" dirty="0"/>
          </a:p>
          <a:p>
            <a:pPr lvl="1"/>
            <a:r>
              <a:rPr lang="hu-HU" dirty="0"/>
              <a:t>Az átvitel szinte alig nő</a:t>
            </a:r>
            <a:endParaRPr lang="en-US" dirty="0"/>
          </a:p>
          <a:p>
            <a:pPr lvl="1"/>
            <a:r>
              <a:rPr lang="hu-HU" dirty="0"/>
              <a:t>Késleltetés viszont gyorsan emelkedik</a:t>
            </a:r>
            <a:endParaRPr lang="en-US" dirty="0"/>
          </a:p>
          <a:p>
            <a:r>
              <a:rPr lang="hu-HU" dirty="0"/>
              <a:t>Egy egyszerű sorban (</a:t>
            </a:r>
            <a:r>
              <a:rPr lang="en-US" dirty="0"/>
              <a:t>M/M/1</a:t>
            </a:r>
            <a:r>
              <a:rPr lang="hu-HU" dirty="0"/>
              <a:t>)</a:t>
            </a:r>
            <a:endParaRPr lang="en-US" dirty="0"/>
          </a:p>
          <a:p>
            <a:pPr lvl="1"/>
            <a:r>
              <a:rPr lang="hu-HU" dirty="0"/>
              <a:t>Késleltetés</a:t>
            </a:r>
            <a:r>
              <a:rPr lang="en-US" dirty="0"/>
              <a:t> = 1/(1 – utilization)</a:t>
            </a:r>
          </a:p>
          <a:p>
            <a:r>
              <a:rPr lang="hu-HU" dirty="0"/>
              <a:t>Szírt („</a:t>
            </a:r>
            <a:r>
              <a:rPr lang="hu-HU" dirty="0" err="1"/>
              <a:t>cliff</a:t>
            </a:r>
            <a:r>
              <a:rPr lang="hu-HU" dirty="0"/>
              <a:t>”)</a:t>
            </a:r>
            <a:r>
              <a:rPr lang="en-US" dirty="0"/>
              <a:t> – </a:t>
            </a:r>
            <a:r>
              <a:rPr lang="hu-HU" dirty="0"/>
              <a:t>a pont, ami után</a:t>
            </a:r>
            <a:endParaRPr lang="en-US" dirty="0"/>
          </a:p>
          <a:p>
            <a:pPr lvl="1"/>
            <a:r>
              <a:rPr lang="hu-HU" dirty="0"/>
              <a:t>Átvitel lényegében leesik </a:t>
            </a:r>
            <a:r>
              <a:rPr lang="en-US" dirty="0">
                <a:sym typeface="Wingdings" pitchFamily="2" charset="2"/>
              </a:rPr>
              <a:t>0</a:t>
            </a:r>
            <a:r>
              <a:rPr lang="hu-HU" dirty="0" err="1">
                <a:sym typeface="Wingdings" pitchFamily="2" charset="2"/>
              </a:rPr>
              <a:t>-ra</a:t>
            </a:r>
            <a:endParaRPr lang="en-US" dirty="0"/>
          </a:p>
          <a:p>
            <a:pPr lvl="1"/>
            <a:r>
              <a:rPr lang="hu-HU" dirty="0"/>
              <a:t>A késleltetés pedig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∞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flipH="1">
            <a:off x="6756692" y="693877"/>
            <a:ext cx="2145112" cy="977840"/>
            <a:chOff x="1191443" y="4830095"/>
            <a:chExt cx="5209363" cy="1431699"/>
          </a:xfrm>
        </p:grpSpPr>
        <p:sp>
          <p:nvSpPr>
            <p:cNvPr id="23" name="Rectangular Callout 22"/>
            <p:cNvSpPr/>
            <p:nvPr/>
          </p:nvSpPr>
          <p:spPr>
            <a:xfrm>
              <a:off x="1191443" y="4876798"/>
              <a:ext cx="5181600" cy="1384996"/>
            </a:xfrm>
            <a:prstGeom prst="wedgeRectCallout">
              <a:avLst>
                <a:gd name="adj1" fmla="val -3951"/>
                <a:gd name="adj2" fmla="val 14217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9208" y="4830095"/>
              <a:ext cx="5181598" cy="139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Teléjes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összeomlás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Line 5"/>
          <p:cNvSpPr>
            <a:spLocks noChangeShapeType="1"/>
          </p:cNvSpPr>
          <p:nvPr/>
        </p:nvSpPr>
        <p:spPr bwMode="auto">
          <a:xfrm flipH="1" flipV="1">
            <a:off x="5158741" y="1968500"/>
            <a:ext cx="0" cy="1905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6"/>
          <p:cNvSpPr>
            <a:spLocks noChangeShapeType="1"/>
          </p:cNvSpPr>
          <p:nvPr/>
        </p:nvSpPr>
        <p:spPr bwMode="auto">
          <a:xfrm>
            <a:off x="5158741" y="3873500"/>
            <a:ext cx="3124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8"/>
          <p:cNvSpPr>
            <a:spLocks noChangeShapeType="1"/>
          </p:cNvSpPr>
          <p:nvPr/>
        </p:nvSpPr>
        <p:spPr bwMode="auto">
          <a:xfrm>
            <a:off x="7292341" y="19685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5920741" y="19685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10"/>
          <p:cNvSpPr>
            <a:spLocks noChangeShapeType="1"/>
          </p:cNvSpPr>
          <p:nvPr/>
        </p:nvSpPr>
        <p:spPr bwMode="auto">
          <a:xfrm flipH="1" flipV="1">
            <a:off x="5158741" y="4315460"/>
            <a:ext cx="0" cy="2133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>
            <a:off x="5158741" y="6449060"/>
            <a:ext cx="3124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>
            <a:off x="5920741" y="4315460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7292341" y="4315460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>
            <a:off x="5920741" y="21209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ext Box 17"/>
          <p:cNvSpPr txBox="1">
            <a:spLocks noChangeArrowheads="1"/>
          </p:cNvSpPr>
          <p:nvPr/>
        </p:nvSpPr>
        <p:spPr bwMode="auto">
          <a:xfrm>
            <a:off x="6286426" y="6449060"/>
            <a:ext cx="116160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Terhelés</a:t>
            </a:r>
            <a:endParaRPr lang="en-US" sz="2400" dirty="0"/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6286425" y="3873500"/>
            <a:ext cx="116160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Terhelés</a:t>
            </a:r>
            <a:endParaRPr lang="en-US" sz="2400" dirty="0"/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 rot="16200000">
            <a:off x="4449893" y="2691449"/>
            <a:ext cx="9585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Átvitel</a:t>
            </a:r>
            <a:endParaRPr lang="en-US" sz="2400" dirty="0"/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 rot="16200000">
            <a:off x="4191810" y="5152709"/>
            <a:ext cx="147476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Késleltetés</a:t>
            </a:r>
            <a:endParaRPr lang="en-US" sz="2400" dirty="0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5433644" y="1566550"/>
            <a:ext cx="105913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Könyök</a:t>
            </a:r>
            <a:endParaRPr lang="en-US" sz="2400" dirty="0"/>
          </a:p>
        </p:txBody>
      </p: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6965582" y="1566550"/>
            <a:ext cx="73071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Szírt</a:t>
            </a:r>
            <a:endParaRPr lang="en-US" sz="2400" dirty="0"/>
          </a:p>
        </p:txBody>
      </p:sp>
      <p:grpSp>
        <p:nvGrpSpPr>
          <p:cNvPr id="58" name="Group 57"/>
          <p:cNvGrpSpPr/>
          <p:nvPr/>
        </p:nvGrpSpPr>
        <p:grpSpPr>
          <a:xfrm flipH="1">
            <a:off x="5804842" y="3175687"/>
            <a:ext cx="1955941" cy="524404"/>
            <a:chOff x="1191443" y="4876798"/>
            <a:chExt cx="5209365" cy="1425868"/>
          </a:xfrm>
        </p:grpSpPr>
        <p:sp>
          <p:nvSpPr>
            <p:cNvPr id="59" name="Rectangular Callout 58"/>
            <p:cNvSpPr/>
            <p:nvPr/>
          </p:nvSpPr>
          <p:spPr>
            <a:xfrm>
              <a:off x="1191443" y="4876798"/>
              <a:ext cx="5181602" cy="1384996"/>
            </a:xfrm>
            <a:prstGeom prst="wedgeRectCallout">
              <a:avLst>
                <a:gd name="adj1" fmla="val 42504"/>
                <a:gd name="adj2" fmla="val -191285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219208" y="4880017"/>
              <a:ext cx="5181600" cy="1422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Ideális pont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72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3575681" y="3666674"/>
            <a:ext cx="2125979" cy="2736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2425062" y="3666673"/>
            <a:ext cx="1150620" cy="2736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rmAutofit/>
          </a:bodyPr>
          <a:lstStyle/>
          <a:p>
            <a:r>
              <a:rPr lang="hu-HU" dirty="0"/>
              <a:t>Torlódás vezérlés </a:t>
            </a:r>
            <a:r>
              <a:rPr lang="hu-HU" dirty="0" err="1"/>
              <a:t>vs</a:t>
            </a:r>
            <a:r>
              <a:rPr lang="hu-HU" dirty="0"/>
              <a:t> torlódás elkerülés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452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12641" y="3666674"/>
            <a:ext cx="685800" cy="27366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2425062" y="3666674"/>
            <a:ext cx="3884300" cy="2736666"/>
          </a:xfrm>
          <a:custGeom>
            <a:avLst/>
            <a:gdLst/>
            <a:ahLst/>
            <a:cxnLst>
              <a:cxn ang="0">
                <a:pos x="0" y="1212"/>
              </a:cxn>
              <a:cxn ang="0">
                <a:pos x="0" y="1170"/>
              </a:cxn>
              <a:cxn ang="0">
                <a:pos x="96" y="768"/>
              </a:cxn>
              <a:cxn ang="0">
                <a:pos x="240" y="480"/>
              </a:cxn>
              <a:cxn ang="0">
                <a:pos x="480" y="192"/>
              </a:cxn>
              <a:cxn ang="0">
                <a:pos x="816" y="48"/>
              </a:cxn>
              <a:cxn ang="0">
                <a:pos x="1104" y="0"/>
              </a:cxn>
              <a:cxn ang="0">
                <a:pos x="1344" y="0"/>
              </a:cxn>
              <a:cxn ang="0">
                <a:pos x="1392" y="480"/>
              </a:cxn>
              <a:cxn ang="0">
                <a:pos x="1488" y="1008"/>
              </a:cxn>
              <a:cxn ang="0">
                <a:pos x="1536" y="1152"/>
              </a:cxn>
              <a:cxn ang="0">
                <a:pos x="1584" y="1200"/>
              </a:cxn>
            </a:cxnLst>
            <a:rect l="0" t="0" r="r" b="b"/>
            <a:pathLst>
              <a:path w="1584" h="1212">
                <a:moveTo>
                  <a:pt x="0" y="1212"/>
                </a:moveTo>
                <a:cubicBezTo>
                  <a:pt x="0" y="1198"/>
                  <a:pt x="0" y="1184"/>
                  <a:pt x="0" y="1170"/>
                </a:cubicBezTo>
                <a:lnTo>
                  <a:pt x="96" y="768"/>
                </a:lnTo>
                <a:lnTo>
                  <a:pt x="240" y="480"/>
                </a:lnTo>
                <a:lnTo>
                  <a:pt x="480" y="192"/>
                </a:lnTo>
                <a:lnTo>
                  <a:pt x="816" y="48"/>
                </a:lnTo>
                <a:lnTo>
                  <a:pt x="1104" y="0"/>
                </a:lnTo>
                <a:lnTo>
                  <a:pt x="1344" y="0"/>
                </a:lnTo>
                <a:lnTo>
                  <a:pt x="1392" y="480"/>
                </a:lnTo>
                <a:lnTo>
                  <a:pt x="1488" y="1008"/>
                </a:lnTo>
                <a:lnTo>
                  <a:pt x="1536" y="1152"/>
                </a:lnTo>
                <a:lnTo>
                  <a:pt x="1584" y="1200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flipH="1">
            <a:off x="6684640" y="4450109"/>
            <a:ext cx="2145112" cy="977840"/>
            <a:chOff x="1191443" y="4830095"/>
            <a:chExt cx="5209363" cy="1431699"/>
          </a:xfrm>
        </p:grpSpPr>
        <p:sp>
          <p:nvSpPr>
            <p:cNvPr id="8" name="Rectangular Callout 7"/>
            <p:cNvSpPr/>
            <p:nvPr/>
          </p:nvSpPr>
          <p:spPr>
            <a:xfrm>
              <a:off x="1191443" y="4876798"/>
              <a:ext cx="5181601" cy="1384996"/>
            </a:xfrm>
            <a:prstGeom prst="wedgeRectCallout">
              <a:avLst>
                <a:gd name="adj1" fmla="val 71046"/>
                <a:gd name="adj2" fmla="val -2336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8" y="4830095"/>
              <a:ext cx="5181598" cy="139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Teljes összeomlás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Line 5"/>
          <p:cNvSpPr>
            <a:spLocks noChangeShapeType="1"/>
          </p:cNvSpPr>
          <p:nvPr/>
        </p:nvSpPr>
        <p:spPr bwMode="auto">
          <a:xfrm flipH="1" flipV="1">
            <a:off x="2425062" y="3474720"/>
            <a:ext cx="0" cy="292862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2425061" y="6403340"/>
            <a:ext cx="425957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5701662" y="3474720"/>
            <a:ext cx="0" cy="2928619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3575682" y="3474720"/>
            <a:ext cx="0" cy="292862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3575682" y="3666674"/>
            <a:ext cx="212598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 rot="16200000">
            <a:off x="1716213" y="4805456"/>
            <a:ext cx="9585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Átvitel</a:t>
            </a:r>
            <a:endParaRPr lang="en-US" sz="2400" dirty="0"/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124436" y="3015620"/>
            <a:ext cx="105913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Könyök</a:t>
            </a:r>
            <a:endParaRPr lang="en-US" sz="2400" dirty="0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5347782" y="3018105"/>
            <a:ext cx="73071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Szírt</a:t>
            </a:r>
            <a:endParaRPr lang="en-US" sz="2400" dirty="0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3932797" y="6403340"/>
            <a:ext cx="116160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Terhelés</a:t>
            </a: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 flipH="1">
            <a:off x="-29983" y="1697651"/>
            <a:ext cx="4466687" cy="1384995"/>
            <a:chOff x="1191443" y="4830095"/>
            <a:chExt cx="5209363" cy="2027833"/>
          </a:xfrm>
        </p:grpSpPr>
        <p:sp>
          <p:nvSpPr>
            <p:cNvPr id="23" name="Rectangular Callout 22"/>
            <p:cNvSpPr/>
            <p:nvPr/>
          </p:nvSpPr>
          <p:spPr>
            <a:xfrm>
              <a:off x="1191443" y="4876798"/>
              <a:ext cx="5181601" cy="1384996"/>
            </a:xfrm>
            <a:prstGeom prst="wedgeRectCallout">
              <a:avLst>
                <a:gd name="adj1" fmla="val -14123"/>
                <a:gd name="adj2" fmla="val 159094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9207" y="4830095"/>
              <a:ext cx="5181599" cy="2027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Torlódás elkerülés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: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Maradj a könyök bal oldalán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flipH="1">
            <a:off x="4527306" y="1690740"/>
            <a:ext cx="4182588" cy="977840"/>
            <a:chOff x="1191443" y="4830095"/>
            <a:chExt cx="5209363" cy="1431699"/>
          </a:xfrm>
        </p:grpSpPr>
        <p:sp>
          <p:nvSpPr>
            <p:cNvPr id="26" name="Rectangular Callout 25"/>
            <p:cNvSpPr/>
            <p:nvPr/>
          </p:nvSpPr>
          <p:spPr>
            <a:xfrm>
              <a:off x="1191443" y="4876798"/>
              <a:ext cx="5181601" cy="1384996"/>
            </a:xfrm>
            <a:prstGeom prst="wedgeRectCallout">
              <a:avLst>
                <a:gd name="adj1" fmla="val 48243"/>
                <a:gd name="adj2" fmla="val 153052"/>
              </a:avLst>
            </a:prstGeom>
            <a:solidFill>
              <a:schemeClr val="accent3"/>
            </a:solidFill>
            <a:ln w="381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9207" y="4830095"/>
              <a:ext cx="5181599" cy="139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Torlódás vezérlés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Maradj a szírt bal oldalán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24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Advertised Window</a:t>
            </a:r>
            <a:br>
              <a:rPr lang="hu-HU" dirty="0"/>
            </a:br>
            <a:r>
              <a:rPr lang="hu-HU" dirty="0"/>
              <a:t>	Meghirdetett ablak, újragondolva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Megoldja-e a torlódás problémáját a TCP esetén a meghirdetett ablak használata?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hu-HU" dirty="0">
                <a:solidFill>
                  <a:schemeClr val="accent2"/>
                </a:solidFill>
              </a:rPr>
              <a:t>EM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hu-HU" dirty="0"/>
              <a:t>Ez az ablak csak a fogadót védi a túlterheléstől</a:t>
            </a:r>
            <a:endParaRPr lang="en-US" dirty="0"/>
          </a:p>
          <a:p>
            <a:r>
              <a:rPr lang="hu-HU" dirty="0"/>
              <a:t>Egy kellően gyors fogadó </a:t>
            </a:r>
            <a:r>
              <a:rPr lang="hu-HU" dirty="0" err="1"/>
              <a:t>kimaxolhatja</a:t>
            </a:r>
            <a:r>
              <a:rPr lang="hu-HU" dirty="0"/>
              <a:t> ezt az ablakot</a:t>
            </a:r>
            <a:endParaRPr lang="en-US" dirty="0"/>
          </a:p>
          <a:p>
            <a:pPr lvl="1"/>
            <a:r>
              <a:rPr lang="hu-HU" dirty="0"/>
              <a:t>Mi van, ha a hálózat lassabb, mint a fogadó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Mi van, ha vannak konkurens folyamok is</a:t>
            </a:r>
            <a:r>
              <a:rPr lang="en-US" dirty="0"/>
              <a:t>?</a:t>
            </a:r>
          </a:p>
          <a:p>
            <a:r>
              <a:rPr lang="hu-HU" dirty="0"/>
              <a:t>Következmények</a:t>
            </a:r>
            <a:endParaRPr lang="en-US" dirty="0"/>
          </a:p>
          <a:p>
            <a:pPr lvl="1"/>
            <a:r>
              <a:rPr lang="hu-HU" dirty="0"/>
              <a:t>Az ablak méret határozza meg a küldési rátát</a:t>
            </a:r>
            <a:endParaRPr lang="en-US" dirty="0"/>
          </a:p>
          <a:p>
            <a:pPr lvl="1"/>
            <a:r>
              <a:rPr lang="hu-HU" dirty="0"/>
              <a:t>Az ablaknak állíthatónak kell lennie, hogy elkerüljük a torlódás miatti teljes összeomlást…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626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Általános megoldások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Ne csináljunk semmit, küldjük a csomagokat megkülönböztetés nélkül</a:t>
            </a:r>
            <a:endParaRPr lang="en-US" dirty="0"/>
          </a:p>
          <a:p>
            <a:pPr lvl="1"/>
            <a:r>
              <a:rPr lang="hu-HU" dirty="0"/>
              <a:t>Nagy csomagvesztés, jósolhatatlan teljesítmény</a:t>
            </a:r>
            <a:endParaRPr lang="en-US" dirty="0"/>
          </a:p>
          <a:p>
            <a:pPr lvl="1"/>
            <a:r>
              <a:rPr lang="hu-HU" dirty="0">
                <a:solidFill>
                  <a:schemeClr val="accent2"/>
                </a:solidFill>
              </a:rPr>
              <a:t>Teljes összeomláshoz vezethet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hu-HU" dirty="0"/>
              <a:t>Erőforrás foglalás</a:t>
            </a:r>
            <a:endParaRPr lang="en-US" dirty="0"/>
          </a:p>
          <a:p>
            <a:pPr lvl="1"/>
            <a:r>
              <a:rPr lang="hu-HU" dirty="0"/>
              <a:t>Folyamokhoz előre sávszélességet allokálunk</a:t>
            </a:r>
            <a:endParaRPr lang="en-US" dirty="0"/>
          </a:p>
          <a:p>
            <a:pPr lvl="1"/>
            <a:r>
              <a:rPr lang="hu-HU" dirty="0"/>
              <a:t>Csomagküldés előtt egy tárgyalási szakaszra is szükség van</a:t>
            </a:r>
            <a:endParaRPr lang="en-US" dirty="0"/>
          </a:p>
          <a:p>
            <a:pPr lvl="1"/>
            <a:r>
              <a:rPr lang="hu-HU" dirty="0">
                <a:solidFill>
                  <a:schemeClr val="accent2"/>
                </a:solidFill>
              </a:rPr>
              <a:t>Hálózati támogatás kell hozzá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hu-HU" dirty="0"/>
              <a:t>Dinamikus beállítás</a:t>
            </a:r>
            <a:endParaRPr lang="en-US" dirty="0"/>
          </a:p>
          <a:p>
            <a:pPr lvl="1"/>
            <a:r>
              <a:rPr lang="hu-HU" dirty="0"/>
              <a:t>Próbák használata a torlódási szint megbecsléséhez</a:t>
            </a:r>
            <a:endParaRPr lang="en-US" dirty="0"/>
          </a:p>
          <a:p>
            <a:pPr lvl="1"/>
            <a:r>
              <a:rPr lang="hu-HU" dirty="0"/>
              <a:t>Gyorsítás, ha torlódási szint alacsony</a:t>
            </a:r>
            <a:endParaRPr lang="en-US" dirty="0"/>
          </a:p>
          <a:p>
            <a:pPr lvl="1"/>
            <a:r>
              <a:rPr lang="hu-HU" dirty="0"/>
              <a:t>Lassítás, amint nő a torlódás</a:t>
            </a:r>
            <a:endParaRPr lang="en-US" dirty="0"/>
          </a:p>
          <a:p>
            <a:pPr lvl="1"/>
            <a:r>
              <a:rPr lang="hu-HU" dirty="0">
                <a:solidFill>
                  <a:schemeClr val="accent2"/>
                </a:solidFill>
              </a:rPr>
              <a:t>Nem rendezett dinamika, elosztott koordináció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2724" y="4549966"/>
            <a:ext cx="7853488" cy="212625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8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</a:t>
            </a:r>
            <a:r>
              <a:rPr lang="hu-HU" dirty="0"/>
              <a:t>Torlódásvezérlés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Minden</a:t>
            </a:r>
            <a:r>
              <a:rPr lang="en-US" dirty="0"/>
              <a:t> TCP </a:t>
            </a:r>
            <a:r>
              <a:rPr lang="hu-HU" dirty="0"/>
              <a:t>kapcsolat rendelkezik egy ablakkal</a:t>
            </a:r>
            <a:endParaRPr lang="en-US" dirty="0"/>
          </a:p>
          <a:p>
            <a:pPr lvl="1"/>
            <a:r>
              <a:rPr lang="hu-HU" dirty="0"/>
              <a:t>A nem-nyugtázott csomagok számát vezérli</a:t>
            </a:r>
            <a:endParaRPr lang="en-US" dirty="0"/>
          </a:p>
          <a:p>
            <a:r>
              <a:rPr lang="hu-HU" dirty="0"/>
              <a:t>Küldési ráta</a:t>
            </a:r>
            <a:r>
              <a:rPr lang="en-US" dirty="0"/>
              <a:t> ~ window/RTT</a:t>
            </a:r>
          </a:p>
          <a:p>
            <a:r>
              <a:rPr lang="hu-HU" dirty="0"/>
              <a:t>Ötlet</a:t>
            </a:r>
            <a:r>
              <a:rPr lang="en-US" dirty="0"/>
              <a:t>: </a:t>
            </a:r>
            <a:r>
              <a:rPr lang="hu-HU" dirty="0"/>
              <a:t>ablak méretének változtatása a küldési ráta vezérléséhez</a:t>
            </a:r>
            <a:endParaRPr lang="en-US" dirty="0"/>
          </a:p>
          <a:p>
            <a:r>
              <a:rPr lang="hu-HU" dirty="0"/>
              <a:t>Vezessünk be</a:t>
            </a:r>
            <a:r>
              <a:rPr lang="en-US" dirty="0"/>
              <a:t> </a:t>
            </a:r>
            <a:r>
              <a:rPr lang="hu-HU" dirty="0"/>
              <a:t>egy </a:t>
            </a:r>
            <a:r>
              <a:rPr lang="hu-HU" dirty="0">
                <a:solidFill>
                  <a:schemeClr val="accent1"/>
                </a:solidFill>
              </a:rPr>
              <a:t>torlódási ablakot (c</a:t>
            </a:r>
            <a:r>
              <a:rPr lang="en-US" dirty="0" err="1">
                <a:solidFill>
                  <a:schemeClr val="accent1"/>
                </a:solidFill>
              </a:rPr>
              <a:t>ongestion</a:t>
            </a:r>
            <a:r>
              <a:rPr lang="en-US" dirty="0">
                <a:solidFill>
                  <a:schemeClr val="accent1"/>
                </a:solidFill>
              </a:rPr>
              <a:t> window</a:t>
            </a:r>
            <a:r>
              <a:rPr lang="hu-HU" dirty="0">
                <a:solidFill>
                  <a:schemeClr val="accent1"/>
                </a:solidFill>
              </a:rPr>
              <a:t>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</a:t>
            </a:r>
            <a:r>
              <a:rPr lang="hu-HU" dirty="0"/>
              <a:t> küldő oldalon</a:t>
            </a:r>
            <a:endParaRPr lang="en-US" dirty="0"/>
          </a:p>
          <a:p>
            <a:pPr lvl="1"/>
            <a:r>
              <a:rPr lang="hu-HU" dirty="0"/>
              <a:t>Torlódás vezérlés egy küldő oldali probléma</a:t>
            </a:r>
          </a:p>
          <a:p>
            <a:pPr lvl="1"/>
            <a:r>
              <a:rPr lang="hu-HU" dirty="0"/>
              <a:t>Jelölése: </a:t>
            </a:r>
            <a:r>
              <a:rPr lang="hu-HU" dirty="0" err="1"/>
              <a:t>cwnd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Két fő komponens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hu-HU" dirty="0"/>
              <a:t>Torlódás detektálás</a:t>
            </a:r>
            <a:endParaRPr lang="en-US" dirty="0"/>
          </a:p>
          <a:p>
            <a:pPr marL="834390" lvl="1" indent="-514350"/>
            <a:r>
              <a:rPr lang="hu-HU" dirty="0"/>
              <a:t>Eldobott csomag egy megbízható jel</a:t>
            </a:r>
            <a:endParaRPr lang="en-US" dirty="0"/>
          </a:p>
          <a:p>
            <a:pPr marL="1108710" lvl="2" indent="-514350"/>
            <a:r>
              <a:rPr lang="hu-HU" dirty="0"/>
              <a:t>Késleltetés alapú megoldások – nehéz és kockázatos</a:t>
            </a:r>
            <a:endParaRPr lang="en-US" dirty="0"/>
          </a:p>
          <a:p>
            <a:pPr marL="834390" lvl="1" indent="-514350"/>
            <a:r>
              <a:rPr lang="hu-HU" dirty="0"/>
              <a:t>Hogyan detektáljuk a csomag eldobását</a:t>
            </a:r>
            <a:r>
              <a:rPr lang="en-US" dirty="0"/>
              <a:t>? </a:t>
            </a:r>
            <a:r>
              <a:rPr lang="hu-HU" dirty="0"/>
              <a:t>Nyugtával</a:t>
            </a:r>
            <a:endParaRPr lang="en-US" dirty="0"/>
          </a:p>
          <a:p>
            <a:pPr marL="1108710" lvl="2" indent="-514350"/>
            <a:r>
              <a:rPr lang="hu-HU" dirty="0"/>
              <a:t>Időkorlát lejár ACK fogadása nélkül</a:t>
            </a:r>
            <a:endParaRPr lang="en-US" dirty="0"/>
          </a:p>
          <a:p>
            <a:pPr marL="1108710" lvl="2" indent="-514350"/>
            <a:r>
              <a:rPr lang="hu-HU" dirty="0"/>
              <a:t>Számos duplikált</a:t>
            </a:r>
            <a:r>
              <a:rPr lang="en-US" dirty="0"/>
              <a:t> ACK </a:t>
            </a:r>
            <a:r>
              <a:rPr lang="hu-HU" dirty="0"/>
              <a:t>jön be sorban (később lesz róla szó)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Ráta beállító algoritmus</a:t>
            </a:r>
            <a:endParaRPr lang="en-US" dirty="0"/>
          </a:p>
          <a:p>
            <a:pPr marL="834390" lvl="1" indent="-514350"/>
            <a:r>
              <a:rPr lang="hu-HU" i="1" dirty="0"/>
              <a:t>c</a:t>
            </a:r>
            <a:r>
              <a:rPr lang="en-US" i="1" dirty="0" err="1"/>
              <a:t>wnd</a:t>
            </a:r>
            <a:r>
              <a:rPr lang="hu-HU" i="1" dirty="0"/>
              <a:t> módosítása</a:t>
            </a:r>
            <a:endParaRPr lang="en-US" i="1" dirty="0"/>
          </a:p>
          <a:p>
            <a:pPr marL="834390" lvl="1" indent="-514350"/>
            <a:r>
              <a:rPr lang="hu-HU" dirty="0"/>
              <a:t>Sávszélesség próba</a:t>
            </a:r>
            <a:endParaRPr lang="en-US" dirty="0"/>
          </a:p>
          <a:p>
            <a:pPr marL="834390" lvl="1" indent="-514350"/>
            <a:r>
              <a:rPr lang="hu-HU" dirty="0"/>
              <a:t>Válasz lépés a torlódásra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3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Ráta vezérlés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Tudjuk, hogy a </a:t>
            </a:r>
            <a:r>
              <a:rPr lang="en-US" dirty="0"/>
              <a:t>TCP ACK </a:t>
            </a:r>
            <a:r>
              <a:rPr lang="hu-HU" dirty="0"/>
              <a:t>ütemezett</a:t>
            </a:r>
            <a:endParaRPr lang="en-US" dirty="0"/>
          </a:p>
          <a:p>
            <a:pPr lvl="1"/>
            <a:r>
              <a:rPr lang="hu-HU" dirty="0"/>
              <a:t>Torlódás</a:t>
            </a:r>
            <a:r>
              <a:rPr lang="en-US" dirty="0"/>
              <a:t> = </a:t>
            </a:r>
            <a:r>
              <a:rPr lang="hu-HU" dirty="0"/>
              <a:t>késleltetés</a:t>
            </a:r>
            <a:r>
              <a:rPr lang="en-US" dirty="0"/>
              <a:t> = </a:t>
            </a:r>
            <a:r>
              <a:rPr lang="hu-HU" dirty="0"/>
              <a:t>hosszú várakozás</a:t>
            </a:r>
            <a:r>
              <a:rPr lang="en-US" dirty="0"/>
              <a:t> </a:t>
            </a:r>
            <a:r>
              <a:rPr lang="hu-HU" dirty="0"/>
              <a:t>a nyugták között</a:t>
            </a:r>
            <a:endParaRPr lang="en-US" dirty="0"/>
          </a:p>
          <a:p>
            <a:pPr lvl="1"/>
            <a:r>
              <a:rPr lang="hu-HU" dirty="0"/>
              <a:t>Nincs torlódás</a:t>
            </a:r>
            <a:r>
              <a:rPr lang="en-US" dirty="0"/>
              <a:t> = </a:t>
            </a:r>
            <a:r>
              <a:rPr lang="hu-HU" dirty="0"/>
              <a:t>alacsony késleltetés</a:t>
            </a:r>
            <a:r>
              <a:rPr lang="en-US" dirty="0"/>
              <a:t> = </a:t>
            </a:r>
            <a:r>
              <a:rPr lang="hu-HU" dirty="0"/>
              <a:t>gyors </a:t>
            </a:r>
            <a:r>
              <a:rPr lang="en-US" dirty="0"/>
              <a:t>ACK</a:t>
            </a:r>
          </a:p>
          <a:p>
            <a:r>
              <a:rPr lang="hu-HU" dirty="0"/>
              <a:t>Alapvető algoritmus</a:t>
            </a:r>
            <a:endParaRPr lang="en-US" dirty="0"/>
          </a:p>
          <a:p>
            <a:pPr lvl="1"/>
            <a:r>
              <a:rPr lang="en-US" dirty="0"/>
              <a:t>ACK</a:t>
            </a:r>
            <a:r>
              <a:rPr lang="hu-HU" dirty="0"/>
              <a:t> fogadása esetén</a:t>
            </a:r>
            <a:r>
              <a:rPr lang="en-US" dirty="0"/>
              <a:t>: </a:t>
            </a:r>
            <a:r>
              <a:rPr lang="hu-HU" dirty="0"/>
              <a:t>növeljük a</a:t>
            </a:r>
            <a:r>
              <a:rPr lang="en-US" dirty="0"/>
              <a:t> </a:t>
            </a:r>
            <a:r>
              <a:rPr lang="en-US" dirty="0" err="1"/>
              <a:t>cwnd</a:t>
            </a:r>
            <a:r>
              <a:rPr lang="hu-HU" dirty="0"/>
              <a:t> ablakot</a:t>
            </a:r>
            <a:endParaRPr lang="en-US" dirty="0"/>
          </a:p>
          <a:p>
            <a:pPr lvl="2"/>
            <a:r>
              <a:rPr lang="hu-HU" dirty="0"/>
              <a:t>Adat leszállítva, valószínűleg gyorsabban is küldhetünk</a:t>
            </a:r>
            <a:endParaRPr lang="en-US" dirty="0"/>
          </a:p>
          <a:p>
            <a:pPr lvl="2"/>
            <a:r>
              <a:rPr lang="en-US" i="1" dirty="0" err="1"/>
              <a:t>cwnd</a:t>
            </a:r>
            <a:r>
              <a:rPr lang="en-US" dirty="0"/>
              <a:t> </a:t>
            </a:r>
            <a:r>
              <a:rPr lang="hu-HU" dirty="0"/>
              <a:t>növekedése arányos az </a:t>
            </a:r>
            <a:r>
              <a:rPr lang="hu-HU" dirty="0" err="1"/>
              <a:t>RTT-vel</a:t>
            </a:r>
            <a:endParaRPr lang="en-US" i="1" dirty="0"/>
          </a:p>
          <a:p>
            <a:pPr lvl="1"/>
            <a:r>
              <a:rPr lang="hu-HU" dirty="0"/>
              <a:t>Csomagvesztés esetén</a:t>
            </a:r>
            <a:r>
              <a:rPr lang="en-US" dirty="0"/>
              <a:t>: </a:t>
            </a:r>
            <a:r>
              <a:rPr lang="hu-HU" dirty="0"/>
              <a:t>csökkentsük a</a:t>
            </a:r>
            <a:r>
              <a:rPr lang="en-US" dirty="0"/>
              <a:t> </a:t>
            </a:r>
            <a:r>
              <a:rPr lang="en-US" dirty="0" err="1"/>
              <a:t>cwnd</a:t>
            </a:r>
            <a:r>
              <a:rPr lang="hu-HU" dirty="0"/>
              <a:t> ablakot</a:t>
            </a:r>
            <a:endParaRPr lang="en-US" dirty="0"/>
          </a:p>
          <a:p>
            <a:pPr lvl="2"/>
            <a:r>
              <a:rPr lang="hu-HU" dirty="0"/>
              <a:t>Adat elveszett, torlódásnak kell lennie a hálózatban</a:t>
            </a:r>
            <a:endParaRPr lang="en-US" dirty="0"/>
          </a:p>
          <a:p>
            <a:r>
              <a:rPr lang="hu-HU" dirty="0"/>
              <a:t>Kérdés: milyen függvényt használjuk a növeléshez és csökkentéshez</a:t>
            </a:r>
            <a:r>
              <a:rPr lang="en-US" dirty="0"/>
              <a:t>?</a:t>
            </a:r>
            <a:r>
              <a:rPr lang="hu-HU" dirty="0"/>
              <a:t> 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5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Torlódás vezérlés megvalósítása</a:t>
            </a:r>
            <a:endParaRPr lang="en-US" dirty="0"/>
          </a:p>
        </p:txBody>
      </p:sp>
      <p:sp>
        <p:nvSpPr>
          <p:cNvPr id="65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Három változót kell nyilvántartani:</a:t>
            </a:r>
            <a:endParaRPr lang="en-US" dirty="0"/>
          </a:p>
          <a:p>
            <a:pPr lvl="1"/>
            <a:r>
              <a:rPr lang="en-US" i="1" dirty="0" err="1"/>
              <a:t>cwnd</a:t>
            </a:r>
            <a:r>
              <a:rPr lang="en-US" dirty="0"/>
              <a:t>:  </a:t>
            </a:r>
            <a:r>
              <a:rPr lang="hu-HU" dirty="0"/>
              <a:t>torlódási ablak</a:t>
            </a:r>
            <a:endParaRPr lang="en-US" dirty="0"/>
          </a:p>
          <a:p>
            <a:pPr lvl="1"/>
            <a:r>
              <a:rPr lang="en-US" i="1" dirty="0" err="1"/>
              <a:t>adv_wnd</a:t>
            </a:r>
            <a:r>
              <a:rPr lang="en-US" dirty="0"/>
              <a:t>: </a:t>
            </a:r>
            <a:r>
              <a:rPr lang="hu-HU" dirty="0"/>
              <a:t>a fogadó meghirdetett ablaka</a:t>
            </a:r>
            <a:endParaRPr lang="en-US" dirty="0"/>
          </a:p>
          <a:p>
            <a:pPr lvl="1"/>
            <a:r>
              <a:rPr lang="en-US" i="1" dirty="0" err="1"/>
              <a:t>ssthresh</a:t>
            </a:r>
            <a:r>
              <a:rPr lang="en-US" dirty="0"/>
              <a:t>:  </a:t>
            </a:r>
            <a:r>
              <a:rPr lang="hu-HU" dirty="0"/>
              <a:t>vágási érték</a:t>
            </a:r>
            <a:r>
              <a:rPr lang="en-US" dirty="0"/>
              <a:t> (</a:t>
            </a:r>
            <a:r>
              <a:rPr lang="hu-HU" dirty="0"/>
              <a:t>a</a:t>
            </a:r>
            <a:r>
              <a:rPr lang="en-US" dirty="0"/>
              <a:t> </a:t>
            </a:r>
            <a:r>
              <a:rPr lang="en-US" i="1" dirty="0" err="1"/>
              <a:t>cwnd</a:t>
            </a:r>
            <a:r>
              <a:rPr lang="hu-HU" dirty="0"/>
              <a:t> frissítésére használjuk</a:t>
            </a:r>
            <a:r>
              <a:rPr lang="en-US" dirty="0"/>
              <a:t>)</a:t>
            </a:r>
          </a:p>
          <a:p>
            <a:r>
              <a:rPr lang="hu-HU" dirty="0"/>
              <a:t>Küldésnél használjuk</a:t>
            </a:r>
            <a:r>
              <a:rPr lang="en-US" dirty="0"/>
              <a:t>: </a:t>
            </a:r>
            <a:r>
              <a:rPr lang="en-US" i="1" dirty="0" err="1"/>
              <a:t>wnd</a:t>
            </a:r>
            <a:r>
              <a:rPr lang="en-US" dirty="0"/>
              <a:t> = </a:t>
            </a:r>
            <a:r>
              <a:rPr lang="en-US" i="1" dirty="0"/>
              <a:t>min(</a:t>
            </a:r>
            <a:r>
              <a:rPr lang="en-US" i="1" dirty="0" err="1"/>
              <a:t>cwnd</a:t>
            </a:r>
            <a:r>
              <a:rPr lang="en-US" i="1" dirty="0"/>
              <a:t>, </a:t>
            </a:r>
            <a:r>
              <a:rPr lang="en-US" i="1" dirty="0" err="1"/>
              <a:t>adv_wnd</a:t>
            </a:r>
            <a:r>
              <a:rPr lang="en-US" dirty="0"/>
              <a:t>)</a:t>
            </a:r>
          </a:p>
          <a:p>
            <a:r>
              <a:rPr lang="hu-HU" dirty="0"/>
              <a:t>A torlódás vezérlés két fázisa:</a:t>
            </a:r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hu-HU" dirty="0"/>
              <a:t>Lassú indulás („</a:t>
            </a:r>
            <a:r>
              <a:rPr lang="en-US" dirty="0"/>
              <a:t>Slow start</a:t>
            </a:r>
            <a:r>
              <a:rPr lang="hu-HU" dirty="0"/>
              <a:t>”)</a:t>
            </a:r>
            <a:r>
              <a:rPr lang="en-US" dirty="0"/>
              <a:t> (</a:t>
            </a:r>
            <a:r>
              <a:rPr lang="en-US" i="1" dirty="0" err="1"/>
              <a:t>cwnd</a:t>
            </a:r>
            <a:r>
              <a:rPr lang="en-US" dirty="0"/>
              <a:t> &lt; </a:t>
            </a:r>
            <a:r>
              <a:rPr lang="en-US" i="1" dirty="0" err="1"/>
              <a:t>ssthresh</a:t>
            </a:r>
            <a:r>
              <a:rPr lang="en-US" dirty="0"/>
              <a:t>)</a:t>
            </a:r>
          </a:p>
          <a:p>
            <a:pPr marL="1154430" lvl="2" indent="-514350"/>
            <a:r>
              <a:rPr lang="hu-HU" dirty="0"/>
              <a:t>Az ún. </a:t>
            </a:r>
            <a:r>
              <a:rPr lang="hu-HU" dirty="0" err="1"/>
              <a:t>bottleneck</a:t>
            </a:r>
            <a:r>
              <a:rPr lang="hu-HU" dirty="0"/>
              <a:t> (legszűkebb) sávszélesség meghatározása a cél. </a:t>
            </a:r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hu-HU" dirty="0"/>
              <a:t>Torlódás elkerülés</a:t>
            </a:r>
            <a:r>
              <a:rPr lang="en-US" dirty="0"/>
              <a:t> (</a:t>
            </a:r>
            <a:r>
              <a:rPr lang="en-US" i="1" dirty="0" err="1"/>
              <a:t>cwnd</a:t>
            </a:r>
            <a:r>
              <a:rPr lang="en-US" dirty="0"/>
              <a:t> &gt;= </a:t>
            </a:r>
            <a:r>
              <a:rPr lang="en-US" i="1" dirty="0" err="1"/>
              <a:t>ssthresh</a:t>
            </a:r>
            <a:r>
              <a:rPr lang="en-US" dirty="0"/>
              <a:t>)</a:t>
            </a:r>
          </a:p>
          <a:p>
            <a:pPr marL="1154430" lvl="2" indent="-514350"/>
            <a:r>
              <a:rPr lang="en-US" dirty="0"/>
              <a:t>AIMD</a:t>
            </a:r>
            <a:r>
              <a:rPr lang="hu-HU" dirty="0"/>
              <a:t> – </a:t>
            </a:r>
            <a:r>
              <a:rPr lang="hu-HU" dirty="0" err="1"/>
              <a:t>Additive</a:t>
            </a:r>
            <a:r>
              <a:rPr lang="hu-HU" dirty="0"/>
              <a:t> </a:t>
            </a:r>
            <a:r>
              <a:rPr lang="hu-HU" dirty="0" err="1"/>
              <a:t>Increase</a:t>
            </a:r>
            <a:r>
              <a:rPr lang="hu-HU" dirty="0"/>
              <a:t> </a:t>
            </a:r>
            <a:r>
              <a:rPr lang="hu-HU" dirty="0" err="1"/>
              <a:t>Multiplicative</a:t>
            </a:r>
            <a:r>
              <a:rPr lang="hu-HU" dirty="0"/>
              <a:t> </a:t>
            </a:r>
            <a:r>
              <a:rPr lang="hu-HU" dirty="0" err="1"/>
              <a:t>Decrease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fld id="{E69AC99F-0E86-43C9-AB90-FE1161A07387}" type="slidenum">
              <a:rPr lang="en-US" smtClean="0"/>
              <a:pPr/>
              <a:t>458</a:t>
            </a:fld>
            <a:endParaRPr 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8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Lassú indulás - </a:t>
            </a:r>
            <a:r>
              <a:rPr lang="en-US" dirty="0"/>
              <a:t>Slow Start</a:t>
            </a:r>
          </a:p>
        </p:txBody>
      </p:sp>
      <p:sp>
        <p:nvSpPr>
          <p:cNvPr id="66048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00200"/>
            <a:ext cx="6887378" cy="5105400"/>
          </a:xfrm>
        </p:spPr>
        <p:txBody>
          <a:bodyPr>
            <a:normAutofit lnSpcReduction="10000"/>
          </a:bodyPr>
          <a:lstStyle/>
          <a:p>
            <a:r>
              <a:rPr lang="hu-HU" dirty="0"/>
              <a:t>Cél, hogy gyorsan elérjük a könyök pontot</a:t>
            </a:r>
            <a:endParaRPr lang="en-US" dirty="0"/>
          </a:p>
          <a:p>
            <a:r>
              <a:rPr lang="hu-HU" dirty="0"/>
              <a:t>Egy kapcsolat kezdetén</a:t>
            </a:r>
            <a:r>
              <a:rPr lang="en-US" dirty="0"/>
              <a:t> (</a:t>
            </a:r>
            <a:r>
              <a:rPr lang="hu-HU" dirty="0"/>
              <a:t>vagy újraindításakor)</a:t>
            </a:r>
            <a:endParaRPr lang="en-US" dirty="0"/>
          </a:p>
          <a:p>
            <a:pPr lvl="1"/>
            <a:r>
              <a:rPr lang="en-US" i="1" dirty="0" err="1"/>
              <a:t>cwnd</a:t>
            </a:r>
            <a:r>
              <a:rPr lang="en-US" dirty="0"/>
              <a:t> =1</a:t>
            </a:r>
          </a:p>
          <a:p>
            <a:pPr lvl="1"/>
            <a:r>
              <a:rPr lang="en-US" i="1" dirty="0" err="1"/>
              <a:t>ssthresh</a:t>
            </a:r>
            <a:r>
              <a:rPr lang="en-US" dirty="0"/>
              <a:t> = </a:t>
            </a:r>
            <a:r>
              <a:rPr lang="en-US" i="1" dirty="0" err="1"/>
              <a:t>adv_wnd</a:t>
            </a:r>
            <a:endParaRPr lang="en-US" i="1" dirty="0"/>
          </a:p>
          <a:p>
            <a:pPr lvl="1"/>
            <a:r>
              <a:rPr lang="hu-HU" dirty="0"/>
              <a:t>Minden nyugtázott szegmensre:</a:t>
            </a:r>
            <a:r>
              <a:rPr lang="en-US" dirty="0"/>
              <a:t> </a:t>
            </a:r>
            <a:r>
              <a:rPr lang="en-US" i="1" dirty="0" err="1"/>
              <a:t>cwnd</a:t>
            </a:r>
            <a:r>
              <a:rPr lang="en-US" dirty="0"/>
              <a:t>++</a:t>
            </a:r>
          </a:p>
          <a:p>
            <a:r>
              <a:rPr lang="hu-HU" dirty="0"/>
              <a:t>Egészen addig amíg</a:t>
            </a:r>
          </a:p>
          <a:p>
            <a:pPr lvl="1"/>
            <a:r>
              <a:rPr lang="hu-HU" dirty="0"/>
              <a:t>El nem érjük az </a:t>
            </a:r>
            <a:r>
              <a:rPr lang="en-US" i="1" dirty="0" err="1"/>
              <a:t>ssthresh</a:t>
            </a:r>
            <a:r>
              <a:rPr lang="en-US" dirty="0"/>
              <a:t> </a:t>
            </a:r>
            <a:r>
              <a:rPr lang="hu-HU" dirty="0"/>
              <a:t>értéket</a:t>
            </a:r>
            <a:endParaRPr lang="en-US" dirty="0"/>
          </a:p>
          <a:p>
            <a:pPr lvl="1"/>
            <a:r>
              <a:rPr lang="hu-HU" dirty="0"/>
              <a:t>Vagy csomagvesztés nem történik</a:t>
            </a:r>
            <a:endParaRPr lang="en-US" dirty="0"/>
          </a:p>
          <a:p>
            <a:r>
              <a:rPr lang="hu-HU" dirty="0"/>
              <a:t>A </a:t>
            </a:r>
            <a:r>
              <a:rPr lang="en-US" dirty="0"/>
              <a:t>Slow Start </a:t>
            </a:r>
            <a:r>
              <a:rPr lang="hu-HU" dirty="0"/>
              <a:t>valójában nem lassú</a:t>
            </a:r>
            <a:endParaRPr lang="en-US" dirty="0"/>
          </a:p>
          <a:p>
            <a:pPr lvl="1"/>
            <a:r>
              <a:rPr lang="en-US" i="1" dirty="0" err="1"/>
              <a:t>cwnd</a:t>
            </a:r>
            <a:r>
              <a:rPr lang="en-US" dirty="0"/>
              <a:t> </a:t>
            </a:r>
            <a:r>
              <a:rPr lang="hu-HU" dirty="0"/>
              <a:t>exponenciálisan nő</a:t>
            </a:r>
            <a:endParaRPr lang="en-US" i="1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459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33106" y="4134286"/>
            <a:ext cx="3021340" cy="2347777"/>
            <a:chOff x="5495841" y="1359038"/>
            <a:chExt cx="3778618" cy="2936233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150259" y="1968500"/>
              <a:ext cx="2514600" cy="1771650"/>
            </a:xfrm>
            <a:custGeom>
              <a:avLst/>
              <a:gdLst/>
              <a:ahLst/>
              <a:cxnLst>
                <a:cxn ang="0">
                  <a:pos x="0" y="1212"/>
                </a:cxn>
                <a:cxn ang="0">
                  <a:pos x="0" y="1170"/>
                </a:cxn>
                <a:cxn ang="0">
                  <a:pos x="96" y="768"/>
                </a:cxn>
                <a:cxn ang="0">
                  <a:pos x="240" y="480"/>
                </a:cxn>
                <a:cxn ang="0">
                  <a:pos x="480" y="192"/>
                </a:cxn>
                <a:cxn ang="0">
                  <a:pos x="816" y="48"/>
                </a:cxn>
                <a:cxn ang="0">
                  <a:pos x="1104" y="0"/>
                </a:cxn>
                <a:cxn ang="0">
                  <a:pos x="1344" y="0"/>
                </a:cxn>
                <a:cxn ang="0">
                  <a:pos x="1392" y="480"/>
                </a:cxn>
                <a:cxn ang="0">
                  <a:pos x="1488" y="1008"/>
                </a:cxn>
                <a:cxn ang="0">
                  <a:pos x="1536" y="1152"/>
                </a:cxn>
                <a:cxn ang="0">
                  <a:pos x="1584" y="1200"/>
                </a:cxn>
              </a:cxnLst>
              <a:rect l="0" t="0" r="r" b="b"/>
              <a:pathLst>
                <a:path w="1584" h="1212">
                  <a:moveTo>
                    <a:pt x="0" y="1212"/>
                  </a:moveTo>
                  <a:cubicBezTo>
                    <a:pt x="0" y="1198"/>
                    <a:pt x="0" y="1184"/>
                    <a:pt x="0" y="1170"/>
                  </a:cubicBezTo>
                  <a:lnTo>
                    <a:pt x="96" y="768"/>
                  </a:lnTo>
                  <a:lnTo>
                    <a:pt x="240" y="480"/>
                  </a:lnTo>
                  <a:lnTo>
                    <a:pt x="480" y="192"/>
                  </a:lnTo>
                  <a:lnTo>
                    <a:pt x="816" y="48"/>
                  </a:lnTo>
                  <a:lnTo>
                    <a:pt x="1104" y="0"/>
                  </a:lnTo>
                  <a:lnTo>
                    <a:pt x="1344" y="0"/>
                  </a:lnTo>
                  <a:lnTo>
                    <a:pt x="1392" y="480"/>
                  </a:lnTo>
                  <a:lnTo>
                    <a:pt x="1488" y="1008"/>
                  </a:lnTo>
                  <a:lnTo>
                    <a:pt x="1536" y="1152"/>
                  </a:lnTo>
                  <a:lnTo>
                    <a:pt x="1584" y="1200"/>
                  </a:lnTo>
                </a:path>
              </a:pathLst>
            </a:cu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 flipV="1">
              <a:off x="6150259" y="1816100"/>
              <a:ext cx="0" cy="1905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vert="horz" wrap="square" lIns="90488" tIns="44450" rIns="90488" bIns="4445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6150259" y="3721100"/>
              <a:ext cx="3124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vert="horz" wrap="square" lIns="90488" tIns="44450" rIns="90488" bIns="4445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8283859" y="1816100"/>
              <a:ext cx="0" cy="2057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90488" tIns="44450" rIns="90488" bIns="4445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6912259" y="1816100"/>
              <a:ext cx="0" cy="2057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90488" tIns="44450" rIns="90488" bIns="4445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6912259" y="1968500"/>
              <a:ext cx="1371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90488" tIns="44450" rIns="90488" bIns="4445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7195273" y="3721100"/>
              <a:ext cx="1452748" cy="57417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vert="horz" wrap="none" lIns="90488" tIns="44450" rIns="90488" bIns="4445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hu-HU" sz="2400" dirty="0"/>
                <a:t>Terhelés</a:t>
              </a:r>
              <a:endParaRPr lang="en-US" sz="2400" dirty="0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 rot="16200000">
              <a:off x="5183494" y="2715748"/>
              <a:ext cx="1198863" cy="57417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vert="horz" wrap="none" lIns="90488" tIns="44450" rIns="90488" bIns="4445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hu-HU" sz="2400" dirty="0"/>
                <a:t>Átvitel</a:t>
              </a:r>
              <a:endParaRPr lang="en-US" sz="2400" dirty="0"/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6425162" y="1359038"/>
              <a:ext cx="1324602" cy="57417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vert="horz" wrap="none" lIns="90488" tIns="44450" rIns="90488" bIns="4445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hu-HU" sz="2400" dirty="0"/>
                <a:t>Könyök</a:t>
              </a:r>
              <a:endParaRPr lang="en-US" sz="2400" dirty="0"/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7957101" y="1359038"/>
              <a:ext cx="913862" cy="57417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vert="horz" wrap="none" lIns="90488" tIns="44450" rIns="90488" bIns="4445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hu-HU" sz="2400" dirty="0"/>
                <a:t>Szírt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2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Tananyag címszavakban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sz="2000" dirty="0"/>
              <a:t>Hálózatok leírásához használt legfontosabb referencia modellek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Fizikai réteg áttekintése 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Adatkapcsolati réteg</a:t>
            </a:r>
          </a:p>
          <a:p>
            <a:pPr marL="749808" lvl="1" indent="-457200">
              <a:buFont typeface="+mj-lt"/>
              <a:buAutoNum type="alphaLcParenR"/>
            </a:pPr>
            <a:r>
              <a:rPr lang="hu-HU" sz="2000" dirty="0"/>
              <a:t>„</a:t>
            </a:r>
            <a:r>
              <a:rPr lang="hu-HU" sz="2000" b="1" dirty="0" err="1">
                <a:solidFill>
                  <a:srgbClr val="00B0F0"/>
                </a:solidFill>
              </a:rPr>
              <a:t>L</a:t>
            </a:r>
            <a:r>
              <a:rPr lang="hu-HU" sz="2000" dirty="0" err="1"/>
              <a:t>ogical</a:t>
            </a:r>
            <a:r>
              <a:rPr lang="hu-HU" sz="2000" dirty="0"/>
              <a:t> </a:t>
            </a:r>
            <a:r>
              <a:rPr lang="hu-HU" sz="2000" b="1" dirty="0">
                <a:solidFill>
                  <a:srgbClr val="00B0F0"/>
                </a:solidFill>
              </a:rPr>
              <a:t>L</a:t>
            </a:r>
            <a:r>
              <a:rPr lang="hu-HU" sz="2000" dirty="0"/>
              <a:t>ink </a:t>
            </a:r>
            <a:r>
              <a:rPr lang="hu-HU" sz="2000" b="1" dirty="0" err="1">
                <a:solidFill>
                  <a:srgbClr val="00B0F0"/>
                </a:solidFill>
              </a:rPr>
              <a:t>C</a:t>
            </a:r>
            <a:r>
              <a:rPr lang="hu-HU" sz="2000" dirty="0" err="1"/>
              <a:t>ontrol</a:t>
            </a:r>
            <a:r>
              <a:rPr lang="hu-HU" sz="2000" dirty="0"/>
              <a:t>” </a:t>
            </a:r>
            <a:r>
              <a:rPr lang="hu-HU" sz="2000" dirty="0" err="1"/>
              <a:t>alréteg</a:t>
            </a:r>
            <a:endParaRPr lang="hu-HU" sz="2000" dirty="0"/>
          </a:p>
          <a:p>
            <a:pPr marL="749808" lvl="1" indent="-457200">
              <a:buFont typeface="+mj-lt"/>
              <a:buAutoNum type="alphaLcParenR"/>
            </a:pPr>
            <a:r>
              <a:rPr lang="hu-HU" sz="2000" dirty="0"/>
              <a:t>„</a:t>
            </a:r>
            <a:r>
              <a:rPr lang="hu-HU" sz="2000" b="1" dirty="0" err="1">
                <a:solidFill>
                  <a:srgbClr val="00B0F0"/>
                </a:solidFill>
              </a:rPr>
              <a:t>M</a:t>
            </a:r>
            <a:r>
              <a:rPr lang="hu-HU" sz="2000" dirty="0" err="1"/>
              <a:t>edium</a:t>
            </a:r>
            <a:r>
              <a:rPr lang="hu-HU" sz="2000" b="1" dirty="0"/>
              <a:t> </a:t>
            </a:r>
            <a:r>
              <a:rPr lang="hu-HU" sz="2000" b="1" dirty="0">
                <a:solidFill>
                  <a:srgbClr val="00B0F0"/>
                </a:solidFill>
              </a:rPr>
              <a:t>A</a:t>
            </a:r>
            <a:r>
              <a:rPr lang="hu-HU" sz="2000" dirty="0"/>
              <a:t>ccess </a:t>
            </a:r>
            <a:r>
              <a:rPr lang="hu-HU" sz="2000" b="1" dirty="0" err="1">
                <a:solidFill>
                  <a:srgbClr val="00B0F0"/>
                </a:solidFill>
              </a:rPr>
              <a:t>C</a:t>
            </a:r>
            <a:r>
              <a:rPr lang="hu-HU" sz="2000" dirty="0" err="1"/>
              <a:t>ontrol</a:t>
            </a:r>
            <a:r>
              <a:rPr lang="hu-HU" sz="2000" dirty="0"/>
              <a:t>” </a:t>
            </a:r>
            <a:r>
              <a:rPr lang="hu-HU" sz="2000" dirty="0" err="1"/>
              <a:t>alréteg</a:t>
            </a:r>
            <a:endParaRPr lang="hu-HU" sz="2000" dirty="0"/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Hálózati réteg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 err="1"/>
              <a:t>Socket</a:t>
            </a:r>
            <a:r>
              <a:rPr lang="hu-HU" sz="2000" dirty="0"/>
              <a:t> programozási alapok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Szállítói réteg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Alkalmazási réteg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Kis kitekintés – Software </a:t>
            </a:r>
            <a:r>
              <a:rPr lang="hu-HU" sz="2000" dirty="0" err="1"/>
              <a:t>defined</a:t>
            </a:r>
            <a:r>
              <a:rPr lang="hu-HU" sz="2000" dirty="0"/>
              <a:t> </a:t>
            </a:r>
            <a:r>
              <a:rPr lang="hu-HU" sz="2000" dirty="0" err="1"/>
              <a:t>networks</a:t>
            </a:r>
            <a:r>
              <a:rPr lang="hu-HU" sz="2000" dirty="0"/>
              <a:t>, </a:t>
            </a:r>
            <a:r>
              <a:rPr lang="hu-HU" sz="2000" dirty="0" err="1"/>
              <a:t>OpenFlow</a:t>
            </a:r>
            <a:r>
              <a:rPr lang="hu-HU" sz="2000"/>
              <a:t>, P4, 5G</a:t>
            </a:r>
            <a:endParaRPr lang="hu-HU" sz="2000" dirty="0"/>
          </a:p>
          <a:p>
            <a:pPr marL="749808" lvl="1" indent="-457200">
              <a:buFont typeface="+mj-lt"/>
              <a:buAutoNum type="alphaLcParenR"/>
            </a:pPr>
            <a:endParaRPr lang="hu-HU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Start </a:t>
            </a:r>
            <a:r>
              <a:rPr lang="hu-HU" dirty="0"/>
              <a:t>példa</a:t>
            </a:r>
            <a:endParaRPr lang="en-US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460</a:t>
            </a:fld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401302" y="2363033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401302" y="3601234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401302" y="3879234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6390774" y="5108073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390774" y="5398082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16238" y="1600606"/>
            <a:ext cx="0" cy="51888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8751177" y="1600606"/>
            <a:ext cx="0" cy="51888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6401302" y="1768511"/>
            <a:ext cx="2290108" cy="552330"/>
            <a:chOff x="2850395" y="3694550"/>
            <a:chExt cx="4810245" cy="552330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401302" y="2979872"/>
            <a:ext cx="2290108" cy="552330"/>
            <a:chOff x="2850395" y="3694550"/>
            <a:chExt cx="4810245" cy="552330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401302" y="3252322"/>
            <a:ext cx="2290108" cy="552330"/>
            <a:chOff x="2850395" y="3694550"/>
            <a:chExt cx="4810245" cy="552330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401302" y="4484072"/>
            <a:ext cx="2290108" cy="552330"/>
            <a:chOff x="2850395" y="3694550"/>
            <a:chExt cx="4810245" cy="552330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390774" y="4776343"/>
            <a:ext cx="2290108" cy="552330"/>
            <a:chOff x="2850395" y="3694550"/>
            <a:chExt cx="4810245" cy="552330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403679" y="5041078"/>
            <a:ext cx="2290108" cy="552330"/>
            <a:chOff x="2850395" y="3694550"/>
            <a:chExt cx="4810245" cy="552330"/>
          </a:xfrm>
        </p:grpSpPr>
        <p:cxnSp>
          <p:nvCxnSpPr>
            <p:cNvPr id="86" name="Straight Arrow Connector 85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390393" y="5316162"/>
            <a:ext cx="2290108" cy="552330"/>
            <a:chOff x="2850395" y="3694550"/>
            <a:chExt cx="4810245" cy="552330"/>
          </a:xfrm>
        </p:grpSpPr>
        <p:cxnSp>
          <p:nvCxnSpPr>
            <p:cNvPr id="89" name="Straight Arrow Connector 88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7</a:t>
              </a: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H="1">
            <a:off x="6378963" y="5672337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6378963" y="5945827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89170" y="155120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789170" y="2888683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789170" y="4391284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789170" y="6325985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8</a:t>
            </a:r>
          </a:p>
        </p:txBody>
      </p:sp>
      <p:sp>
        <p:nvSpPr>
          <p:cNvPr id="99" name="Content Placeholder 3"/>
          <p:cNvSpPr txBox="1">
            <a:spLocks/>
          </p:cNvSpPr>
          <p:nvPr/>
        </p:nvSpPr>
        <p:spPr>
          <a:xfrm>
            <a:off x="152400" y="1782032"/>
            <a:ext cx="4221296" cy="492356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cwnd</a:t>
            </a:r>
            <a:r>
              <a:rPr lang="en-US" dirty="0"/>
              <a:t> </a:t>
            </a:r>
            <a:r>
              <a:rPr lang="hu-HU" dirty="0"/>
              <a:t>gyorsan nő</a:t>
            </a:r>
            <a:endParaRPr lang="en-US" dirty="0"/>
          </a:p>
          <a:p>
            <a:r>
              <a:rPr lang="hu-HU" dirty="0"/>
              <a:t>Lelassul, amikor</a:t>
            </a:r>
            <a:r>
              <a:rPr lang="en-US" dirty="0"/>
              <a:t>…</a:t>
            </a:r>
          </a:p>
          <a:p>
            <a:pPr lvl="1"/>
            <a:r>
              <a:rPr lang="en-US" i="1" dirty="0" err="1"/>
              <a:t>cwnd</a:t>
            </a:r>
            <a:r>
              <a:rPr lang="en-US" i="1" dirty="0"/>
              <a:t> &gt;= </a:t>
            </a:r>
            <a:r>
              <a:rPr lang="en-US" i="1" dirty="0" err="1"/>
              <a:t>ssthresh</a:t>
            </a:r>
            <a:endParaRPr lang="en-US" i="1" dirty="0"/>
          </a:p>
          <a:p>
            <a:pPr lvl="1"/>
            <a:r>
              <a:rPr lang="hu-HU" dirty="0"/>
              <a:t>Vagy csomagvesztés történik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8" grpId="0"/>
      <p:bldP spid="99" grpId="0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Torlódás elkerülés</a:t>
            </a:r>
            <a:endParaRPr lang="en-US" dirty="0"/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Math3" pitchFamily="2" charset="2"/>
              </a:rPr>
              <a:t>Additive Increase Multiplicative Decrease (AIMD) m</a:t>
            </a:r>
            <a:r>
              <a:rPr lang="hu-HU" dirty="0">
                <a:sym typeface="Math3" pitchFamily="2" charset="2"/>
              </a:rPr>
              <a:t>ód</a:t>
            </a:r>
            <a:endParaRPr lang="en-US" dirty="0">
              <a:sym typeface="Math3" pitchFamily="2" charset="2"/>
            </a:endParaRPr>
          </a:p>
          <a:p>
            <a:r>
              <a:rPr lang="en-US" i="1" dirty="0" err="1">
                <a:sym typeface="Math3" pitchFamily="2" charset="2"/>
              </a:rPr>
              <a:t>ssthresh</a:t>
            </a:r>
            <a:r>
              <a:rPr lang="en-US" dirty="0">
                <a:sym typeface="Math3" pitchFamily="2" charset="2"/>
              </a:rPr>
              <a:t> </a:t>
            </a:r>
            <a:r>
              <a:rPr lang="hu-HU" dirty="0">
                <a:sym typeface="Math3" pitchFamily="2" charset="2"/>
              </a:rPr>
              <a:t>valójában egy alsóbecslés a könyök pontra</a:t>
            </a:r>
            <a:endParaRPr lang="en-US" dirty="0">
              <a:sym typeface="Math3" pitchFamily="2" charset="2"/>
            </a:endParaRPr>
          </a:p>
          <a:p>
            <a:r>
              <a:rPr lang="hu-HU" b="1" dirty="0">
                <a:sym typeface="Math3" pitchFamily="2" charset="2"/>
              </a:rPr>
              <a:t>Ha</a:t>
            </a:r>
            <a:r>
              <a:rPr lang="en-US" dirty="0">
                <a:sym typeface="Math3" pitchFamily="2" charset="2"/>
              </a:rPr>
              <a:t> </a:t>
            </a:r>
            <a:r>
              <a:rPr lang="en-US" i="1" dirty="0" err="1">
                <a:sym typeface="Math3" pitchFamily="2" charset="2"/>
              </a:rPr>
              <a:t>cwnd</a:t>
            </a:r>
            <a:r>
              <a:rPr lang="en-US" i="1" dirty="0">
                <a:sym typeface="Math3" pitchFamily="2" charset="2"/>
              </a:rPr>
              <a:t> &gt;= </a:t>
            </a:r>
            <a:r>
              <a:rPr lang="en-US" i="1" dirty="0" err="1">
                <a:sym typeface="Math3" pitchFamily="2" charset="2"/>
              </a:rPr>
              <a:t>ssthresh</a:t>
            </a:r>
            <a:r>
              <a:rPr lang="en-US" i="1" dirty="0">
                <a:sym typeface="Math3" pitchFamily="2" charset="2"/>
              </a:rPr>
              <a:t> </a:t>
            </a:r>
            <a:r>
              <a:rPr lang="hu-HU" b="1" dirty="0">
                <a:sym typeface="Math3" pitchFamily="2" charset="2"/>
              </a:rPr>
              <a:t>akkor</a:t>
            </a:r>
            <a:r>
              <a:rPr lang="en-US" dirty="0">
                <a:sym typeface="Math3" pitchFamily="2" charset="2"/>
              </a:rPr>
              <a:t> </a:t>
            </a:r>
            <a:br>
              <a:rPr lang="en-US" dirty="0">
                <a:sym typeface="Math3" pitchFamily="2" charset="2"/>
              </a:rPr>
            </a:br>
            <a:r>
              <a:rPr lang="en-US" dirty="0">
                <a:sym typeface="Math3" pitchFamily="2" charset="2"/>
              </a:rPr>
              <a:t>	</a:t>
            </a:r>
            <a:r>
              <a:rPr lang="hu-HU" dirty="0"/>
              <a:t>Minden nyugtázott szegmens alkalmával</a:t>
            </a:r>
            <a:br>
              <a:rPr lang="en-US" dirty="0"/>
            </a:br>
            <a:r>
              <a:rPr lang="en-US" dirty="0"/>
              <a:t>	</a:t>
            </a:r>
            <a:r>
              <a:rPr lang="hu-HU" dirty="0"/>
              <a:t>növeljük a</a:t>
            </a:r>
            <a:r>
              <a:rPr lang="en-US" dirty="0"/>
              <a:t> </a:t>
            </a:r>
            <a:r>
              <a:rPr lang="en-US" i="1" dirty="0" err="1"/>
              <a:t>cwnd</a:t>
            </a:r>
            <a:r>
              <a:rPr lang="en-US" i="1" dirty="0"/>
              <a:t> </a:t>
            </a:r>
            <a:r>
              <a:rPr lang="hu-HU" i="1" dirty="0"/>
              <a:t>értékét</a:t>
            </a:r>
            <a:r>
              <a:rPr lang="en-US" i="1" dirty="0"/>
              <a:t> </a:t>
            </a:r>
            <a:r>
              <a:rPr lang="hu-HU" i="1" dirty="0"/>
              <a:t>(</a:t>
            </a:r>
            <a:r>
              <a:rPr lang="en-US" i="1" dirty="0"/>
              <a:t>1/</a:t>
            </a:r>
            <a:r>
              <a:rPr lang="en-US" i="1" dirty="0" err="1"/>
              <a:t>cwnd</a:t>
            </a:r>
            <a:r>
              <a:rPr lang="en-US" i="1" dirty="0"/>
              <a:t> </a:t>
            </a:r>
            <a:r>
              <a:rPr lang="hu-HU" i="1" dirty="0"/>
              <a:t>)</a:t>
            </a:r>
            <a:r>
              <a:rPr lang="hu-HU" i="1" dirty="0" err="1"/>
              <a:t>-vel</a:t>
            </a:r>
            <a:r>
              <a:rPr lang="en-US" i="1" dirty="0"/>
              <a:t> </a:t>
            </a:r>
            <a:br>
              <a:rPr lang="hu-HU" i="1" dirty="0"/>
            </a:br>
            <a:r>
              <a:rPr lang="hu-HU" i="1" dirty="0"/>
              <a:t>	</a:t>
            </a:r>
            <a:r>
              <a:rPr lang="en-US" i="1" dirty="0"/>
              <a:t>(</a:t>
            </a:r>
            <a:r>
              <a:rPr lang="hu-HU" i="1" dirty="0"/>
              <a:t>azaz </a:t>
            </a:r>
            <a:r>
              <a:rPr lang="en-US" i="1" dirty="0" err="1"/>
              <a:t>cwnd</a:t>
            </a:r>
            <a:r>
              <a:rPr lang="en-US" i="1" dirty="0"/>
              <a:t> += 1/cwnd).</a:t>
            </a:r>
            <a:endParaRPr lang="en-US" dirty="0"/>
          </a:p>
          <a:p>
            <a:r>
              <a:rPr lang="hu-HU" dirty="0">
                <a:sym typeface="Math3" pitchFamily="2" charset="2"/>
              </a:rPr>
              <a:t>Azaz a</a:t>
            </a:r>
            <a:r>
              <a:rPr lang="en-US" dirty="0">
                <a:sym typeface="Math3" pitchFamily="2" charset="2"/>
              </a:rPr>
              <a:t> </a:t>
            </a:r>
            <a:r>
              <a:rPr lang="en-US" i="1" dirty="0" err="1">
                <a:sym typeface="Math3" pitchFamily="2" charset="2"/>
              </a:rPr>
              <a:t>cwnd</a:t>
            </a:r>
            <a:r>
              <a:rPr lang="en-US" dirty="0">
                <a:sym typeface="Math3" pitchFamily="2" charset="2"/>
              </a:rPr>
              <a:t> </a:t>
            </a:r>
            <a:r>
              <a:rPr lang="hu-HU" dirty="0">
                <a:sym typeface="Math3" pitchFamily="2" charset="2"/>
              </a:rPr>
              <a:t> eggyel nő, ha minden csomag nyugtázva lett.</a:t>
            </a:r>
            <a:endParaRPr lang="en-US" sz="2000" dirty="0">
              <a:sym typeface="Math3" pitchFamily="2" charset="2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086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Torlódás elkerülés példa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462</a:t>
            </a:fld>
            <a:endParaRPr lang="en-US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263824" y="2561022"/>
          <a:ext cx="3751262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Chart" r:id="rId3" imgW="3552725" imgH="3648124" progId="MSGraph.Chart.8">
                  <p:embed followColorScheme="full"/>
                </p:oleObj>
              </mc:Choice>
              <mc:Fallback>
                <p:oleObj name="Chart" r:id="rId3" imgW="3552725" imgH="3648124" progId="MSGraph.Chart.8">
                  <p:embed followColorScheme="full"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24" y="2561022"/>
                        <a:ext cx="3751262" cy="3863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154295" y="6321982"/>
            <a:ext cx="2706478" cy="461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spcAft>
                <a:spcPts val="1000"/>
              </a:spcAft>
            </a:pPr>
            <a:r>
              <a:rPr lang="en-US" sz="2400" dirty="0"/>
              <a:t>Round Trip Times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 rot="-5400000">
            <a:off x="-1319548" y="4038343"/>
            <a:ext cx="3207326" cy="461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spcAft>
                <a:spcPts val="1000"/>
              </a:spcAft>
            </a:pPr>
            <a:r>
              <a:rPr lang="en-US" sz="2400" i="1" dirty="0" err="1"/>
              <a:t>Cwnd</a:t>
            </a:r>
            <a:r>
              <a:rPr lang="hu-HU" sz="2400" dirty="0"/>
              <a:t> (</a:t>
            </a:r>
            <a:r>
              <a:rPr lang="en-US" sz="2400" dirty="0"/>
              <a:t>s</a:t>
            </a:r>
            <a:r>
              <a:rPr lang="hu-HU" sz="2400" dirty="0"/>
              <a:t>z</a:t>
            </a:r>
            <a:r>
              <a:rPr lang="en-US" sz="2400" dirty="0" err="1"/>
              <a:t>egmens</a:t>
            </a:r>
            <a:r>
              <a:rPr lang="hu-HU" sz="2400" dirty="0" err="1"/>
              <a:t>ek</a:t>
            </a:r>
            <a:r>
              <a:rPr lang="en-US" sz="2400" dirty="0"/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 flipH="1">
            <a:off x="2410351" y="4579483"/>
            <a:ext cx="1197034" cy="953399"/>
            <a:chOff x="1191443" y="4863146"/>
            <a:chExt cx="5209363" cy="1398648"/>
          </a:xfrm>
        </p:grpSpPr>
        <p:sp>
          <p:nvSpPr>
            <p:cNvPr id="13" name="Rectangular Callout 12"/>
            <p:cNvSpPr/>
            <p:nvPr/>
          </p:nvSpPr>
          <p:spPr>
            <a:xfrm>
              <a:off x="1191443" y="4876798"/>
              <a:ext cx="5181602" cy="1384996"/>
            </a:xfrm>
            <a:prstGeom prst="wedgeRectCallout">
              <a:avLst>
                <a:gd name="adj1" fmla="val 80228"/>
                <a:gd name="adj2" fmla="val -3064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19209" y="4863146"/>
              <a:ext cx="5181597" cy="767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Slow Start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flipH="1">
            <a:off x="835922" y="2307036"/>
            <a:ext cx="3148857" cy="556781"/>
            <a:chOff x="1191443" y="4863146"/>
            <a:chExt cx="5209363" cy="1398648"/>
          </a:xfrm>
        </p:grpSpPr>
        <p:sp>
          <p:nvSpPr>
            <p:cNvPr id="16" name="Rectangular Callout 15"/>
            <p:cNvSpPr/>
            <p:nvPr/>
          </p:nvSpPr>
          <p:spPr>
            <a:xfrm>
              <a:off x="1191443" y="4876799"/>
              <a:ext cx="5181603" cy="1384995"/>
            </a:xfrm>
            <a:prstGeom prst="wedgeRectCallout">
              <a:avLst>
                <a:gd name="adj1" fmla="val -23986"/>
                <a:gd name="adj2" fmla="val 172991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19208" y="4863146"/>
              <a:ext cx="5181598" cy="767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i="1" kern="0" dirty="0" err="1">
                  <a:solidFill>
                    <a:sysClr val="window" lastClr="FFFFFF"/>
                  </a:solidFill>
                </a:rPr>
                <a:t>cwnd</a:t>
              </a:r>
              <a:r>
                <a:rPr lang="en-US" sz="2800" kern="0" dirty="0">
                  <a:solidFill>
                    <a:sysClr val="window" lastClr="FFFFFF"/>
                  </a:solidFill>
                </a:rPr>
                <a:t> &gt;= </a:t>
              </a:r>
              <a:r>
                <a:rPr lang="en-US" sz="2800" i="1" kern="0" dirty="0" err="1">
                  <a:solidFill>
                    <a:sysClr val="window" lastClr="FFFFFF"/>
                  </a:solidFill>
                </a:rPr>
                <a:t>ssthresh</a:t>
              </a:r>
              <a:endPara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>
            <a:off x="6656494" y="2012865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13962" y="1600606"/>
            <a:ext cx="0" cy="51888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048901" y="1600606"/>
            <a:ext cx="0" cy="51888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86894" y="155120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86894" y="214427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86894" y="3039999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86894" y="4567604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8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6646245" y="2732814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6646245" y="3840361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086894" y="590634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9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6646245" y="2509668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6647013" y="3205125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6646245" y="3417412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6656494" y="3628468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6656494" y="4953315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6657262" y="4318079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6656494" y="4530366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6666743" y="4741422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656494" y="5774935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6657262" y="5139699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6656494" y="5351986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6666743" y="5563042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6645477" y="6481142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6655726" y="6269249"/>
            <a:ext cx="2332638" cy="131412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699026" y="1768511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677760" y="2284496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77760" y="2491981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688777" y="2970958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688777" y="3178443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688777" y="3392043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88777" y="3599528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688777" y="4100826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6688777" y="4308311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688777" y="4521911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688777" y="4729396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6688777" y="4927701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6688777" y="5135186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688777" y="5348786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6688777" y="5556271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6689545" y="6050894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689545" y="6258379"/>
            <a:ext cx="2290106" cy="138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010093" y="4137968"/>
            <a:ext cx="2957903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882038" y="386033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ssthresh</a:t>
            </a:r>
            <a:r>
              <a:rPr lang="en-US" sz="2400" i="1" dirty="0"/>
              <a:t> </a:t>
            </a:r>
            <a:r>
              <a:rPr lang="en-US" sz="2400" dirty="0"/>
              <a:t>= 8</a:t>
            </a:r>
          </a:p>
        </p:txBody>
      </p:sp>
    </p:spTree>
    <p:extLst>
      <p:ext uri="{BB962C8B-B14F-4D97-AF65-F5344CB8AC3E}">
        <p14:creationId xmlns:p14="http://schemas.microsoft.com/office/powerpoint/2010/main" val="422441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0"/>
          <p:cNvSpPr>
            <a:spLocks noChangeShapeType="1"/>
          </p:cNvSpPr>
          <p:nvPr/>
        </p:nvSpPr>
        <p:spPr bwMode="auto">
          <a:xfrm>
            <a:off x="865890" y="2959369"/>
            <a:ext cx="2129809" cy="0"/>
          </a:xfrm>
          <a:prstGeom prst="line">
            <a:avLst/>
          </a:prstGeom>
          <a:noFill/>
          <a:ln w="38100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30" name="Line 10"/>
          <p:cNvSpPr>
            <a:spLocks noChangeShapeType="1"/>
          </p:cNvSpPr>
          <p:nvPr/>
        </p:nvSpPr>
        <p:spPr bwMode="auto">
          <a:xfrm>
            <a:off x="2995700" y="4966275"/>
            <a:ext cx="1107500" cy="0"/>
          </a:xfrm>
          <a:prstGeom prst="line">
            <a:avLst/>
          </a:prstGeom>
          <a:noFill/>
          <a:ln w="38100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35" name="Line 15"/>
          <p:cNvSpPr>
            <a:spLocks noChangeShapeType="1"/>
          </p:cNvSpPr>
          <p:nvPr/>
        </p:nvSpPr>
        <p:spPr bwMode="auto">
          <a:xfrm>
            <a:off x="5807046" y="5307044"/>
            <a:ext cx="1107500" cy="0"/>
          </a:xfrm>
          <a:prstGeom prst="line">
            <a:avLst/>
          </a:prstGeom>
          <a:noFill/>
          <a:ln w="38100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teljes kép – TCP </a:t>
            </a:r>
            <a:r>
              <a:rPr lang="hu-HU" dirty="0" err="1"/>
              <a:t>Tahoe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					(az eredeti TCP)</a:t>
            </a:r>
            <a:endParaRPr lang="en-US" dirty="0"/>
          </a:p>
        </p:txBody>
      </p:sp>
      <p:sp>
        <p:nvSpPr>
          <p:cNvPr id="670725" name="Rectangle 5"/>
          <p:cNvSpPr>
            <a:spLocks noChangeArrowheads="1"/>
          </p:cNvSpPr>
          <p:nvPr/>
        </p:nvSpPr>
        <p:spPr bwMode="auto">
          <a:xfrm>
            <a:off x="4397825" y="6073775"/>
            <a:ext cx="57708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 dirty="0"/>
              <a:t>Idő</a:t>
            </a:r>
            <a:endParaRPr lang="en-US" sz="2400" dirty="0"/>
          </a:p>
        </p:txBody>
      </p:sp>
      <p:sp>
        <p:nvSpPr>
          <p:cNvPr id="670726" name="Rectangle 6"/>
          <p:cNvSpPr>
            <a:spLocks noChangeArrowheads="1"/>
          </p:cNvSpPr>
          <p:nvPr/>
        </p:nvSpPr>
        <p:spPr bwMode="auto">
          <a:xfrm rot="16200000">
            <a:off x="152601" y="4138774"/>
            <a:ext cx="90569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i="1" dirty="0" err="1"/>
              <a:t>cwnd</a:t>
            </a:r>
            <a:endParaRPr lang="en-US" sz="2400" i="1" dirty="0"/>
          </a:p>
        </p:txBody>
      </p:sp>
      <p:sp>
        <p:nvSpPr>
          <p:cNvPr id="670738" name="Rectangle 18"/>
          <p:cNvSpPr>
            <a:spLocks noChangeArrowheads="1"/>
          </p:cNvSpPr>
          <p:nvPr/>
        </p:nvSpPr>
        <p:spPr bwMode="auto">
          <a:xfrm>
            <a:off x="2231221" y="3543215"/>
            <a:ext cx="110549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Időkorlát</a:t>
            </a:r>
            <a:endParaRPr lang="en-US" sz="2000" dirty="0"/>
          </a:p>
        </p:txBody>
      </p:sp>
      <p:sp>
        <p:nvSpPr>
          <p:cNvPr id="670739" name="Rectangle 19"/>
          <p:cNvSpPr>
            <a:spLocks noChangeArrowheads="1"/>
          </p:cNvSpPr>
          <p:nvPr/>
        </p:nvSpPr>
        <p:spPr bwMode="auto">
          <a:xfrm>
            <a:off x="1040545" y="4664153"/>
            <a:ext cx="135453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Slow Start</a:t>
            </a:r>
          </a:p>
        </p:txBody>
      </p:sp>
      <p:sp>
        <p:nvSpPr>
          <p:cNvPr id="670740" name="Rectangle 20"/>
          <p:cNvSpPr>
            <a:spLocks noChangeArrowheads="1"/>
          </p:cNvSpPr>
          <p:nvPr/>
        </p:nvSpPr>
        <p:spPr bwMode="auto">
          <a:xfrm>
            <a:off x="3772462" y="3989372"/>
            <a:ext cx="200920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Torlódás elkerülés</a:t>
            </a:r>
            <a:endParaRPr lang="en-US" sz="2000" dirty="0"/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463</a:t>
            </a:fld>
            <a:endParaRPr lang="en-US" dirty="0"/>
          </a:p>
        </p:txBody>
      </p:sp>
      <p:sp>
        <p:nvSpPr>
          <p:cNvPr id="670727" name="Arc 7"/>
          <p:cNvSpPr>
            <a:spLocks/>
          </p:cNvSpPr>
          <p:nvPr/>
        </p:nvSpPr>
        <p:spPr bwMode="auto">
          <a:xfrm>
            <a:off x="865891" y="3943967"/>
            <a:ext cx="1703846" cy="212980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28" name="Line 8"/>
          <p:cNvSpPr>
            <a:spLocks noChangeShapeType="1"/>
          </p:cNvSpPr>
          <p:nvPr/>
        </p:nvSpPr>
        <p:spPr bwMode="auto">
          <a:xfrm>
            <a:off x="2569737" y="3943967"/>
            <a:ext cx="425962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29" name="Line 9"/>
          <p:cNvSpPr>
            <a:spLocks noChangeShapeType="1"/>
          </p:cNvSpPr>
          <p:nvPr/>
        </p:nvSpPr>
        <p:spPr bwMode="auto">
          <a:xfrm>
            <a:off x="2995699" y="3943967"/>
            <a:ext cx="0" cy="212980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31" name="Arc 11"/>
          <p:cNvSpPr>
            <a:spLocks/>
          </p:cNvSpPr>
          <p:nvPr/>
        </p:nvSpPr>
        <p:spPr bwMode="auto">
          <a:xfrm>
            <a:off x="2995699" y="4966275"/>
            <a:ext cx="1107500" cy="11075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32" name="Line 12"/>
          <p:cNvSpPr>
            <a:spLocks noChangeShapeType="1"/>
          </p:cNvSpPr>
          <p:nvPr/>
        </p:nvSpPr>
        <p:spPr bwMode="auto">
          <a:xfrm flipV="1">
            <a:off x="4103199" y="4540313"/>
            <a:ext cx="1277885" cy="425962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33" name="Line 13"/>
          <p:cNvSpPr>
            <a:spLocks noChangeShapeType="1"/>
          </p:cNvSpPr>
          <p:nvPr/>
        </p:nvSpPr>
        <p:spPr bwMode="auto">
          <a:xfrm>
            <a:off x="5381084" y="4540313"/>
            <a:ext cx="425962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34" name="Line 14"/>
          <p:cNvSpPr>
            <a:spLocks noChangeShapeType="1"/>
          </p:cNvSpPr>
          <p:nvPr/>
        </p:nvSpPr>
        <p:spPr bwMode="auto">
          <a:xfrm>
            <a:off x="5807046" y="4540313"/>
            <a:ext cx="0" cy="1533462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36" name="Arc 16"/>
          <p:cNvSpPr>
            <a:spLocks/>
          </p:cNvSpPr>
          <p:nvPr/>
        </p:nvSpPr>
        <p:spPr bwMode="auto">
          <a:xfrm>
            <a:off x="5807046" y="5307044"/>
            <a:ext cx="1022308" cy="766731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37" name="Line 17"/>
          <p:cNvSpPr>
            <a:spLocks noChangeShapeType="1"/>
          </p:cNvSpPr>
          <p:nvPr/>
        </p:nvSpPr>
        <p:spPr bwMode="auto">
          <a:xfrm flipV="1">
            <a:off x="6829354" y="4795890"/>
            <a:ext cx="1533462" cy="511154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23" name="Line 3"/>
          <p:cNvSpPr>
            <a:spLocks noChangeShapeType="1"/>
          </p:cNvSpPr>
          <p:nvPr/>
        </p:nvSpPr>
        <p:spPr bwMode="auto">
          <a:xfrm>
            <a:off x="865891" y="2666082"/>
            <a:ext cx="0" cy="340769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0724" name="Line 4"/>
          <p:cNvSpPr>
            <a:spLocks noChangeShapeType="1"/>
          </p:cNvSpPr>
          <p:nvPr/>
        </p:nvSpPr>
        <p:spPr bwMode="auto">
          <a:xfrm>
            <a:off x="865891" y="6073775"/>
            <a:ext cx="7922886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368280" y="2545692"/>
            <a:ext cx="115416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 dirty="0" err="1"/>
              <a:t>ssthresh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82445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0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07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7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7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7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7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0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7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7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7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30" grpId="0" animBg="1"/>
      <p:bldP spid="670735" grpId="0" animBg="1"/>
      <p:bldP spid="670738" grpId="0"/>
      <p:bldP spid="670739" grpId="0"/>
      <p:bldP spid="670740" grpId="0"/>
      <p:bldP spid="670727" grpId="0" animBg="1"/>
      <p:bldP spid="670728" grpId="0" animBg="1"/>
      <p:bldP spid="670729" grpId="0" animBg="1"/>
      <p:bldP spid="670731" grpId="0" animBg="1"/>
      <p:bldP spid="670732" grpId="0" animBg="1"/>
      <p:bldP spid="670733" grpId="0" animBg="1"/>
      <p:bldP spid="670734" grpId="0" animBg="1"/>
      <p:bldP spid="670736" grpId="0" animBg="1"/>
      <p:bldP spid="67073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Összefoglalás - TCP jellemzői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200" dirty="0">
                <a:solidFill>
                  <a:srgbClr val="FF0000"/>
                </a:solidFill>
              </a:rPr>
              <a:t>„A </a:t>
            </a:r>
            <a:r>
              <a:rPr lang="hu-HU" sz="2200" i="1" dirty="0">
                <a:solidFill>
                  <a:srgbClr val="FF0000"/>
                </a:solidFill>
              </a:rPr>
              <a:t>TCP</a:t>
            </a:r>
            <a:r>
              <a:rPr lang="hu-HU" sz="2200" dirty="0">
                <a:solidFill>
                  <a:srgbClr val="FF0000"/>
                </a:solidFill>
              </a:rPr>
              <a:t> egy kapcsolatorientált megbízható szolgáltatás kétirányú bájt-folyamokhoz.”</a:t>
            </a:r>
          </a:p>
          <a:p>
            <a:pPr marL="0" indent="0">
              <a:buNone/>
            </a:pPr>
            <a:r>
              <a:rPr lang="hu-HU" sz="2200" b="1" cap="small" dirty="0"/>
              <a:t>Kapcsolatorientált</a:t>
            </a:r>
          </a:p>
          <a:p>
            <a:r>
              <a:rPr lang="hu-HU" sz="2200" dirty="0"/>
              <a:t>Két résztvevő, ahol egy résztvevőt egy </a:t>
            </a:r>
            <a:r>
              <a:rPr lang="hu-HU" sz="2200" i="1" dirty="0"/>
              <a:t>IP-cím</a:t>
            </a:r>
            <a:r>
              <a:rPr lang="hu-HU" sz="2200" dirty="0"/>
              <a:t> és egy </a:t>
            </a:r>
            <a:r>
              <a:rPr lang="hu-HU" sz="2200" i="1" dirty="0"/>
              <a:t>port</a:t>
            </a:r>
            <a:r>
              <a:rPr lang="hu-HU" sz="2200" dirty="0"/>
              <a:t> azonosít.</a:t>
            </a:r>
          </a:p>
          <a:p>
            <a:r>
              <a:rPr lang="hu-HU" sz="2200" dirty="0"/>
              <a:t>A kapcsolat egyértelműen azonosított a résztvevő párral.</a:t>
            </a:r>
          </a:p>
          <a:p>
            <a:r>
              <a:rPr lang="hu-HU" sz="2200" dirty="0"/>
              <a:t>Nincs se </a:t>
            </a:r>
            <a:r>
              <a:rPr lang="hu-HU" sz="2200" i="1" dirty="0"/>
              <a:t>multi-</a:t>
            </a:r>
            <a:r>
              <a:rPr lang="hu-HU" sz="2200" dirty="0"/>
              <a:t>, se </a:t>
            </a:r>
            <a:r>
              <a:rPr lang="hu-HU" sz="2200" i="1" dirty="0" err="1"/>
              <a:t>broadcast</a:t>
            </a:r>
            <a:r>
              <a:rPr lang="hu-HU" sz="2200" dirty="0"/>
              <a:t> üzenetküldés.</a:t>
            </a:r>
          </a:p>
          <a:p>
            <a:r>
              <a:rPr lang="hu-HU" sz="2200" dirty="0"/>
              <a:t>A kapcsolatot fel kell építeni és le kell bontani. </a:t>
            </a:r>
          </a:p>
          <a:p>
            <a:r>
              <a:rPr lang="hu-HU" sz="2200" dirty="0"/>
              <a:t>Egy kapcsolat a lezárásáig aktív.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464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Összefoglalás - TCP jellemzői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200" dirty="0">
                <a:solidFill>
                  <a:srgbClr val="FF0000"/>
                </a:solidFill>
              </a:rPr>
              <a:t>„A </a:t>
            </a:r>
            <a:r>
              <a:rPr lang="hu-HU" sz="2200" i="1" dirty="0">
                <a:solidFill>
                  <a:srgbClr val="FF0000"/>
                </a:solidFill>
              </a:rPr>
              <a:t>TCP</a:t>
            </a:r>
            <a:r>
              <a:rPr lang="hu-HU" sz="2200" dirty="0">
                <a:solidFill>
                  <a:srgbClr val="FF0000"/>
                </a:solidFill>
              </a:rPr>
              <a:t> egy kapcsolatorientált megbízható szolgáltatás kétirányú bájt-folyamokhoz.”</a:t>
            </a:r>
          </a:p>
          <a:p>
            <a:pPr marL="0" indent="0">
              <a:buNone/>
            </a:pPr>
            <a:r>
              <a:rPr lang="hu-HU" sz="2200" b="1" cap="small" dirty="0"/>
              <a:t>Megbízhatóság</a:t>
            </a:r>
          </a:p>
          <a:p>
            <a:r>
              <a:rPr lang="hu-HU" sz="2200" dirty="0"/>
              <a:t>Minden csomag megérkezése nyugtázásra kerül.</a:t>
            </a:r>
          </a:p>
          <a:p>
            <a:r>
              <a:rPr lang="hu-HU" sz="2200" dirty="0"/>
              <a:t>A nem nyugtázott adatcsomagokat újraküldik.</a:t>
            </a:r>
          </a:p>
          <a:p>
            <a:r>
              <a:rPr lang="hu-HU" sz="2200" dirty="0"/>
              <a:t>A fejléchez és a csomaghoz ellenőrzőösszeg van rendelve.</a:t>
            </a:r>
          </a:p>
          <a:p>
            <a:r>
              <a:rPr lang="hu-HU" sz="2200" dirty="0"/>
              <a:t>A csomagokat számozza, és a fogadónál sorba rendezésre kerülnek a csomagok a sorszámaik alapján.</a:t>
            </a:r>
          </a:p>
          <a:p>
            <a:r>
              <a:rPr lang="hu-HU" sz="2200" dirty="0"/>
              <a:t>Duplikátumokat törli.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465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Összefoglalás - TCP jellemzői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200" dirty="0">
                <a:solidFill>
                  <a:srgbClr val="FF0000"/>
                </a:solidFill>
              </a:rPr>
              <a:t>„A </a:t>
            </a:r>
            <a:r>
              <a:rPr lang="hu-HU" sz="2200" i="1" dirty="0">
                <a:solidFill>
                  <a:srgbClr val="FF0000"/>
                </a:solidFill>
              </a:rPr>
              <a:t>TCP</a:t>
            </a:r>
            <a:r>
              <a:rPr lang="hu-HU" sz="2200" dirty="0">
                <a:solidFill>
                  <a:srgbClr val="FF0000"/>
                </a:solidFill>
              </a:rPr>
              <a:t> egy kapcsolatorientált megbízható szolgáltatás kétirányú bájt-folyamokhoz.”</a:t>
            </a:r>
          </a:p>
          <a:p>
            <a:pPr marL="0" indent="0">
              <a:buNone/>
            </a:pPr>
            <a:r>
              <a:rPr lang="hu-HU" sz="2200" b="1" cap="small" dirty="0"/>
              <a:t>Kétirányú bájtfolyam</a:t>
            </a:r>
          </a:p>
          <a:p>
            <a:r>
              <a:rPr lang="hu-HU" sz="2200" dirty="0"/>
              <a:t>Az adatok két egymással ellentétes irányú bájt-sorozatként kerülnek átvitelre.</a:t>
            </a:r>
          </a:p>
          <a:p>
            <a:r>
              <a:rPr lang="hu-HU" sz="2200" dirty="0"/>
              <a:t>A tartalom nem interpretálódik.</a:t>
            </a:r>
          </a:p>
          <a:p>
            <a:r>
              <a:rPr lang="hu-HU" sz="2200" dirty="0"/>
              <a:t>Az adatcsomagok időbeli viselkedése megváltozhat: átvitel sebessége növekedhet, csökkenhet, más késés, más sorrendben is megérkezhetnek.</a:t>
            </a:r>
          </a:p>
          <a:p>
            <a:r>
              <a:rPr lang="hu-HU" sz="2200" dirty="0"/>
              <a:t>Megpróbálja az adatcsomagokat időben egymáshoz közel kiszállítani.</a:t>
            </a:r>
          </a:p>
          <a:p>
            <a:r>
              <a:rPr lang="hu-HU" sz="2200" dirty="0"/>
              <a:t>Megpróbálja az átviteli közeget hatékonyan használni.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fld id="{629637A9-119A-49DA-BD12-AAC58B377D80}" type="slidenum">
              <a:rPr lang="en-US" sz="1600">
                <a:solidFill>
                  <a:schemeClr val="tx1"/>
                </a:solidFill>
              </a:rPr>
              <a:pPr/>
              <a:t>466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en-US" dirty="0"/>
              <a:t>TCP</a:t>
            </a:r>
            <a:r>
              <a:rPr lang="hu-HU" dirty="0"/>
              <a:t> evolúciója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467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508289"/>
            <a:ext cx="8839200" cy="5349711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Az eddigi megoldások a</a:t>
            </a:r>
            <a:r>
              <a:rPr lang="en-US" dirty="0"/>
              <a:t> TCP Tahoe</a:t>
            </a:r>
            <a:r>
              <a:rPr lang="hu-HU" dirty="0"/>
              <a:t> működéshez tartoztak</a:t>
            </a:r>
            <a:endParaRPr lang="en-US" dirty="0"/>
          </a:p>
          <a:p>
            <a:pPr lvl="1"/>
            <a:r>
              <a:rPr lang="hu-HU" dirty="0"/>
              <a:t>Eredeti</a:t>
            </a:r>
            <a:r>
              <a:rPr lang="en-US" dirty="0"/>
              <a:t> TCP</a:t>
            </a:r>
          </a:p>
          <a:p>
            <a:r>
              <a:rPr lang="hu-HU" dirty="0"/>
              <a:t>A</a:t>
            </a:r>
            <a:r>
              <a:rPr lang="en-US" dirty="0"/>
              <a:t> TCP</a:t>
            </a:r>
            <a:r>
              <a:rPr lang="hu-HU" dirty="0" err="1"/>
              <a:t>-t</a:t>
            </a:r>
            <a:r>
              <a:rPr lang="hu-HU" dirty="0"/>
              <a:t> </a:t>
            </a:r>
            <a:r>
              <a:rPr lang="en-US" dirty="0"/>
              <a:t>1974</a:t>
            </a:r>
            <a:r>
              <a:rPr lang="hu-HU" dirty="0" err="1"/>
              <a:t>-ben</a:t>
            </a:r>
            <a:r>
              <a:rPr lang="hu-HU" dirty="0"/>
              <a:t> találták fel</a:t>
            </a:r>
            <a:r>
              <a:rPr lang="en-US" dirty="0"/>
              <a:t>!</a:t>
            </a:r>
          </a:p>
          <a:p>
            <a:pPr lvl="1"/>
            <a:r>
              <a:rPr lang="hu-HU" dirty="0"/>
              <a:t>Napjainkba számos változata létezik</a:t>
            </a:r>
            <a:endParaRPr lang="en-US" dirty="0"/>
          </a:p>
          <a:p>
            <a:r>
              <a:rPr lang="hu-HU" dirty="0"/>
              <a:t>Kezdeti népszerű változat</a:t>
            </a:r>
            <a:r>
              <a:rPr lang="en-US" dirty="0"/>
              <a:t>: TCP Reno</a:t>
            </a:r>
          </a:p>
          <a:p>
            <a:pPr lvl="1"/>
            <a:r>
              <a:rPr lang="en-US" dirty="0"/>
              <a:t>Tahoe </a:t>
            </a:r>
            <a:r>
              <a:rPr lang="hu-HU" dirty="0"/>
              <a:t>lehetőségei</a:t>
            </a:r>
            <a:r>
              <a:rPr lang="en-US" dirty="0"/>
              <a:t>, plus</a:t>
            </a:r>
            <a:r>
              <a:rPr lang="hu-HU" dirty="0"/>
              <a:t>z</a:t>
            </a:r>
            <a:r>
              <a:rPr lang="en-US" dirty="0"/>
              <a:t>…</a:t>
            </a:r>
          </a:p>
          <a:p>
            <a:pPr lvl="1"/>
            <a:r>
              <a:rPr lang="hu-HU" dirty="0"/>
              <a:t>Gyors újraküldés (</a:t>
            </a:r>
            <a:r>
              <a:rPr lang="en-US" dirty="0"/>
              <a:t>Fast retransmit</a:t>
            </a:r>
            <a:r>
              <a:rPr lang="hu-HU" dirty="0"/>
              <a:t>)</a:t>
            </a:r>
            <a:endParaRPr lang="en-US" dirty="0"/>
          </a:p>
          <a:p>
            <a:pPr lvl="2"/>
            <a:r>
              <a:rPr lang="en-US" dirty="0"/>
              <a:t>3 </a:t>
            </a:r>
            <a:r>
              <a:rPr lang="hu-HU" dirty="0"/>
              <a:t>duplikált</a:t>
            </a:r>
            <a:r>
              <a:rPr lang="en-US" dirty="0"/>
              <a:t> ACK? -&gt; </a:t>
            </a:r>
            <a:r>
              <a:rPr lang="hu-HU" dirty="0"/>
              <a:t>újraküldés</a:t>
            </a:r>
            <a:r>
              <a:rPr lang="en-US" dirty="0"/>
              <a:t> (</a:t>
            </a:r>
            <a:r>
              <a:rPr lang="hu-HU" dirty="0"/>
              <a:t>ne várjunk az</a:t>
            </a:r>
            <a:r>
              <a:rPr lang="en-US" dirty="0"/>
              <a:t> RTO</a:t>
            </a:r>
            <a:r>
              <a:rPr lang="hu-HU" dirty="0" err="1"/>
              <a:t>-ra</a:t>
            </a:r>
            <a:r>
              <a:rPr lang="en-US" dirty="0"/>
              <a:t>)</a:t>
            </a:r>
          </a:p>
          <a:p>
            <a:pPr lvl="1"/>
            <a:r>
              <a:rPr lang="hu-HU" dirty="0"/>
              <a:t>Gyors helyreállítás (</a:t>
            </a:r>
            <a:r>
              <a:rPr lang="en-US" dirty="0"/>
              <a:t>Fast recovery</a:t>
            </a:r>
            <a:r>
              <a:rPr lang="hu-HU" dirty="0"/>
              <a:t>)</a:t>
            </a:r>
            <a:endParaRPr lang="en-US" dirty="0"/>
          </a:p>
          <a:p>
            <a:pPr lvl="2"/>
            <a:r>
              <a:rPr lang="hu-HU" dirty="0"/>
              <a:t>Csomagvesztés esetén</a:t>
            </a:r>
            <a:r>
              <a:rPr lang="en-US" dirty="0"/>
              <a:t>: </a:t>
            </a:r>
            <a:endParaRPr lang="hu-HU" dirty="0"/>
          </a:p>
          <a:p>
            <a:pPr lvl="3"/>
            <a:r>
              <a:rPr lang="en-US" dirty="0"/>
              <a:t>set </a:t>
            </a:r>
            <a:r>
              <a:rPr lang="en-US" dirty="0" err="1"/>
              <a:t>cwnd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 (</a:t>
            </a:r>
            <a:r>
              <a:rPr lang="en-US" dirty="0" err="1"/>
              <a:t>ssthresh</a:t>
            </a:r>
            <a:r>
              <a:rPr lang="en-US" dirty="0"/>
              <a:t> = </a:t>
            </a:r>
            <a:r>
              <a:rPr lang="hu-HU" dirty="0"/>
              <a:t>az új</a:t>
            </a:r>
            <a:r>
              <a:rPr lang="en-US" dirty="0"/>
              <a:t> </a:t>
            </a:r>
            <a:r>
              <a:rPr lang="en-US" dirty="0" err="1"/>
              <a:t>cwnd</a:t>
            </a:r>
            <a:r>
              <a:rPr lang="en-US" dirty="0"/>
              <a:t> </a:t>
            </a:r>
            <a:r>
              <a:rPr lang="hu-HU" dirty="0"/>
              <a:t>érték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790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Reno: </a:t>
            </a:r>
            <a:r>
              <a:rPr lang="hu-HU" dirty="0"/>
              <a:t>Gyors újraküldés</a:t>
            </a:r>
            <a:endParaRPr lang="en-US" dirty="0"/>
          </a:p>
        </p:txBody>
      </p:sp>
      <p:sp>
        <p:nvSpPr>
          <p:cNvPr id="6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468</a:t>
            </a:fld>
            <a:endParaRPr lang="en-US" dirty="0"/>
          </a:p>
        </p:txBody>
      </p:sp>
      <p:sp>
        <p:nvSpPr>
          <p:cNvPr id="61" name="Content Placeholder 3"/>
          <p:cNvSpPr txBox="1">
            <a:spLocks/>
          </p:cNvSpPr>
          <p:nvPr/>
        </p:nvSpPr>
        <p:spPr>
          <a:xfrm>
            <a:off x="152400" y="1600200"/>
            <a:ext cx="4298414" cy="5105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Probléma</a:t>
            </a:r>
            <a:r>
              <a:rPr lang="en-US" dirty="0"/>
              <a:t>: </a:t>
            </a:r>
            <a:r>
              <a:rPr lang="hu-HU" dirty="0" err="1"/>
              <a:t>Tahoe</a:t>
            </a:r>
            <a:r>
              <a:rPr lang="hu-HU" dirty="0"/>
              <a:t> esetén ha egy csomag elveszik, akkor hosszú a várakozás az </a:t>
            </a:r>
            <a:r>
              <a:rPr lang="hu-HU" dirty="0" err="1"/>
              <a:t>RTO-ig</a:t>
            </a:r>
            <a:endParaRPr lang="en-US" dirty="0"/>
          </a:p>
          <a:p>
            <a:r>
              <a:rPr lang="en-US" dirty="0"/>
              <a:t>Reno: </a:t>
            </a:r>
            <a:r>
              <a:rPr lang="hu-HU" dirty="0"/>
              <a:t>újraküldés</a:t>
            </a:r>
            <a:r>
              <a:rPr lang="en-US" dirty="0"/>
              <a:t> 3 </a:t>
            </a:r>
            <a:r>
              <a:rPr lang="en-US" dirty="0" err="1"/>
              <a:t>dupli</a:t>
            </a:r>
            <a:r>
              <a:rPr lang="hu-HU" dirty="0" err="1"/>
              <a:t>kált</a:t>
            </a:r>
            <a:r>
              <a:rPr lang="hu-HU" dirty="0"/>
              <a:t> nyugta fogadása esetén</a:t>
            </a:r>
          </a:p>
          <a:p>
            <a:r>
              <a:rPr lang="hu-HU" dirty="0"/>
              <a:t>Duplikált: ugyanaz a sorszám</a:t>
            </a:r>
          </a:p>
          <a:p>
            <a:pPr lvl="1"/>
            <a:r>
              <a:rPr lang="hu-HU" dirty="0"/>
              <a:t>Explicit jele a csomagvesztésnek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401302" y="2363033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401302" y="3601234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401302" y="3879234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390774" y="5398082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316238" y="1600606"/>
            <a:ext cx="0" cy="51888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751177" y="1600606"/>
            <a:ext cx="0" cy="51888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6401302" y="1768511"/>
            <a:ext cx="2290108" cy="552330"/>
            <a:chOff x="2850395" y="3694550"/>
            <a:chExt cx="4810245" cy="552330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01302" y="2979872"/>
            <a:ext cx="2290108" cy="552330"/>
            <a:chOff x="2850395" y="3694550"/>
            <a:chExt cx="4810245" cy="552330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401302" y="3252322"/>
            <a:ext cx="2290108" cy="552330"/>
            <a:chOff x="2850395" y="3694550"/>
            <a:chExt cx="4810245" cy="552330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401302" y="4484072"/>
            <a:ext cx="1669583" cy="493918"/>
            <a:chOff x="2850395" y="3694550"/>
            <a:chExt cx="3506867" cy="493918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2850395" y="3694550"/>
              <a:ext cx="3506867" cy="40267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390774" y="4776343"/>
            <a:ext cx="2290108" cy="552330"/>
            <a:chOff x="2850395" y="3694550"/>
            <a:chExt cx="4810245" cy="552330"/>
          </a:xfrm>
        </p:grpSpPr>
        <p:cxnSp>
          <p:nvCxnSpPr>
            <p:cNvPr id="82" name="Straight Arrow Connector 81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403679" y="5041078"/>
            <a:ext cx="2290108" cy="552330"/>
            <a:chOff x="2850395" y="3694550"/>
            <a:chExt cx="4810245" cy="552330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390393" y="5316162"/>
            <a:ext cx="2290108" cy="552330"/>
            <a:chOff x="2850395" y="3694550"/>
            <a:chExt cx="4810245" cy="552330"/>
          </a:xfrm>
        </p:grpSpPr>
        <p:cxnSp>
          <p:nvCxnSpPr>
            <p:cNvPr id="88" name="Straight Arrow Connector 87"/>
            <p:cNvCxnSpPr/>
            <p:nvPr/>
          </p:nvCxnSpPr>
          <p:spPr>
            <a:xfrm>
              <a:off x="2850395" y="3694550"/>
              <a:ext cx="4810245" cy="55233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 rot="737497">
              <a:off x="4186572" y="3726803"/>
              <a:ext cx="2137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7</a:t>
              </a:r>
            </a:p>
          </p:txBody>
        </p:sp>
      </p:grpSp>
      <p:cxnSp>
        <p:nvCxnSpPr>
          <p:cNvPr id="90" name="Straight Arrow Connector 89"/>
          <p:cNvCxnSpPr/>
          <p:nvPr/>
        </p:nvCxnSpPr>
        <p:spPr>
          <a:xfrm flipH="1">
            <a:off x="6378963" y="5672337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6378963" y="5945827"/>
            <a:ext cx="2290108" cy="52565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789170" y="155120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789170" y="2888683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789170" y="4391284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cwnd</a:t>
            </a:r>
            <a:r>
              <a:rPr lang="en-US" sz="2400" dirty="0"/>
              <a:t> = 4</a:t>
            </a:r>
          </a:p>
        </p:txBody>
      </p:sp>
      <p:sp>
        <p:nvSpPr>
          <p:cNvPr id="96" name="TextBox 95"/>
          <p:cNvSpPr txBox="1"/>
          <p:nvPr/>
        </p:nvSpPr>
        <p:spPr>
          <a:xfrm rot="20848332">
            <a:off x="7015102" y="2396102"/>
            <a:ext cx="10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7" name="TextBox 96"/>
          <p:cNvSpPr txBox="1"/>
          <p:nvPr/>
        </p:nvSpPr>
        <p:spPr>
          <a:xfrm rot="20848332">
            <a:off x="7040297" y="3628453"/>
            <a:ext cx="10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8" name="TextBox 97"/>
          <p:cNvSpPr txBox="1"/>
          <p:nvPr/>
        </p:nvSpPr>
        <p:spPr>
          <a:xfrm rot="20848332">
            <a:off x="7040297" y="3907068"/>
            <a:ext cx="10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00" name="Multiply 99"/>
          <p:cNvSpPr/>
          <p:nvPr/>
        </p:nvSpPr>
        <p:spPr>
          <a:xfrm rot="812648">
            <a:off x="8003502" y="4736024"/>
            <a:ext cx="383750" cy="383750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 rot="20848332">
            <a:off x="6630838" y="5502977"/>
            <a:ext cx="10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02" name="TextBox 101"/>
          <p:cNvSpPr txBox="1"/>
          <p:nvPr/>
        </p:nvSpPr>
        <p:spPr>
          <a:xfrm rot="20848332">
            <a:off x="6630838" y="5765802"/>
            <a:ext cx="10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 rot="20848332">
            <a:off x="6630839" y="6040056"/>
            <a:ext cx="10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04" name="Left Brace 103"/>
          <p:cNvSpPr/>
          <p:nvPr/>
        </p:nvSpPr>
        <p:spPr>
          <a:xfrm>
            <a:off x="5724070" y="5813406"/>
            <a:ext cx="493015" cy="660591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 flipH="1">
            <a:off x="3441067" y="5690408"/>
            <a:ext cx="2199570" cy="954107"/>
            <a:chOff x="1191443" y="4863146"/>
            <a:chExt cx="5209363" cy="1399687"/>
          </a:xfrm>
        </p:grpSpPr>
        <p:sp>
          <p:nvSpPr>
            <p:cNvPr id="106" name="Rectangular Callout 105"/>
            <p:cNvSpPr/>
            <p:nvPr/>
          </p:nvSpPr>
          <p:spPr>
            <a:xfrm>
              <a:off x="1191443" y="4876798"/>
              <a:ext cx="5181601" cy="1384996"/>
            </a:xfrm>
            <a:prstGeom prst="wedgeRectCallout">
              <a:avLst>
                <a:gd name="adj1" fmla="val 33902"/>
                <a:gd name="adj2" fmla="val -23644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19207" y="4863146"/>
              <a:ext cx="5181599" cy="1399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3 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Duplikált </a:t>
              </a:r>
              <a:r>
                <a:rPr lang="en-US" sz="2800" kern="0" dirty="0">
                  <a:solidFill>
                    <a:sysClr val="window" lastClr="FFFFFF"/>
                  </a:solidFill>
                </a:rPr>
                <a:t>ACK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42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TCP Reno: </a:t>
            </a:r>
            <a:r>
              <a:rPr lang="hu-HU" dirty="0"/>
              <a:t>Gyors helyreállítás</a:t>
            </a:r>
            <a:endParaRPr lang="en-US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Gyors újraküldés után</a:t>
            </a:r>
            <a:r>
              <a:rPr lang="en-US" dirty="0"/>
              <a:t> </a:t>
            </a:r>
            <a:r>
              <a:rPr lang="hu-HU" dirty="0"/>
              <a:t>módosítjuk a torlódási ablakot:</a:t>
            </a:r>
          </a:p>
          <a:p>
            <a:pPr lvl="1"/>
            <a:r>
              <a:rPr lang="hu-HU" i="1" dirty="0"/>
              <a:t>c</a:t>
            </a:r>
            <a:r>
              <a:rPr lang="en-US" i="1" dirty="0" err="1"/>
              <a:t>wnd</a:t>
            </a:r>
            <a:r>
              <a:rPr lang="hu-HU" i="1" dirty="0"/>
              <a:t> </a:t>
            </a:r>
            <a:r>
              <a:rPr lang="hu-HU" dirty="0"/>
              <a:t>:=</a:t>
            </a:r>
            <a:r>
              <a:rPr lang="en-US" dirty="0"/>
              <a:t> </a:t>
            </a:r>
            <a:r>
              <a:rPr lang="en-US" i="1" dirty="0" err="1"/>
              <a:t>cwnd</a:t>
            </a:r>
            <a:r>
              <a:rPr lang="en-US" i="1" dirty="0"/>
              <a:t>/2</a:t>
            </a:r>
            <a:r>
              <a:rPr lang="hu-HU" i="1" dirty="0"/>
              <a:t> (valójában ez a </a:t>
            </a:r>
            <a:r>
              <a:rPr lang="hu-HU" i="1" dirty="0" err="1"/>
              <a:t>Multiplicative</a:t>
            </a:r>
            <a:r>
              <a:rPr lang="hu-HU" i="1" dirty="0"/>
              <a:t> </a:t>
            </a:r>
            <a:r>
              <a:rPr lang="hu-HU" i="1" dirty="0" err="1"/>
              <a:t>Decrease</a:t>
            </a:r>
            <a:r>
              <a:rPr lang="hu-HU" i="1" dirty="0"/>
              <a:t>)</a:t>
            </a:r>
            <a:endParaRPr lang="en-US" i="1" dirty="0"/>
          </a:p>
          <a:p>
            <a:pPr lvl="1"/>
            <a:r>
              <a:rPr lang="en-US" dirty="0" err="1"/>
              <a:t>ssthresh</a:t>
            </a:r>
            <a:r>
              <a:rPr lang="en-US" dirty="0"/>
              <a:t> </a:t>
            </a:r>
            <a:r>
              <a:rPr lang="hu-HU" dirty="0"/>
              <a:t>:= az új</a:t>
            </a:r>
            <a:r>
              <a:rPr lang="en-US" dirty="0"/>
              <a:t> </a:t>
            </a:r>
            <a:r>
              <a:rPr lang="en-US" dirty="0" err="1"/>
              <a:t>cwnd</a:t>
            </a:r>
            <a:r>
              <a:rPr lang="en-US" dirty="0"/>
              <a:t> </a:t>
            </a:r>
          </a:p>
          <a:p>
            <a:pPr lvl="1"/>
            <a:r>
              <a:rPr lang="hu-HU" dirty="0"/>
              <a:t>Azaz nem álltjuk vissza az eredeti 1-re a </a:t>
            </a:r>
            <a:r>
              <a:rPr lang="hu-HU" dirty="0" err="1"/>
              <a:t>cwnd-t</a:t>
            </a:r>
            <a:r>
              <a:rPr lang="hu-HU" dirty="0"/>
              <a:t>!!!</a:t>
            </a:r>
            <a:endParaRPr lang="en-US" dirty="0"/>
          </a:p>
          <a:p>
            <a:pPr lvl="1"/>
            <a:r>
              <a:rPr lang="hu-HU" dirty="0"/>
              <a:t>Ezzel elkerüljük a felesleges </a:t>
            </a:r>
            <a:r>
              <a:rPr lang="hu-HU" dirty="0" err="1"/>
              <a:t>slow</a:t>
            </a:r>
            <a:r>
              <a:rPr lang="hu-HU" dirty="0"/>
              <a:t> start fázisokat!</a:t>
            </a:r>
            <a:endParaRPr lang="en-US" dirty="0"/>
          </a:p>
          <a:p>
            <a:pPr lvl="1"/>
            <a:r>
              <a:rPr lang="hu-HU" dirty="0"/>
              <a:t>Elkerüljük a költséges időkorlátokat</a:t>
            </a:r>
            <a:endParaRPr lang="en-US" dirty="0"/>
          </a:p>
          <a:p>
            <a:r>
              <a:rPr lang="hu-HU" dirty="0"/>
              <a:t>Azonban ha az</a:t>
            </a:r>
            <a:r>
              <a:rPr lang="en-US" dirty="0"/>
              <a:t> RTO </a:t>
            </a:r>
            <a:r>
              <a:rPr lang="hu-HU" dirty="0"/>
              <a:t>lejár, továbbra is</a:t>
            </a:r>
            <a:r>
              <a:rPr lang="en-US" dirty="0"/>
              <a:t> </a:t>
            </a:r>
            <a:r>
              <a:rPr lang="en-US" i="1" dirty="0" err="1"/>
              <a:t>cwnd</a:t>
            </a:r>
            <a:r>
              <a:rPr lang="en-US" dirty="0"/>
              <a:t> = 1</a:t>
            </a:r>
          </a:p>
          <a:p>
            <a:pPr lvl="1"/>
            <a:r>
              <a:rPr lang="hu-HU" dirty="0"/>
              <a:t>Visszatér a</a:t>
            </a:r>
            <a:r>
              <a:rPr lang="en-US" dirty="0"/>
              <a:t> slow start</a:t>
            </a:r>
            <a:r>
              <a:rPr lang="hu-HU" dirty="0"/>
              <a:t> fázishoz</a:t>
            </a:r>
            <a:r>
              <a:rPr lang="en-US" dirty="0"/>
              <a:t>, </a:t>
            </a:r>
            <a:r>
              <a:rPr lang="hu-HU" dirty="0"/>
              <a:t>hasonlóan a</a:t>
            </a:r>
            <a:r>
              <a:rPr lang="en-US" dirty="0"/>
              <a:t> Tahoe</a:t>
            </a:r>
            <a:r>
              <a:rPr lang="hu-HU" dirty="0" err="1"/>
              <a:t>-hoz</a:t>
            </a:r>
            <a:endParaRPr lang="en-US" dirty="0"/>
          </a:p>
          <a:p>
            <a:pPr lvl="1"/>
            <a:r>
              <a:rPr lang="hu-HU" dirty="0"/>
              <a:t>Olyan csomagokat jelez, melyeket egyáltalán nem szállítottunk le</a:t>
            </a:r>
            <a:endParaRPr lang="en-US" dirty="0"/>
          </a:p>
          <a:p>
            <a:pPr lvl="1"/>
            <a:r>
              <a:rPr lang="hu-HU" dirty="0"/>
              <a:t>A torlódás nagyon súlyos esetére figyelmeztet!!!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47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1308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0"/>
          <p:cNvSpPr>
            <a:spLocks noChangeShapeType="1"/>
          </p:cNvSpPr>
          <p:nvPr/>
        </p:nvSpPr>
        <p:spPr bwMode="auto">
          <a:xfrm>
            <a:off x="7263713" y="4244551"/>
            <a:ext cx="859561" cy="0"/>
          </a:xfrm>
          <a:prstGeom prst="line">
            <a:avLst/>
          </a:prstGeom>
          <a:noFill/>
          <a:ln w="38100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Példa: Gyors újraküldés/helyreállítás</a:t>
            </a:r>
            <a:endParaRPr lang="en-US" dirty="0"/>
          </a:p>
        </p:txBody>
      </p:sp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5296729"/>
            <a:ext cx="8839200" cy="1561271"/>
          </a:xfrm>
        </p:spPr>
        <p:txBody>
          <a:bodyPr>
            <a:normAutofit/>
          </a:bodyPr>
          <a:lstStyle/>
          <a:p>
            <a:r>
              <a:rPr lang="hu-HU" dirty="0"/>
              <a:t>Stabil állapotban, a </a:t>
            </a:r>
            <a:r>
              <a:rPr lang="hu-HU" dirty="0" err="1"/>
              <a:t>cwnd</a:t>
            </a:r>
            <a:r>
              <a:rPr lang="hu-HU" dirty="0"/>
              <a:t> az optimális ablakméret körül oszcillál</a:t>
            </a:r>
            <a:endParaRPr lang="en-US" dirty="0"/>
          </a:p>
          <a:p>
            <a:r>
              <a:rPr lang="en-US" dirty="0"/>
              <a:t>TCP </a:t>
            </a:r>
            <a:r>
              <a:rPr lang="hu-HU" dirty="0"/>
              <a:t>mindig csomagdobásokat kényszerít ki…</a:t>
            </a:r>
            <a:endParaRPr lang="en-US" dirty="0"/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470</a:t>
            </a:fld>
            <a:endParaRPr lang="en-US" dirty="0"/>
          </a:p>
        </p:txBody>
      </p:sp>
      <p:sp>
        <p:nvSpPr>
          <p:cNvPr id="20" name="Line 10"/>
          <p:cNvSpPr>
            <a:spLocks noChangeShapeType="1"/>
          </p:cNvSpPr>
          <p:nvPr/>
        </p:nvSpPr>
        <p:spPr bwMode="auto">
          <a:xfrm>
            <a:off x="515118" y="1943300"/>
            <a:ext cx="2129809" cy="0"/>
          </a:xfrm>
          <a:prstGeom prst="line">
            <a:avLst/>
          </a:prstGeom>
          <a:noFill/>
          <a:ln w="38100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2328514" y="3700576"/>
            <a:ext cx="1107500" cy="0"/>
          </a:xfrm>
          <a:prstGeom prst="line">
            <a:avLst/>
          </a:prstGeom>
          <a:noFill/>
          <a:ln w="38100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4021260" y="4834422"/>
            <a:ext cx="57708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 dirty="0"/>
              <a:t>Idő</a:t>
            </a:r>
            <a:endParaRPr lang="en-US" sz="2400" dirty="0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 rot="16200000">
            <a:off x="-223964" y="2899421"/>
            <a:ext cx="90569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i="1" dirty="0" err="1"/>
              <a:t>cwnd</a:t>
            </a:r>
            <a:endParaRPr lang="en-US" sz="2400" i="1" dirty="0"/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16702" y="2303862"/>
            <a:ext cx="110549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Időkorlát</a:t>
            </a:r>
            <a:endParaRPr lang="en-US" sz="2000" dirty="0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515118" y="3424800"/>
            <a:ext cx="135453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Slow Start</a:t>
            </a: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3147228" y="2485216"/>
            <a:ext cx="3440673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000" dirty="0"/>
              <a:t>Torlódás elkerülés</a:t>
            </a:r>
            <a:endParaRPr lang="en-US" sz="2000" dirty="0"/>
          </a:p>
          <a:p>
            <a:pPr algn="ctr"/>
            <a:r>
              <a:rPr lang="hu-HU" sz="2000" dirty="0"/>
              <a:t>Gyors újraküldés/helyreállítás</a:t>
            </a:r>
            <a:endParaRPr lang="en-US" sz="2000" dirty="0"/>
          </a:p>
        </p:txBody>
      </p:sp>
      <p:sp>
        <p:nvSpPr>
          <p:cNvPr id="28" name="Arc 7"/>
          <p:cNvSpPr>
            <a:spLocks/>
          </p:cNvSpPr>
          <p:nvPr/>
        </p:nvSpPr>
        <p:spPr bwMode="auto">
          <a:xfrm>
            <a:off x="489326" y="2704614"/>
            <a:ext cx="1529192" cy="212980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>
            <a:off x="2018518" y="2697951"/>
            <a:ext cx="299362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>
            <a:off x="2317880" y="2677344"/>
            <a:ext cx="0" cy="212980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rc 11"/>
          <p:cNvSpPr>
            <a:spLocks/>
          </p:cNvSpPr>
          <p:nvPr/>
        </p:nvSpPr>
        <p:spPr bwMode="auto">
          <a:xfrm>
            <a:off x="2317880" y="3690801"/>
            <a:ext cx="1107500" cy="11075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 flipV="1">
            <a:off x="3425381" y="3212766"/>
            <a:ext cx="595879" cy="481026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6779296" y="2869135"/>
            <a:ext cx="425962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 flipH="1">
            <a:off x="4021259" y="3193744"/>
            <a:ext cx="1" cy="983913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rc 16"/>
          <p:cNvSpPr>
            <a:spLocks/>
          </p:cNvSpPr>
          <p:nvPr/>
        </p:nvSpPr>
        <p:spPr bwMode="auto">
          <a:xfrm>
            <a:off x="7205037" y="4244551"/>
            <a:ext cx="918237" cy="562601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 flipV="1">
            <a:off x="8123274" y="3666150"/>
            <a:ext cx="608297" cy="571816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"/>
          <p:cNvSpPr>
            <a:spLocks noChangeShapeType="1"/>
          </p:cNvSpPr>
          <p:nvPr/>
        </p:nvSpPr>
        <p:spPr bwMode="auto">
          <a:xfrm>
            <a:off x="489326" y="1626772"/>
            <a:ext cx="0" cy="3207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18"/>
          <p:cNvSpPr>
            <a:spLocks noChangeArrowheads="1"/>
          </p:cNvSpPr>
          <p:nvPr/>
        </p:nvSpPr>
        <p:spPr bwMode="auto">
          <a:xfrm>
            <a:off x="991715" y="1542548"/>
            <a:ext cx="115416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 dirty="0" err="1"/>
              <a:t>ssthresh</a:t>
            </a:r>
            <a:endParaRPr lang="en-US" sz="2000" i="1" dirty="0"/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>
            <a:off x="7205037" y="2858444"/>
            <a:ext cx="0" cy="1975977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17"/>
          <p:cNvSpPr>
            <a:spLocks noChangeShapeType="1"/>
          </p:cNvSpPr>
          <p:nvPr/>
        </p:nvSpPr>
        <p:spPr bwMode="auto">
          <a:xfrm flipV="1">
            <a:off x="4021259" y="3183761"/>
            <a:ext cx="1210398" cy="993896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>
            <a:off x="5231657" y="3183761"/>
            <a:ext cx="0" cy="993896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17"/>
          <p:cNvSpPr>
            <a:spLocks noChangeShapeType="1"/>
          </p:cNvSpPr>
          <p:nvPr/>
        </p:nvSpPr>
        <p:spPr bwMode="auto">
          <a:xfrm flipV="1">
            <a:off x="5231657" y="2858502"/>
            <a:ext cx="1558272" cy="1279546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18"/>
          <p:cNvSpPr>
            <a:spLocks noChangeArrowheads="1"/>
          </p:cNvSpPr>
          <p:nvPr/>
        </p:nvSpPr>
        <p:spPr bwMode="auto">
          <a:xfrm>
            <a:off x="6440780" y="2468383"/>
            <a:ext cx="110549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Időkorlát</a:t>
            </a:r>
            <a:endParaRPr lang="en-US" sz="2000" dirty="0"/>
          </a:p>
        </p:txBody>
      </p:sp>
      <p:sp>
        <p:nvSpPr>
          <p:cNvPr id="38" name="Line 4"/>
          <p:cNvSpPr>
            <a:spLocks noChangeShapeType="1"/>
          </p:cNvSpPr>
          <p:nvPr/>
        </p:nvSpPr>
        <p:spPr bwMode="auto">
          <a:xfrm>
            <a:off x="460038" y="4835559"/>
            <a:ext cx="8527083" cy="336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065533" y="2303093"/>
            <a:ext cx="3813732" cy="212625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1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76867" grpId="0" build="p"/>
      <p:bldP spid="21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/>
      <p:bldP spid="4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Számos </a:t>
            </a:r>
            <a:r>
              <a:rPr lang="en-US" dirty="0"/>
              <a:t>TCP </a:t>
            </a:r>
            <a:r>
              <a:rPr lang="hu-HU" dirty="0"/>
              <a:t>változat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Tahoe: </a:t>
            </a:r>
            <a:r>
              <a:rPr lang="hu-HU" dirty="0"/>
              <a:t>az eredeti</a:t>
            </a:r>
            <a:endParaRPr lang="en-US" dirty="0"/>
          </a:p>
          <a:p>
            <a:pPr lvl="1"/>
            <a:r>
              <a:rPr lang="en-US" dirty="0"/>
              <a:t>Slow start </a:t>
            </a:r>
            <a:r>
              <a:rPr lang="hu-HU" dirty="0"/>
              <a:t>és</a:t>
            </a:r>
            <a:r>
              <a:rPr lang="en-US" dirty="0"/>
              <a:t> AIMD</a:t>
            </a:r>
          </a:p>
          <a:p>
            <a:pPr lvl="1"/>
            <a:r>
              <a:rPr lang="hu-HU" dirty="0"/>
              <a:t>Dinamikus</a:t>
            </a:r>
            <a:r>
              <a:rPr lang="en-US" dirty="0"/>
              <a:t> RTO</a:t>
            </a:r>
            <a:r>
              <a:rPr lang="hu-HU" dirty="0"/>
              <a:t>,</a:t>
            </a:r>
            <a:r>
              <a:rPr lang="en-US" dirty="0"/>
              <a:t> RTT </a:t>
            </a:r>
            <a:r>
              <a:rPr lang="hu-HU" dirty="0"/>
              <a:t>becsléssel</a:t>
            </a:r>
            <a:endParaRPr lang="en-US" dirty="0"/>
          </a:p>
          <a:p>
            <a:r>
              <a:rPr lang="en-US" dirty="0"/>
              <a:t>Reno: </a:t>
            </a:r>
          </a:p>
          <a:p>
            <a:pPr lvl="1"/>
            <a:r>
              <a:rPr lang="en-US" dirty="0"/>
              <a:t>fast retransmit (3 </a:t>
            </a:r>
            <a:r>
              <a:rPr lang="en-US" dirty="0" err="1"/>
              <a:t>dupACKs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fast recovery (</a:t>
            </a:r>
            <a:r>
              <a:rPr lang="en-US" dirty="0" err="1"/>
              <a:t>cwnd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 </a:t>
            </a:r>
            <a:r>
              <a:rPr lang="hu-HU" dirty="0"/>
              <a:t>vesztés esetén</a:t>
            </a:r>
            <a:r>
              <a:rPr lang="en-US" dirty="0"/>
              <a:t>)</a:t>
            </a:r>
          </a:p>
          <a:p>
            <a:r>
              <a:rPr lang="en-US" dirty="0" err="1"/>
              <a:t>NewReno</a:t>
            </a:r>
            <a:r>
              <a:rPr lang="en-US" dirty="0"/>
              <a:t>: </a:t>
            </a:r>
            <a:r>
              <a:rPr lang="hu-HU" dirty="0"/>
              <a:t>javított gyors újraküldés</a:t>
            </a:r>
            <a:endParaRPr lang="en-US" dirty="0"/>
          </a:p>
          <a:p>
            <a:pPr lvl="1"/>
            <a:r>
              <a:rPr lang="hu-HU" dirty="0"/>
              <a:t>Minden egyes duplikált</a:t>
            </a:r>
            <a:r>
              <a:rPr lang="en-US" dirty="0"/>
              <a:t> ACK </a:t>
            </a:r>
            <a:r>
              <a:rPr lang="hu-HU" dirty="0"/>
              <a:t>újraküldést vált ki</a:t>
            </a:r>
            <a:endParaRPr lang="en-US" dirty="0"/>
          </a:p>
          <a:p>
            <a:pPr lvl="1"/>
            <a:r>
              <a:rPr lang="en-US" dirty="0" err="1"/>
              <a:t>Probl</a:t>
            </a:r>
            <a:r>
              <a:rPr lang="hu-HU" dirty="0" err="1"/>
              <a:t>éma</a:t>
            </a:r>
            <a:r>
              <a:rPr lang="en-US" dirty="0"/>
              <a:t>: &gt;3 </a:t>
            </a:r>
            <a:r>
              <a:rPr lang="hu-HU" dirty="0"/>
              <a:t>hibás sorrendben fogadott csomag is újraküldést okoz (hibásan!!!)…</a:t>
            </a:r>
            <a:endParaRPr lang="en-US" dirty="0"/>
          </a:p>
          <a:p>
            <a:r>
              <a:rPr lang="en-US" dirty="0"/>
              <a:t>Vegas: </a:t>
            </a:r>
            <a:r>
              <a:rPr lang="hu-HU" dirty="0"/>
              <a:t>késleltetés alapú torlódás elkerülés</a:t>
            </a:r>
            <a:endParaRPr lang="en-US" dirty="0"/>
          </a:p>
          <a:p>
            <a:r>
              <a:rPr lang="hu-HU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</a:t>
            </a:r>
            <a:r>
              <a:rPr lang="hu-HU" dirty="0"/>
              <a:t>a valóságban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Mi a legnépszerűbb variáns napjainkban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Probléma</a:t>
            </a:r>
            <a:r>
              <a:rPr lang="en-US" dirty="0"/>
              <a:t>: TCP </a:t>
            </a:r>
            <a:r>
              <a:rPr lang="hu-HU" dirty="0"/>
              <a:t>rosszul teljesít nagy késleltetés-sávszélesség szorzattal rendelkező hálózatokban </a:t>
            </a:r>
            <a:r>
              <a:rPr lang="en-US" dirty="0"/>
              <a:t>(</a:t>
            </a:r>
            <a:r>
              <a:rPr lang="hu-HU" dirty="0"/>
              <a:t>a </a:t>
            </a:r>
            <a:r>
              <a:rPr lang="en-US" dirty="0"/>
              <a:t>modern Internet</a:t>
            </a:r>
            <a:r>
              <a:rPr lang="hu-HU" dirty="0"/>
              <a:t> ilyen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Compound TCP (Windows)</a:t>
            </a:r>
          </a:p>
          <a:p>
            <a:pPr lvl="2"/>
            <a:r>
              <a:rPr lang="en-US" dirty="0"/>
              <a:t>Reno</a:t>
            </a:r>
            <a:r>
              <a:rPr lang="hu-HU" dirty="0"/>
              <a:t> alapú</a:t>
            </a:r>
            <a:endParaRPr lang="en-US" dirty="0"/>
          </a:p>
          <a:p>
            <a:pPr lvl="2"/>
            <a:r>
              <a:rPr lang="hu-HU" dirty="0"/>
              <a:t>Két torlódási ablak</a:t>
            </a:r>
            <a:r>
              <a:rPr lang="en-US" dirty="0"/>
              <a:t>: </a:t>
            </a:r>
            <a:r>
              <a:rPr lang="hu-HU" dirty="0"/>
              <a:t>késleltetés alapú és vesztés alapú</a:t>
            </a:r>
            <a:endParaRPr lang="en-US" dirty="0"/>
          </a:p>
          <a:p>
            <a:pPr lvl="2"/>
            <a:r>
              <a:rPr lang="hu-HU" dirty="0"/>
              <a:t>Azaz egy összetett torlódás vezérlést alkalmaz</a:t>
            </a:r>
            <a:endParaRPr lang="en-US" dirty="0"/>
          </a:p>
          <a:p>
            <a:pPr lvl="1"/>
            <a:r>
              <a:rPr lang="en-US" dirty="0"/>
              <a:t>TCP CUBIC (Linux)</a:t>
            </a:r>
          </a:p>
          <a:p>
            <a:pPr lvl="2"/>
            <a:r>
              <a:rPr lang="hu-HU" dirty="0"/>
              <a:t>Fejlettebb</a:t>
            </a:r>
            <a:r>
              <a:rPr lang="en-US" dirty="0"/>
              <a:t> BIC (Binary Increase Congestion Control)</a:t>
            </a:r>
            <a:r>
              <a:rPr lang="hu-HU" dirty="0"/>
              <a:t> változat</a:t>
            </a:r>
            <a:endParaRPr lang="en-US" dirty="0"/>
          </a:p>
          <a:p>
            <a:pPr lvl="2"/>
            <a:r>
              <a:rPr lang="hu-HU" dirty="0"/>
              <a:t>Az ablakméretet egy harmadfokú egyenlet határozza meg</a:t>
            </a:r>
            <a:endParaRPr lang="en-US" dirty="0"/>
          </a:p>
          <a:p>
            <a:pPr lvl="2"/>
            <a:r>
              <a:rPr lang="hu-HU" dirty="0"/>
              <a:t>A legutolsó csomagvesztéstől eltelt T idővel paraméterezett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28903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Nagy késleltetés-sávszélesség szorzat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Delay-bandwidth</a:t>
            </a:r>
            <a:r>
              <a:rPr lang="hu-HU" dirty="0"/>
              <a:t> </a:t>
            </a:r>
            <a:r>
              <a:rPr lang="hu-HU" dirty="0" err="1"/>
              <a:t>product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Probléma</a:t>
            </a:r>
            <a:r>
              <a:rPr lang="en-US" dirty="0"/>
              <a:t>: </a:t>
            </a:r>
            <a:r>
              <a:rPr lang="hu-HU" dirty="0"/>
              <a:t>A </a:t>
            </a:r>
            <a:r>
              <a:rPr lang="en-US" dirty="0"/>
              <a:t>TCP </a:t>
            </a:r>
            <a:r>
              <a:rPr lang="hu-HU" dirty="0"/>
              <a:t>nem teljesít jól ha</a:t>
            </a:r>
            <a:endParaRPr lang="en-US" dirty="0"/>
          </a:p>
          <a:p>
            <a:pPr lvl="1"/>
            <a:r>
              <a:rPr lang="hu-HU" dirty="0"/>
              <a:t>A hálózat kapacitása (sávszélessége) nagy</a:t>
            </a:r>
            <a:endParaRPr lang="en-US" dirty="0"/>
          </a:p>
          <a:p>
            <a:pPr lvl="1"/>
            <a:r>
              <a:rPr lang="hu-HU" dirty="0"/>
              <a:t>A késleltetés</a:t>
            </a:r>
            <a:r>
              <a:rPr lang="en-US" dirty="0"/>
              <a:t> (RTT) </a:t>
            </a:r>
            <a:r>
              <a:rPr lang="hu-HU" dirty="0"/>
              <a:t>nagy</a:t>
            </a:r>
            <a:endParaRPr lang="en-US" dirty="0"/>
          </a:p>
          <a:p>
            <a:pPr lvl="1"/>
            <a:r>
              <a:rPr lang="hu-HU" dirty="0"/>
              <a:t>Vagy ezek szorzata nagy</a:t>
            </a:r>
            <a:endParaRPr lang="en-US" dirty="0"/>
          </a:p>
          <a:p>
            <a:pPr lvl="2"/>
            <a:r>
              <a:rPr lang="en-US" dirty="0"/>
              <a:t>b * d = </a:t>
            </a:r>
            <a:r>
              <a:rPr lang="hu-HU" dirty="0"/>
              <a:t>maximális szállítás alatt levő adatmennyiség</a:t>
            </a:r>
            <a:endParaRPr lang="en-US" dirty="0"/>
          </a:p>
          <a:p>
            <a:pPr lvl="2"/>
            <a:r>
              <a:rPr lang="hu-HU" dirty="0"/>
              <a:t>Ezt nevezzük késleltetés-sávszélesség szorzatnak</a:t>
            </a:r>
            <a:endParaRPr lang="en-US" dirty="0"/>
          </a:p>
          <a:p>
            <a:r>
              <a:rPr lang="hu-HU" dirty="0"/>
              <a:t>Miért teljesít ekkor gyengén a</a:t>
            </a:r>
            <a:r>
              <a:rPr lang="en-US" dirty="0"/>
              <a:t> TCP?</a:t>
            </a:r>
          </a:p>
          <a:p>
            <a:pPr lvl="1"/>
            <a:r>
              <a:rPr lang="hu-HU" dirty="0"/>
              <a:t>A s</a:t>
            </a:r>
            <a:r>
              <a:rPr lang="en-US" dirty="0"/>
              <a:t>low start </a:t>
            </a:r>
            <a:r>
              <a:rPr lang="hu-HU" dirty="0"/>
              <a:t>és az</a:t>
            </a:r>
            <a:r>
              <a:rPr lang="en-US" dirty="0"/>
              <a:t> additive increase </a:t>
            </a:r>
            <a:r>
              <a:rPr lang="hu-HU" dirty="0"/>
              <a:t>csak lassan konvergál</a:t>
            </a:r>
            <a:endParaRPr lang="en-US" dirty="0"/>
          </a:p>
          <a:p>
            <a:pPr lvl="1"/>
            <a:r>
              <a:rPr lang="hu-HU" dirty="0"/>
              <a:t>A </a:t>
            </a:r>
            <a:r>
              <a:rPr lang="en-US" dirty="0"/>
              <a:t>TCP ACK </a:t>
            </a:r>
            <a:r>
              <a:rPr lang="hu-HU" dirty="0"/>
              <a:t>ütemezett (azaz csak minden ACK esetén történik esemény)</a:t>
            </a:r>
            <a:endParaRPr lang="en-US" dirty="0"/>
          </a:p>
          <a:p>
            <a:pPr lvl="2"/>
            <a:r>
              <a:rPr lang="hu-HU" dirty="0"/>
              <a:t>A nyugták beérkezési gyorsasága határozza meg, hogy milyen gyorsan tud reagálni</a:t>
            </a:r>
            <a:endParaRPr lang="en-US" dirty="0"/>
          </a:p>
          <a:p>
            <a:pPr lvl="2"/>
            <a:r>
              <a:rPr lang="hu-HU" dirty="0"/>
              <a:t>Nagy</a:t>
            </a:r>
            <a:r>
              <a:rPr lang="en-US" dirty="0"/>
              <a:t> RTT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hu-HU" dirty="0">
                <a:sym typeface="Wingdings" panose="05000000000000000000" pitchFamily="2" charset="2"/>
              </a:rPr>
              <a:t>késleltetett nyugták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hu-HU" dirty="0">
                <a:sym typeface="Wingdings" panose="05000000000000000000" pitchFamily="2" charset="2"/>
              </a:rPr>
              <a:t>a </a:t>
            </a:r>
            <a:r>
              <a:rPr lang="en-US" dirty="0">
                <a:sym typeface="Wingdings" panose="05000000000000000000" pitchFamily="2" charset="2"/>
              </a:rPr>
              <a:t>TCP </a:t>
            </a:r>
            <a:r>
              <a:rPr lang="hu-HU" dirty="0">
                <a:sym typeface="Wingdings" panose="05000000000000000000" pitchFamily="2" charset="2"/>
              </a:rPr>
              <a:t>csak lassan reagál a megváltozott viszonyokra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TCP ablak gyorsabb növelése</a:t>
            </a:r>
            <a:endParaRPr lang="en-US" dirty="0"/>
          </a:p>
          <a:p>
            <a:pPr lvl="1"/>
            <a:r>
              <a:rPr lang="hu-HU" dirty="0"/>
              <a:t>A s</a:t>
            </a:r>
            <a:r>
              <a:rPr lang="en-US" dirty="0"/>
              <a:t>low start </a:t>
            </a:r>
            <a:r>
              <a:rPr lang="hu-HU" dirty="0"/>
              <a:t>és az</a:t>
            </a:r>
            <a:r>
              <a:rPr lang="en-US" dirty="0"/>
              <a:t> additive increase </a:t>
            </a:r>
            <a:r>
              <a:rPr lang="hu-HU" dirty="0"/>
              <a:t>túl lassú, ha nagy a sávszélesség</a:t>
            </a:r>
            <a:endParaRPr lang="en-US" dirty="0"/>
          </a:p>
          <a:p>
            <a:pPr lvl="1"/>
            <a:r>
              <a:rPr lang="hu-HU" dirty="0"/>
              <a:t>Sokkal gyorsabb konvergencia kell</a:t>
            </a:r>
            <a:endParaRPr lang="en-US" dirty="0"/>
          </a:p>
          <a:p>
            <a:r>
              <a:rPr lang="hu-HU" dirty="0"/>
              <a:t>Fairség biztosítása más</a:t>
            </a:r>
            <a:r>
              <a:rPr lang="en-US" dirty="0"/>
              <a:t> TCP </a:t>
            </a:r>
            <a:r>
              <a:rPr lang="hu-HU" dirty="0"/>
              <a:t>változatokkal szemben</a:t>
            </a:r>
            <a:endParaRPr lang="en-US" dirty="0"/>
          </a:p>
          <a:p>
            <a:pPr lvl="1"/>
            <a:r>
              <a:rPr lang="hu-HU" dirty="0"/>
              <a:t>Az ablak növelése nem lehet túl agresszív</a:t>
            </a:r>
            <a:endParaRPr lang="en-US" dirty="0"/>
          </a:p>
          <a:p>
            <a:r>
              <a:rPr lang="hu-HU" dirty="0"/>
              <a:t>Javított</a:t>
            </a:r>
            <a:r>
              <a:rPr lang="en-US" dirty="0"/>
              <a:t> RTT fair</a:t>
            </a:r>
            <a:r>
              <a:rPr lang="hu-HU" dirty="0" err="1"/>
              <a:t>ség</a:t>
            </a:r>
            <a:endParaRPr lang="en-US" dirty="0"/>
          </a:p>
          <a:p>
            <a:pPr lvl="1"/>
            <a:r>
              <a:rPr lang="hu-HU" dirty="0"/>
              <a:t>A </a:t>
            </a:r>
            <a:r>
              <a:rPr lang="en-US" dirty="0"/>
              <a:t>TCP Tahoe/Reno </a:t>
            </a:r>
            <a:r>
              <a:rPr lang="hu-HU" dirty="0"/>
              <a:t>folyamok nem adnak fair erőforrás-megosztást nagyon eltérő </a:t>
            </a:r>
            <a:r>
              <a:rPr lang="hu-HU" dirty="0" err="1"/>
              <a:t>RTT-k</a:t>
            </a:r>
            <a:r>
              <a:rPr lang="hu-HU" dirty="0"/>
              <a:t> esetén</a:t>
            </a:r>
            <a:endParaRPr lang="en-US" dirty="0"/>
          </a:p>
          <a:p>
            <a:r>
              <a:rPr lang="hu-HU" dirty="0"/>
              <a:t>Egyszerű implementáció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1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TCP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5105400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Alap</a:t>
            </a:r>
            <a:r>
              <a:rPr lang="en-US" dirty="0"/>
              <a:t> TCP </a:t>
            </a:r>
            <a:r>
              <a:rPr lang="hu-HU" dirty="0"/>
              <a:t>implementáció </a:t>
            </a:r>
            <a:r>
              <a:rPr lang="en-US" dirty="0"/>
              <a:t>Windows</a:t>
            </a:r>
            <a:r>
              <a:rPr lang="hu-HU" dirty="0"/>
              <a:t> rendszereken</a:t>
            </a:r>
            <a:endParaRPr lang="en-US" dirty="0"/>
          </a:p>
          <a:p>
            <a:r>
              <a:rPr lang="hu-HU" dirty="0"/>
              <a:t>Ötlet</a:t>
            </a:r>
            <a:r>
              <a:rPr lang="en-US" dirty="0"/>
              <a:t>: </a:t>
            </a:r>
            <a:r>
              <a:rPr lang="hu-HU" dirty="0"/>
              <a:t>osszuk a</a:t>
            </a:r>
            <a:r>
              <a:rPr lang="en-US" dirty="0"/>
              <a:t> </a:t>
            </a:r>
            <a:r>
              <a:rPr lang="hu-HU" i="1" dirty="0"/>
              <a:t>torlódási ablakot</a:t>
            </a:r>
            <a:r>
              <a:rPr lang="hu-HU" dirty="0"/>
              <a:t> két különálló ablakba</a:t>
            </a:r>
            <a:endParaRPr lang="en-US" dirty="0"/>
          </a:p>
          <a:p>
            <a:pPr lvl="1"/>
            <a:r>
              <a:rPr lang="hu-HU" dirty="0"/>
              <a:t>Hagyományos, vesztés alapú ablak</a:t>
            </a:r>
            <a:endParaRPr lang="en-US" dirty="0"/>
          </a:p>
          <a:p>
            <a:pPr lvl="1"/>
            <a:r>
              <a:rPr lang="hu-HU" dirty="0"/>
              <a:t>Új, késleltetés alapú ablak</a:t>
            </a:r>
            <a:endParaRPr lang="en-US" dirty="0"/>
          </a:p>
          <a:p>
            <a:r>
              <a:rPr lang="en-US" i="1" dirty="0" err="1"/>
              <a:t>wnd</a:t>
            </a:r>
            <a:r>
              <a:rPr lang="en-US" dirty="0"/>
              <a:t> = min(</a:t>
            </a:r>
            <a:r>
              <a:rPr lang="en-US" i="1" dirty="0" err="1"/>
              <a:t>cwnd</a:t>
            </a:r>
            <a:r>
              <a:rPr lang="en-US" i="1" dirty="0"/>
              <a:t> + </a:t>
            </a:r>
            <a:r>
              <a:rPr lang="en-US" i="1" dirty="0" err="1">
                <a:solidFill>
                  <a:schemeClr val="accent1"/>
                </a:solidFill>
              </a:rPr>
              <a:t>dwnd</a:t>
            </a:r>
            <a:r>
              <a:rPr lang="en-US" dirty="0"/>
              <a:t>, </a:t>
            </a:r>
            <a:r>
              <a:rPr lang="en-US" i="1" dirty="0" err="1"/>
              <a:t>adv_wnd</a:t>
            </a:r>
            <a:r>
              <a:rPr lang="en-US" dirty="0"/>
              <a:t>)</a:t>
            </a:r>
          </a:p>
          <a:p>
            <a:pPr lvl="1"/>
            <a:r>
              <a:rPr lang="hu-HU" i="1" dirty="0" err="1"/>
              <a:t>c</a:t>
            </a:r>
            <a:r>
              <a:rPr lang="en-US" i="1" dirty="0" err="1"/>
              <a:t>wnd</a:t>
            </a:r>
            <a:r>
              <a:rPr lang="hu-HU" dirty="0" err="1"/>
              <a:t>-t</a:t>
            </a:r>
            <a:r>
              <a:rPr lang="hu-HU" dirty="0"/>
              <a:t> az AIMD vezérli</a:t>
            </a:r>
            <a:r>
              <a:rPr lang="en-US" dirty="0"/>
              <a:t> AIMD</a:t>
            </a:r>
            <a:endParaRPr lang="en-US" i="1" dirty="0"/>
          </a:p>
          <a:p>
            <a:pPr lvl="1"/>
            <a:r>
              <a:rPr lang="en-US" i="1" dirty="0" err="1">
                <a:solidFill>
                  <a:schemeClr val="accent1"/>
                </a:solidFill>
              </a:rPr>
              <a:t>dwnd</a:t>
            </a:r>
            <a:r>
              <a:rPr lang="en-US" i="1" dirty="0"/>
              <a:t> </a:t>
            </a:r>
            <a:r>
              <a:rPr lang="hu-HU" i="1" dirty="0"/>
              <a:t>a </a:t>
            </a:r>
            <a:r>
              <a:rPr lang="hu-HU" dirty="0"/>
              <a:t>késleltetés alapú ablak</a:t>
            </a:r>
            <a:endParaRPr lang="en-US" dirty="0"/>
          </a:p>
          <a:p>
            <a:r>
              <a:rPr lang="hu-HU" dirty="0"/>
              <a:t>A</a:t>
            </a:r>
            <a:r>
              <a:rPr lang="en-US" i="1" dirty="0"/>
              <a:t> </a:t>
            </a:r>
            <a:r>
              <a:rPr lang="en-US" i="1" dirty="0" err="1"/>
              <a:t>dwnd</a:t>
            </a:r>
            <a:r>
              <a:rPr lang="hu-HU" dirty="0"/>
              <a:t> beállítása:</a:t>
            </a:r>
            <a:endParaRPr lang="en-US" dirty="0"/>
          </a:p>
          <a:p>
            <a:pPr lvl="1"/>
            <a:r>
              <a:rPr lang="hu-HU" dirty="0"/>
              <a:t>Ha nő az</a:t>
            </a:r>
            <a:r>
              <a:rPr lang="en-US" dirty="0"/>
              <a:t> RTT, </a:t>
            </a:r>
            <a:r>
              <a:rPr lang="hu-HU" dirty="0"/>
              <a:t>csökken a</a:t>
            </a:r>
            <a:r>
              <a:rPr lang="en-US" dirty="0"/>
              <a:t> </a:t>
            </a:r>
            <a:r>
              <a:rPr lang="en-US" i="1" dirty="0" err="1"/>
              <a:t>dwnd</a:t>
            </a:r>
            <a:r>
              <a:rPr lang="en-US" dirty="0"/>
              <a:t> (</a:t>
            </a:r>
            <a:r>
              <a:rPr lang="en-US" i="1" dirty="0" err="1"/>
              <a:t>dwnd</a:t>
            </a:r>
            <a:r>
              <a:rPr lang="en-US" dirty="0"/>
              <a:t> &gt;= 0)</a:t>
            </a:r>
          </a:p>
          <a:p>
            <a:pPr lvl="1"/>
            <a:r>
              <a:rPr lang="hu-HU" dirty="0"/>
              <a:t>Ha csökken az</a:t>
            </a:r>
            <a:r>
              <a:rPr lang="en-US" dirty="0"/>
              <a:t> RTT, </a:t>
            </a:r>
            <a:r>
              <a:rPr lang="hu-HU" dirty="0"/>
              <a:t>nő a </a:t>
            </a:r>
            <a:r>
              <a:rPr lang="en-US" i="1" dirty="0" err="1"/>
              <a:t>dwnd</a:t>
            </a:r>
            <a:endParaRPr lang="en-US" dirty="0"/>
          </a:p>
          <a:p>
            <a:pPr lvl="1"/>
            <a:r>
              <a:rPr lang="hu-HU" dirty="0"/>
              <a:t>A </a:t>
            </a:r>
            <a:r>
              <a:rPr lang="hu-HU" dirty="0" err="1"/>
              <a:t>növekesés</a:t>
            </a:r>
            <a:r>
              <a:rPr lang="hu-HU" dirty="0"/>
              <a:t>/csökkenés arányos a változás mértékével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3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65309" y="1622269"/>
            <a:ext cx="874913" cy="3212153"/>
            <a:chOff x="5965309" y="1622269"/>
            <a:chExt cx="874913" cy="3212153"/>
          </a:xfrm>
        </p:grpSpPr>
        <p:sp>
          <p:nvSpPr>
            <p:cNvPr id="50" name="Rectangle 49"/>
            <p:cNvSpPr/>
            <p:nvPr/>
          </p:nvSpPr>
          <p:spPr>
            <a:xfrm>
              <a:off x="5965309" y="1622269"/>
              <a:ext cx="874913" cy="321215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151735" y="1629249"/>
              <a:ext cx="5020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/>
                <a:t>Kis</a:t>
              </a:r>
              <a:endParaRPr lang="en-US" dirty="0"/>
            </a:p>
            <a:p>
              <a:pPr algn="ctr"/>
              <a:r>
                <a:rPr lang="en-US" dirty="0"/>
                <a:t>RTT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02406" y="1626772"/>
            <a:ext cx="795838" cy="3212153"/>
            <a:chOff x="4002406" y="1626772"/>
            <a:chExt cx="795838" cy="3212153"/>
          </a:xfrm>
        </p:grpSpPr>
        <p:sp>
          <p:nvSpPr>
            <p:cNvPr id="2" name="Rectangle 1"/>
            <p:cNvSpPr/>
            <p:nvPr/>
          </p:nvSpPr>
          <p:spPr>
            <a:xfrm>
              <a:off x="4002406" y="1626772"/>
              <a:ext cx="795838" cy="32121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49011" y="1629250"/>
              <a:ext cx="702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/>
                <a:t>Nagy</a:t>
              </a:r>
              <a:endParaRPr lang="en-US" dirty="0"/>
            </a:p>
            <a:p>
              <a:pPr algn="ctr"/>
              <a:r>
                <a:rPr lang="en-US" dirty="0"/>
                <a:t>RTT</a:t>
              </a:r>
            </a:p>
          </p:txBody>
        </p:sp>
      </p:grpSp>
      <p:sp>
        <p:nvSpPr>
          <p:cNvPr id="45" name="Line 10"/>
          <p:cNvSpPr>
            <a:spLocks noChangeShapeType="1"/>
          </p:cNvSpPr>
          <p:nvPr/>
        </p:nvSpPr>
        <p:spPr bwMode="auto">
          <a:xfrm>
            <a:off x="7585990" y="3769517"/>
            <a:ext cx="1096097" cy="1"/>
          </a:xfrm>
          <a:prstGeom prst="line">
            <a:avLst/>
          </a:prstGeom>
          <a:noFill/>
          <a:ln w="38100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Compound TCP </a:t>
            </a:r>
            <a:r>
              <a:rPr lang="hu-HU" dirty="0"/>
              <a:t>példa</a:t>
            </a:r>
            <a:endParaRPr lang="en-US" dirty="0"/>
          </a:p>
        </p:txBody>
      </p:sp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>
          <a:xfrm>
            <a:off x="0" y="5401559"/>
            <a:ext cx="9144000" cy="1456441"/>
          </a:xfrm>
        </p:spPr>
        <p:txBody>
          <a:bodyPr>
            <a:normAutofit fontScale="92500" lnSpcReduction="20000"/>
          </a:bodyPr>
          <a:lstStyle/>
          <a:p>
            <a:r>
              <a:rPr lang="hu-HU" sz="2400" dirty="0"/>
              <a:t>Agresszívan reagál az RTT változására</a:t>
            </a:r>
            <a:endParaRPr lang="en-US" sz="2400" dirty="0"/>
          </a:p>
          <a:p>
            <a:r>
              <a:rPr lang="hu-HU" sz="2400" dirty="0"/>
              <a:t>Előnyök</a:t>
            </a:r>
            <a:r>
              <a:rPr lang="en-US" sz="2400" dirty="0"/>
              <a:t>: </a:t>
            </a:r>
            <a:r>
              <a:rPr lang="hu-HU" sz="2400" dirty="0"/>
              <a:t>Gyors felfutás, sokkal fairebb viselkedés más folyamokkal szemben eltérő RTT esetén</a:t>
            </a:r>
          </a:p>
          <a:p>
            <a:r>
              <a:rPr lang="hu-HU" sz="2400" dirty="0"/>
              <a:t>Hátrányok</a:t>
            </a:r>
            <a:r>
              <a:rPr lang="en-US" sz="2400" dirty="0"/>
              <a:t>: </a:t>
            </a:r>
            <a:r>
              <a:rPr lang="hu-HU" sz="2400" dirty="0"/>
              <a:t>folyamatos</a:t>
            </a:r>
            <a:r>
              <a:rPr lang="en-US" sz="2400" dirty="0"/>
              <a:t> RTT</a:t>
            </a:r>
            <a:r>
              <a:rPr lang="hu-HU" sz="2400" dirty="0"/>
              <a:t> becslés</a:t>
            </a:r>
            <a:endParaRPr lang="en-US" sz="2400" dirty="0"/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476</a:t>
            </a:fld>
            <a:endParaRPr lang="en-US" dirty="0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2328514" y="3700576"/>
            <a:ext cx="1107500" cy="0"/>
          </a:xfrm>
          <a:prstGeom prst="line">
            <a:avLst/>
          </a:prstGeom>
          <a:noFill/>
          <a:ln w="38100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4021260" y="4834422"/>
            <a:ext cx="57708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 dirty="0"/>
              <a:t>Idő</a:t>
            </a:r>
            <a:endParaRPr lang="en-US" sz="2400" dirty="0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 rot="16200000">
            <a:off x="-223964" y="2899421"/>
            <a:ext cx="90569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i="1" dirty="0" err="1"/>
              <a:t>cwnd</a:t>
            </a:r>
            <a:endParaRPr lang="en-US" sz="2400" i="1" dirty="0"/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16702" y="2303862"/>
            <a:ext cx="110549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Időkorlát</a:t>
            </a:r>
            <a:endParaRPr lang="en-US" sz="2000" dirty="0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515118" y="3424800"/>
            <a:ext cx="135453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Slow Start</a:t>
            </a:r>
          </a:p>
        </p:txBody>
      </p:sp>
      <p:sp>
        <p:nvSpPr>
          <p:cNvPr id="28" name="Arc 7"/>
          <p:cNvSpPr>
            <a:spLocks/>
          </p:cNvSpPr>
          <p:nvPr/>
        </p:nvSpPr>
        <p:spPr bwMode="auto">
          <a:xfrm>
            <a:off x="489326" y="2704614"/>
            <a:ext cx="1529192" cy="212980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>
            <a:off x="2018518" y="2697951"/>
            <a:ext cx="299362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>
            <a:off x="2317880" y="2677344"/>
            <a:ext cx="0" cy="212980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rc 11"/>
          <p:cNvSpPr>
            <a:spLocks/>
          </p:cNvSpPr>
          <p:nvPr/>
        </p:nvSpPr>
        <p:spPr bwMode="auto">
          <a:xfrm>
            <a:off x="2317880" y="3690801"/>
            <a:ext cx="1107500" cy="11075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 flipV="1">
            <a:off x="3425381" y="3212766"/>
            <a:ext cx="595879" cy="481026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7130912" y="2687006"/>
            <a:ext cx="425962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 flipH="1">
            <a:off x="5394121" y="2594518"/>
            <a:ext cx="1" cy="110605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rc 16"/>
          <p:cNvSpPr>
            <a:spLocks/>
          </p:cNvSpPr>
          <p:nvPr/>
        </p:nvSpPr>
        <p:spPr bwMode="auto">
          <a:xfrm>
            <a:off x="7556653" y="3769519"/>
            <a:ext cx="1125434" cy="99691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 flipV="1">
            <a:off x="8682087" y="3420642"/>
            <a:ext cx="395403" cy="37169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"/>
          <p:cNvSpPr>
            <a:spLocks noChangeShapeType="1"/>
          </p:cNvSpPr>
          <p:nvPr/>
        </p:nvSpPr>
        <p:spPr bwMode="auto">
          <a:xfrm>
            <a:off x="489326" y="1626772"/>
            <a:ext cx="0" cy="3207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>
            <a:off x="7556653" y="2676315"/>
            <a:ext cx="0" cy="2121986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17"/>
          <p:cNvSpPr>
            <a:spLocks noChangeShapeType="1"/>
          </p:cNvSpPr>
          <p:nvPr/>
        </p:nvSpPr>
        <p:spPr bwMode="auto">
          <a:xfrm flipV="1">
            <a:off x="5394121" y="3212766"/>
            <a:ext cx="585809" cy="481026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>
            <a:off x="6410227" y="2504238"/>
            <a:ext cx="0" cy="112093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17"/>
          <p:cNvSpPr>
            <a:spLocks noChangeShapeType="1"/>
          </p:cNvSpPr>
          <p:nvPr/>
        </p:nvSpPr>
        <p:spPr bwMode="auto">
          <a:xfrm flipV="1">
            <a:off x="6830796" y="2690576"/>
            <a:ext cx="300972" cy="24713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18"/>
          <p:cNvSpPr>
            <a:spLocks noChangeArrowheads="1"/>
          </p:cNvSpPr>
          <p:nvPr/>
        </p:nvSpPr>
        <p:spPr bwMode="auto">
          <a:xfrm>
            <a:off x="6801823" y="2275563"/>
            <a:ext cx="110549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Időkorlát</a:t>
            </a:r>
            <a:endParaRPr lang="en-US" sz="2000" dirty="0"/>
          </a:p>
        </p:txBody>
      </p:sp>
      <p:sp>
        <p:nvSpPr>
          <p:cNvPr id="38" name="Line 4"/>
          <p:cNvSpPr>
            <a:spLocks noChangeShapeType="1"/>
          </p:cNvSpPr>
          <p:nvPr/>
        </p:nvSpPr>
        <p:spPr bwMode="auto">
          <a:xfrm>
            <a:off x="460038" y="4835559"/>
            <a:ext cx="8527083" cy="336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4002406" y="3077048"/>
            <a:ext cx="805264" cy="144122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12"/>
          <p:cNvSpPr>
            <a:spLocks noChangeShapeType="1"/>
          </p:cNvSpPr>
          <p:nvPr/>
        </p:nvSpPr>
        <p:spPr bwMode="auto">
          <a:xfrm flipV="1">
            <a:off x="4798243" y="2601218"/>
            <a:ext cx="595879" cy="481026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17"/>
          <p:cNvSpPr>
            <a:spLocks noChangeShapeType="1"/>
          </p:cNvSpPr>
          <p:nvPr/>
        </p:nvSpPr>
        <p:spPr bwMode="auto">
          <a:xfrm flipV="1">
            <a:off x="5965310" y="2504238"/>
            <a:ext cx="444917" cy="726359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7"/>
          <p:cNvSpPr>
            <a:spLocks noChangeShapeType="1"/>
          </p:cNvSpPr>
          <p:nvPr/>
        </p:nvSpPr>
        <p:spPr bwMode="auto">
          <a:xfrm flipV="1">
            <a:off x="6410227" y="2913164"/>
            <a:ext cx="444917" cy="726359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 flipH="1">
            <a:off x="2871629" y="2031846"/>
            <a:ext cx="1199117" cy="1200329"/>
            <a:chOff x="1191443" y="4863146"/>
            <a:chExt cx="5209363" cy="1776950"/>
          </a:xfrm>
        </p:grpSpPr>
        <p:sp>
          <p:nvSpPr>
            <p:cNvPr id="54" name="Rectangular Callout 53"/>
            <p:cNvSpPr/>
            <p:nvPr/>
          </p:nvSpPr>
          <p:spPr>
            <a:xfrm>
              <a:off x="1191443" y="4876800"/>
              <a:ext cx="5181607" cy="1384994"/>
            </a:xfrm>
            <a:prstGeom prst="wedgeRectCallout">
              <a:avLst>
                <a:gd name="adj1" fmla="val -107942"/>
                <a:gd name="adj2" fmla="val 5891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19205" y="4863146"/>
              <a:ext cx="5181601" cy="177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kern="0" noProof="0" dirty="0">
                  <a:solidFill>
                    <a:sysClr val="window" lastClr="FFFFFF"/>
                  </a:solidFill>
                </a:rPr>
                <a:t>Lassabb </a:t>
              </a:r>
              <a:r>
                <a:rPr lang="en-US" i="1" kern="0" noProof="0" dirty="0" err="1">
                  <a:solidFill>
                    <a:sysClr val="window" lastClr="FFFFFF"/>
                  </a:solidFill>
                </a:rPr>
                <a:t>cwnd</a:t>
              </a:r>
              <a:r>
                <a:rPr lang="en-US" kern="0" noProof="0" dirty="0">
                  <a:solidFill>
                    <a:sysClr val="window" lastClr="FFFFFF"/>
                  </a:solidFill>
                </a:rPr>
                <a:t> </a:t>
              </a:r>
              <a:r>
                <a:rPr lang="hu-HU" kern="0" noProof="0" dirty="0">
                  <a:solidFill>
                    <a:sysClr val="window" lastClr="FFFFFF"/>
                  </a:solidFill>
                </a:rPr>
                <a:t>növekedés</a:t>
              </a:r>
              <a:endParaRPr kumimoji="0" lang="en-US" b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flipH="1">
            <a:off x="4729925" y="1479472"/>
            <a:ext cx="1232992" cy="1477328"/>
            <a:chOff x="1191443" y="4863146"/>
            <a:chExt cx="5209363" cy="2187015"/>
          </a:xfrm>
        </p:grpSpPr>
        <p:sp>
          <p:nvSpPr>
            <p:cNvPr id="57" name="Rectangular Callout 56"/>
            <p:cNvSpPr/>
            <p:nvPr/>
          </p:nvSpPr>
          <p:spPr>
            <a:xfrm>
              <a:off x="1191443" y="4876800"/>
              <a:ext cx="5181607" cy="1384994"/>
            </a:xfrm>
            <a:prstGeom prst="wedgeRectCallout">
              <a:avLst>
                <a:gd name="adj1" fmla="val -71818"/>
                <a:gd name="adj2" fmla="val 9519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9205" y="4863146"/>
              <a:ext cx="5181601" cy="218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kern="0" noProof="0" dirty="0">
                  <a:solidFill>
                    <a:sysClr val="window" lastClr="FFFFFF"/>
                  </a:solidFill>
                </a:rPr>
                <a:t>Gyorsabb </a:t>
              </a:r>
              <a:r>
                <a:rPr lang="en-US" i="1" kern="0" noProof="0" dirty="0" err="1">
                  <a:solidFill>
                    <a:sysClr val="window" lastClr="FFFFFF"/>
                  </a:solidFill>
                </a:rPr>
                <a:t>cwnd</a:t>
              </a:r>
              <a:r>
                <a:rPr lang="en-US" kern="0" noProof="0" dirty="0">
                  <a:solidFill>
                    <a:sysClr val="window" lastClr="FFFFFF"/>
                  </a:solidFill>
                </a:rPr>
                <a:t> </a:t>
              </a:r>
              <a:r>
                <a:rPr lang="hu-HU" kern="0" noProof="0" dirty="0">
                  <a:solidFill>
                    <a:sysClr val="window" lastClr="FFFFFF"/>
                  </a:solidFill>
                </a:rPr>
                <a:t>növekedés</a:t>
              </a:r>
              <a:endParaRPr kumimoji="0" lang="en-US" b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01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76867" grpId="0" build="p"/>
      <p:bldP spid="21" grpId="0" animBg="1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/>
      <p:bldP spid="47" grpId="0" animBg="1"/>
      <p:bldP spid="48" grpId="0" animBg="1"/>
      <p:bldP spid="49" grpId="0" animBg="1"/>
      <p:bldP spid="5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CUBIC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477</a:t>
            </a:fld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Alap </a:t>
            </a:r>
            <a:r>
              <a:rPr lang="en-US" dirty="0"/>
              <a:t>TCP </a:t>
            </a:r>
            <a:r>
              <a:rPr lang="hu-HU" dirty="0"/>
              <a:t>implementáció</a:t>
            </a:r>
            <a:r>
              <a:rPr lang="en-US" dirty="0"/>
              <a:t> Linux</a:t>
            </a:r>
            <a:r>
              <a:rPr lang="hu-HU" dirty="0"/>
              <a:t> rendszereken</a:t>
            </a:r>
            <a:endParaRPr lang="en-US" dirty="0"/>
          </a:p>
          <a:p>
            <a:r>
              <a:rPr lang="hu-HU" dirty="0"/>
              <a:t>Az</a:t>
            </a:r>
            <a:r>
              <a:rPr lang="en-US" dirty="0"/>
              <a:t> AIMD </a:t>
            </a:r>
            <a:r>
              <a:rPr lang="hu-HU" dirty="0"/>
              <a:t>helyettesítése egy „köbös” (CUBIC) függvénnyel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 </a:t>
            </a:r>
            <a:r>
              <a:rPr lang="en-US" dirty="0">
                <a:sym typeface="Wingdings"/>
              </a:rPr>
              <a:t> </a:t>
            </a:r>
            <a:r>
              <a:rPr lang="hu-HU" dirty="0">
                <a:sym typeface="Wingdings"/>
              </a:rPr>
              <a:t>egy konstans a</a:t>
            </a:r>
            <a:r>
              <a:rPr lang="en-US" dirty="0">
                <a:sym typeface="Wingdings"/>
              </a:rPr>
              <a:t> multiplicative increase</a:t>
            </a:r>
            <a:r>
              <a:rPr lang="hu-HU" dirty="0">
                <a:sym typeface="Wingdings"/>
              </a:rPr>
              <a:t> fázishoz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T  </a:t>
            </a:r>
            <a:r>
              <a:rPr lang="hu-HU" dirty="0">
                <a:sym typeface="Wingdings"/>
              </a:rPr>
              <a:t>eltelt idő a legutóbbi csomagvesztés óta</a:t>
            </a:r>
            <a:endParaRPr lang="en-US" dirty="0">
              <a:sym typeface="Wingdings"/>
            </a:endParaRPr>
          </a:p>
          <a:p>
            <a:pPr lvl="1"/>
            <a:r>
              <a:rPr lang="en-US" dirty="0" err="1">
                <a:sym typeface="Wingdings"/>
              </a:rPr>
              <a:t>W_max</a:t>
            </a:r>
            <a:r>
              <a:rPr lang="en-US" dirty="0">
                <a:sym typeface="Wingdings"/>
              </a:rPr>
              <a:t>  </a:t>
            </a:r>
            <a:r>
              <a:rPr lang="en-US" dirty="0" err="1">
                <a:sym typeface="Wingdings"/>
              </a:rPr>
              <a:t>cwnd</a:t>
            </a:r>
            <a:r>
              <a:rPr lang="en-US" dirty="0">
                <a:sym typeface="Wingdings"/>
              </a:rPr>
              <a:t> </a:t>
            </a:r>
            <a:r>
              <a:rPr lang="hu-HU" dirty="0">
                <a:sym typeface="Wingdings"/>
              </a:rPr>
              <a:t>a legutolsó csomagvesztés idején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38" y="2964341"/>
            <a:ext cx="7076306" cy="323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04" y="3479376"/>
            <a:ext cx="5370090" cy="53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51584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CUBIC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478</a:t>
            </a:fld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Default TCP implementation in Linux</a:t>
            </a:r>
          </a:p>
          <a:p>
            <a:r>
              <a:rPr lang="en-US" dirty="0"/>
              <a:t>Replace AIMD with cubic function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 </a:t>
            </a:r>
            <a:r>
              <a:rPr lang="en-US" dirty="0">
                <a:sym typeface="Wingdings"/>
              </a:rPr>
              <a:t> a constant fraction for multiplicative increase</a:t>
            </a:r>
          </a:p>
          <a:p>
            <a:pPr lvl="1"/>
            <a:r>
              <a:rPr lang="en-US" dirty="0">
                <a:sym typeface="Wingdings"/>
              </a:rPr>
              <a:t>T  time since last packet drop</a:t>
            </a:r>
          </a:p>
          <a:p>
            <a:pPr lvl="1"/>
            <a:r>
              <a:rPr lang="en-US" dirty="0" err="1">
                <a:sym typeface="Wingdings"/>
              </a:rPr>
              <a:t>W_max</a:t>
            </a:r>
            <a:r>
              <a:rPr lang="en-US" dirty="0">
                <a:sym typeface="Wingdings"/>
              </a:rPr>
              <a:t>  </a:t>
            </a:r>
            <a:r>
              <a:rPr lang="en-US" dirty="0" err="1">
                <a:sym typeface="Wingdings"/>
              </a:rPr>
              <a:t>cwnd</a:t>
            </a:r>
            <a:r>
              <a:rPr lang="en-US" dirty="0">
                <a:sym typeface="Wingdings"/>
              </a:rPr>
              <a:t> when last packet dropped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38" y="2964341"/>
            <a:ext cx="7076306" cy="323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04" y="3479376"/>
            <a:ext cx="5370090" cy="538805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69" y="1573493"/>
            <a:ext cx="8304475" cy="496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854696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TCP CUBIC </a:t>
            </a:r>
            <a:r>
              <a:rPr lang="hu-HU" dirty="0"/>
              <a:t>példa</a:t>
            </a:r>
            <a:endParaRPr lang="en-US" dirty="0"/>
          </a:p>
        </p:txBody>
      </p:sp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5296729"/>
            <a:ext cx="8839200" cy="1561271"/>
          </a:xfrm>
        </p:spPr>
        <p:txBody>
          <a:bodyPr>
            <a:normAutofit fontScale="85000" lnSpcReduction="20000"/>
          </a:bodyPr>
          <a:lstStyle/>
          <a:p>
            <a:r>
              <a:rPr lang="hu-HU" sz="2400" dirty="0"/>
              <a:t>Kevésbé pazarolja a sávszélességet a gyors felfutások miatt</a:t>
            </a:r>
            <a:endParaRPr lang="en-US" sz="2400" dirty="0"/>
          </a:p>
          <a:p>
            <a:r>
              <a:rPr lang="hu-HU" sz="2400" dirty="0"/>
              <a:t>A stabil régió és a lassú gyorsítás segít a fairség biztosításában</a:t>
            </a:r>
            <a:endParaRPr lang="en-US" sz="2400" dirty="0"/>
          </a:p>
          <a:p>
            <a:pPr lvl="1"/>
            <a:r>
              <a:rPr lang="hu-HU" sz="2100" dirty="0"/>
              <a:t>A gyors felfutás sokkal agresszívabb, mint az</a:t>
            </a:r>
            <a:r>
              <a:rPr lang="en-US" sz="2100" dirty="0"/>
              <a:t> additive increase</a:t>
            </a:r>
          </a:p>
          <a:p>
            <a:pPr lvl="1"/>
            <a:r>
              <a:rPr lang="hu-HU" sz="2100" dirty="0"/>
              <a:t>A</a:t>
            </a:r>
            <a:r>
              <a:rPr lang="en-US" sz="2100" dirty="0"/>
              <a:t> Tahoe/Reno</a:t>
            </a:r>
            <a:r>
              <a:rPr lang="hu-HU" sz="2100" dirty="0"/>
              <a:t> variánsokkal szembeni fairséghez a</a:t>
            </a:r>
            <a:r>
              <a:rPr lang="en-US" sz="2100" dirty="0"/>
              <a:t> CUBIC</a:t>
            </a:r>
            <a:r>
              <a:rPr lang="hu-HU" sz="2100" dirty="0" err="1"/>
              <a:t>-nak</a:t>
            </a:r>
            <a:r>
              <a:rPr lang="hu-HU" sz="2100" dirty="0"/>
              <a:t> nem szabad ennyire agresszívnak lennie</a:t>
            </a:r>
            <a:endParaRPr lang="en-US" sz="2100" dirty="0"/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479</a:t>
            </a:fld>
            <a:endParaRPr lang="en-US" dirty="0"/>
          </a:p>
        </p:txBody>
      </p:sp>
      <p:sp>
        <p:nvSpPr>
          <p:cNvPr id="20" name="Line 10"/>
          <p:cNvSpPr>
            <a:spLocks noChangeShapeType="1"/>
          </p:cNvSpPr>
          <p:nvPr/>
        </p:nvSpPr>
        <p:spPr bwMode="auto">
          <a:xfrm>
            <a:off x="2320960" y="2697951"/>
            <a:ext cx="2129809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4735965" y="2177370"/>
            <a:ext cx="11075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4021260" y="4834422"/>
            <a:ext cx="57708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 dirty="0"/>
              <a:t>Idő</a:t>
            </a:r>
            <a:endParaRPr lang="en-US" sz="2400" dirty="0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 rot="16200000">
            <a:off x="-223964" y="2899421"/>
            <a:ext cx="90569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i="1" dirty="0" err="1"/>
              <a:t>cwnd</a:t>
            </a:r>
            <a:endParaRPr lang="en-US" sz="2400" i="1" dirty="0"/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343319" y="2303862"/>
            <a:ext cx="110549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Időkorlát</a:t>
            </a:r>
            <a:endParaRPr lang="en-US" sz="2000" dirty="0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515118" y="3424800"/>
            <a:ext cx="135453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Slow Start</a:t>
            </a: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2521599" y="1571988"/>
            <a:ext cx="2603077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CUBIC </a:t>
            </a:r>
            <a:r>
              <a:rPr lang="hu-HU" sz="2000" dirty="0" err="1"/>
              <a:t>fv</a:t>
            </a:r>
            <a:r>
              <a:rPr lang="hu-HU" sz="2000" dirty="0"/>
              <a:t>.</a:t>
            </a:r>
            <a:endParaRPr lang="en-US" sz="2000" dirty="0"/>
          </a:p>
        </p:txBody>
      </p:sp>
      <p:sp>
        <p:nvSpPr>
          <p:cNvPr id="28" name="Arc 7"/>
          <p:cNvSpPr>
            <a:spLocks/>
          </p:cNvSpPr>
          <p:nvPr/>
        </p:nvSpPr>
        <p:spPr bwMode="auto">
          <a:xfrm>
            <a:off x="489326" y="2704614"/>
            <a:ext cx="1529192" cy="212980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>
            <a:off x="2018518" y="2697951"/>
            <a:ext cx="299362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>
            <a:off x="2317880" y="2677344"/>
            <a:ext cx="0" cy="212980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"/>
          <p:cNvSpPr>
            <a:spLocks noChangeShapeType="1"/>
          </p:cNvSpPr>
          <p:nvPr/>
        </p:nvSpPr>
        <p:spPr bwMode="auto">
          <a:xfrm>
            <a:off x="489326" y="1626772"/>
            <a:ext cx="0" cy="3207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18"/>
          <p:cNvSpPr>
            <a:spLocks noChangeArrowheads="1"/>
          </p:cNvSpPr>
          <p:nvPr/>
        </p:nvSpPr>
        <p:spPr bwMode="auto">
          <a:xfrm>
            <a:off x="2605778" y="2276974"/>
            <a:ext cx="110767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 dirty="0" err="1"/>
              <a:t>cwnd</a:t>
            </a:r>
            <a:r>
              <a:rPr lang="en-US" sz="2000" i="1" baseline="-25000" dirty="0" err="1"/>
              <a:t>max</a:t>
            </a:r>
            <a:endParaRPr lang="en-US" sz="2000" i="1" baseline="-25000" dirty="0"/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>
            <a:off x="4735965" y="2177370"/>
            <a:ext cx="0" cy="1406053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4"/>
          <p:cNvSpPr>
            <a:spLocks noChangeShapeType="1"/>
          </p:cNvSpPr>
          <p:nvPr/>
        </p:nvSpPr>
        <p:spPr bwMode="auto">
          <a:xfrm>
            <a:off x="460038" y="4835559"/>
            <a:ext cx="8527083" cy="336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309568" y="2704614"/>
            <a:ext cx="1989056" cy="2112483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0800000">
            <a:off x="4229745" y="2177370"/>
            <a:ext cx="493834" cy="524478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735965" y="2177370"/>
            <a:ext cx="1323901" cy="1406053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>
            <a:off x="6041012" y="2177370"/>
            <a:ext cx="0" cy="1406053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6033407" y="2177369"/>
            <a:ext cx="1323901" cy="1406053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48098" y="2125850"/>
            <a:ext cx="1362656" cy="862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ne 10"/>
          <p:cNvSpPr>
            <a:spLocks noChangeShapeType="1"/>
          </p:cNvSpPr>
          <p:nvPr/>
        </p:nvSpPr>
        <p:spPr bwMode="auto">
          <a:xfrm>
            <a:off x="6041012" y="2177370"/>
            <a:ext cx="711691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14"/>
          <p:cNvSpPr>
            <a:spLocks noChangeShapeType="1"/>
          </p:cNvSpPr>
          <p:nvPr/>
        </p:nvSpPr>
        <p:spPr bwMode="auto">
          <a:xfrm>
            <a:off x="6289500" y="2988299"/>
            <a:ext cx="6578" cy="1018094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6292348" y="3001332"/>
            <a:ext cx="952837" cy="1011963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 rot="10800000">
            <a:off x="7216156" y="2148211"/>
            <a:ext cx="799765" cy="849393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>
            <a:off x="6224017" y="2988298"/>
            <a:ext cx="1651907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2578033" y="1998481"/>
            <a:ext cx="2490211" cy="169284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flipH="1">
            <a:off x="2857482" y="4006393"/>
            <a:ext cx="1144921" cy="707009"/>
            <a:chOff x="1191443" y="4863146"/>
            <a:chExt cx="5209363" cy="1398648"/>
          </a:xfrm>
        </p:grpSpPr>
        <p:sp>
          <p:nvSpPr>
            <p:cNvPr id="57" name="Rectangular Callout 56"/>
            <p:cNvSpPr/>
            <p:nvPr/>
          </p:nvSpPr>
          <p:spPr>
            <a:xfrm>
              <a:off x="1191443" y="4876800"/>
              <a:ext cx="5181604" cy="1384994"/>
            </a:xfrm>
            <a:prstGeom prst="wedgeRectCallout">
              <a:avLst>
                <a:gd name="adj1" fmla="val 38925"/>
                <a:gd name="adj2" fmla="val -13655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9207" y="4863146"/>
              <a:ext cx="5181599" cy="1278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kern="0" noProof="0" dirty="0">
                  <a:solidFill>
                    <a:sysClr val="window" lastClr="FFFFFF"/>
                  </a:solidFill>
                </a:rPr>
                <a:t>Gyors felfutás</a:t>
              </a:r>
              <a:endParaRPr kumimoji="0" lang="en-US" b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 flipH="1">
            <a:off x="3401694" y="3081129"/>
            <a:ext cx="1144921" cy="657449"/>
            <a:chOff x="1191443" y="4863146"/>
            <a:chExt cx="5209363" cy="1398648"/>
          </a:xfrm>
        </p:grpSpPr>
        <p:sp>
          <p:nvSpPr>
            <p:cNvPr id="60" name="Rectangular Callout 59"/>
            <p:cNvSpPr/>
            <p:nvPr/>
          </p:nvSpPr>
          <p:spPr>
            <a:xfrm>
              <a:off x="1191443" y="4876800"/>
              <a:ext cx="5181604" cy="1384994"/>
            </a:xfrm>
            <a:prstGeom prst="wedgeRectCallout">
              <a:avLst>
                <a:gd name="adj1" fmla="val 5814"/>
                <a:gd name="adj2" fmla="val -9386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19207" y="4863146"/>
              <a:ext cx="5181599" cy="1374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kern="0" noProof="0" dirty="0">
                  <a:solidFill>
                    <a:sysClr val="window" lastClr="FFFFFF"/>
                  </a:solidFill>
                </a:rPr>
                <a:t>Stabil régió</a:t>
              </a:r>
              <a:endParaRPr kumimoji="0" lang="en-US" b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 flipH="1">
            <a:off x="4950157" y="1244224"/>
            <a:ext cx="2960833" cy="923330"/>
            <a:chOff x="1191443" y="4863146"/>
            <a:chExt cx="5209363" cy="1826587"/>
          </a:xfrm>
        </p:grpSpPr>
        <p:sp>
          <p:nvSpPr>
            <p:cNvPr id="63" name="Rectangular Callout 62"/>
            <p:cNvSpPr/>
            <p:nvPr/>
          </p:nvSpPr>
          <p:spPr>
            <a:xfrm>
              <a:off x="1191443" y="4876800"/>
              <a:ext cx="5181603" cy="1384994"/>
            </a:xfrm>
            <a:prstGeom prst="wedgeRectCallout">
              <a:avLst>
                <a:gd name="adj1" fmla="val 60038"/>
                <a:gd name="adj2" fmla="val 111194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19207" y="4863146"/>
              <a:ext cx="5181599" cy="182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kern="0" noProof="0" dirty="0">
                  <a:solidFill>
                    <a:sysClr val="window" lastClr="FFFFFF"/>
                  </a:solidFill>
                </a:rPr>
                <a:t>Lassú gyorsítás a sávszélesség teszteléséhez</a:t>
              </a:r>
              <a:endParaRPr kumimoji="0" lang="en-US" b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7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7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7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67" grpId="0" build="p"/>
      <p:bldP spid="20" grpId="0" animBg="1"/>
      <p:bldP spid="21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9" grpId="0"/>
      <p:bldP spid="40" grpId="0" animBg="1"/>
      <p:bldP spid="5" grpId="0" animBg="1"/>
      <p:bldP spid="47" grpId="0" animBg="1"/>
      <p:bldP spid="48" grpId="0" animBg="1"/>
      <p:bldP spid="49" grpId="0" animBg="1"/>
      <p:bldP spid="51" grpId="0" animBg="1"/>
      <p:bldP spid="50" grpId="0" animBg="1"/>
      <p:bldP spid="53" grpId="0" animBg="1"/>
      <p:bldP spid="54" grpId="0" animBg="1"/>
      <p:bldP spid="55" grpId="0" animBg="1"/>
      <p:bldP spid="52" grpId="0" animBg="1"/>
      <p:bldP spid="4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9" y="3496235"/>
            <a:ext cx="6662784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2. Előadás</a:t>
            </a:r>
            <a:r>
              <a:rPr lang="en-US" sz="3600" b="1" dirty="0">
                <a:solidFill>
                  <a:schemeClr val="tx1"/>
                </a:solidFill>
              </a:rPr>
              <a:t>: </a:t>
            </a:r>
            <a:r>
              <a:rPr lang="hu-HU" sz="3600" b="1" dirty="0">
                <a:solidFill>
                  <a:schemeClr val="tx1"/>
                </a:solidFill>
              </a:rPr>
              <a:t>Bevezetés </a:t>
            </a:r>
          </a:p>
          <a:p>
            <a:r>
              <a:rPr lang="hu-HU" sz="3600" b="1" dirty="0">
                <a:solidFill>
                  <a:schemeClr val="tx1"/>
                </a:solidFill>
              </a:rPr>
              <a:t>			    + </a:t>
            </a:r>
          </a:p>
          <a:p>
            <a:r>
              <a:rPr lang="hu-HU" sz="3600" b="1" dirty="0">
                <a:solidFill>
                  <a:schemeClr val="tx1"/>
                </a:solidFill>
              </a:rPr>
              <a:t>			Fizikai réteg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4244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Problémák a </a:t>
            </a:r>
            <a:r>
              <a:rPr lang="en-US" dirty="0"/>
              <a:t>TCP</a:t>
            </a:r>
            <a:r>
              <a:rPr lang="hu-HU" dirty="0" err="1"/>
              <a:t>-vel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480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Az Internetes forgalom jelentős része</a:t>
            </a:r>
            <a:r>
              <a:rPr lang="en-US" dirty="0"/>
              <a:t> TCP</a:t>
            </a:r>
          </a:p>
          <a:p>
            <a:r>
              <a:rPr lang="hu-HU" dirty="0"/>
              <a:t>Azonban számos probléma okozója is egyben</a:t>
            </a:r>
            <a:endParaRPr lang="en-US" dirty="0"/>
          </a:p>
          <a:p>
            <a:pPr lvl="1"/>
            <a:r>
              <a:rPr lang="hu-HU" dirty="0"/>
              <a:t>Gyenge teljesítmény kis folyamok esetén</a:t>
            </a:r>
            <a:endParaRPr lang="en-US" dirty="0"/>
          </a:p>
          <a:p>
            <a:pPr lvl="1"/>
            <a:r>
              <a:rPr lang="hu-HU" dirty="0"/>
              <a:t>Gyenge teljesítmény </a:t>
            </a:r>
            <a:r>
              <a:rPr lang="hu-HU" dirty="0" err="1"/>
              <a:t>wireless</a:t>
            </a:r>
            <a:r>
              <a:rPr lang="hu-HU" dirty="0"/>
              <a:t> hálózatokban</a:t>
            </a:r>
            <a:endParaRPr lang="en-US" dirty="0"/>
          </a:p>
          <a:p>
            <a:pPr lvl="1"/>
            <a:r>
              <a:rPr lang="hu-HU" dirty="0" err="1"/>
              <a:t>DoS</a:t>
            </a:r>
            <a:r>
              <a:rPr lang="hu-HU" dirty="0"/>
              <a:t> támadási felület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0758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Kis folyamok (f</a:t>
            </a:r>
            <a:r>
              <a:rPr lang="en-US" dirty="0"/>
              <a:t>lows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481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Probléma: kis folyamok esetén torz viselkedés</a:t>
            </a:r>
            <a:endParaRPr lang="en-US" dirty="0"/>
          </a:p>
          <a:p>
            <a:pPr lvl="1"/>
            <a:r>
              <a:rPr lang="en-US" dirty="0"/>
              <a:t>1 RTT </a:t>
            </a:r>
            <a:r>
              <a:rPr lang="hu-HU" dirty="0"/>
              <a:t>szükséges a kapcsolat felépítésére</a:t>
            </a:r>
            <a:r>
              <a:rPr lang="en-US" dirty="0"/>
              <a:t> (SYN, SYN/ACK)</a:t>
            </a:r>
            <a:endParaRPr lang="hu-HU" dirty="0"/>
          </a:p>
          <a:p>
            <a:pPr lvl="2"/>
            <a:r>
              <a:rPr lang="hu-HU" dirty="0"/>
              <a:t>pazarló</a:t>
            </a:r>
            <a:endParaRPr lang="en-US" dirty="0"/>
          </a:p>
          <a:p>
            <a:pPr lvl="1"/>
            <a:r>
              <a:rPr lang="en-US" i="1" dirty="0" err="1"/>
              <a:t>cwnd</a:t>
            </a:r>
            <a:r>
              <a:rPr lang="en-US" dirty="0"/>
              <a:t> </a:t>
            </a:r>
            <a:r>
              <a:rPr lang="hu-HU" dirty="0"/>
              <a:t>mindig 1-gyel indul</a:t>
            </a:r>
          </a:p>
          <a:p>
            <a:pPr lvl="2"/>
            <a:r>
              <a:rPr lang="hu-HU" dirty="0"/>
              <a:t>Nincs lehetőség felgyorsulni a kevés adat miatt</a:t>
            </a:r>
            <a:endParaRPr lang="en-US" dirty="0"/>
          </a:p>
          <a:p>
            <a:r>
              <a:rPr lang="hu-HU" dirty="0"/>
              <a:t>Az Internetes forgalom nagy része kis folyam</a:t>
            </a:r>
            <a:endParaRPr lang="en-US" dirty="0"/>
          </a:p>
          <a:p>
            <a:pPr lvl="1"/>
            <a:r>
              <a:rPr lang="hu-HU" dirty="0"/>
              <a:t>Többnyire</a:t>
            </a:r>
            <a:r>
              <a:rPr lang="en-US" dirty="0"/>
              <a:t> HTTP </a:t>
            </a:r>
            <a:r>
              <a:rPr lang="hu-HU" dirty="0"/>
              <a:t>átvitel</a:t>
            </a:r>
            <a:r>
              <a:rPr lang="en-US" dirty="0"/>
              <a:t>, &lt;100KB</a:t>
            </a:r>
          </a:p>
          <a:p>
            <a:pPr lvl="1"/>
            <a:r>
              <a:rPr lang="hu-HU" dirty="0"/>
              <a:t>A legtöbb TCP folyam el se hagyja a </a:t>
            </a:r>
            <a:r>
              <a:rPr lang="hu-HU" dirty="0" err="1"/>
              <a:t>slow</a:t>
            </a:r>
            <a:r>
              <a:rPr lang="hu-HU" dirty="0"/>
              <a:t> start fázist!!!</a:t>
            </a:r>
            <a:endParaRPr lang="en-US" dirty="0"/>
          </a:p>
          <a:p>
            <a:r>
              <a:rPr lang="hu-HU" dirty="0"/>
              <a:t>Lehetséges megoldás</a:t>
            </a:r>
            <a:r>
              <a:rPr lang="en-US" dirty="0"/>
              <a:t> (Google</a:t>
            </a:r>
            <a:r>
              <a:rPr lang="hu-HU" dirty="0"/>
              <a:t> javaslat</a:t>
            </a:r>
            <a:r>
              <a:rPr lang="en-US" dirty="0"/>
              <a:t>):</a:t>
            </a:r>
          </a:p>
          <a:p>
            <a:pPr lvl="1"/>
            <a:r>
              <a:rPr lang="hu-HU" dirty="0"/>
              <a:t>Kezdeti</a:t>
            </a:r>
            <a:r>
              <a:rPr lang="en-US" dirty="0"/>
              <a:t> </a:t>
            </a:r>
            <a:r>
              <a:rPr lang="en-US" i="1" dirty="0" err="1"/>
              <a:t>cwnd</a:t>
            </a:r>
            <a:r>
              <a:rPr lang="en-US" dirty="0"/>
              <a:t> </a:t>
            </a:r>
            <a:r>
              <a:rPr lang="hu-HU" dirty="0"/>
              <a:t>megnövelése</a:t>
            </a:r>
            <a:r>
              <a:rPr lang="en-US" dirty="0"/>
              <a:t> 10</a:t>
            </a:r>
            <a:r>
              <a:rPr lang="hu-HU" dirty="0" err="1"/>
              <a:t>-re</a:t>
            </a:r>
            <a:endParaRPr lang="en-US" dirty="0"/>
          </a:p>
          <a:p>
            <a:pPr lvl="1"/>
            <a:r>
              <a:rPr lang="en-US" dirty="0"/>
              <a:t>TCP Fast Open: </a:t>
            </a:r>
            <a:r>
              <a:rPr lang="hu-HU" dirty="0"/>
              <a:t>kriptográfiai </a:t>
            </a:r>
            <a:r>
              <a:rPr lang="hu-HU" dirty="0" err="1"/>
              <a:t>hashek</a:t>
            </a:r>
            <a:r>
              <a:rPr lang="hu-HU" dirty="0"/>
              <a:t> használata a fogadó azonosítására, a három-utas kézfogás elhagyható helyette </a:t>
            </a:r>
            <a:r>
              <a:rPr lang="hu-HU" dirty="0" err="1"/>
              <a:t>hash</a:t>
            </a:r>
            <a:r>
              <a:rPr lang="hu-HU" dirty="0"/>
              <a:t> (</a:t>
            </a:r>
            <a:r>
              <a:rPr lang="hu-HU" dirty="0" err="1"/>
              <a:t>cookie</a:t>
            </a:r>
            <a:r>
              <a:rPr lang="hu-HU" dirty="0"/>
              <a:t>) küldése a </a:t>
            </a:r>
            <a:r>
              <a:rPr lang="hu-HU" dirty="0" err="1"/>
              <a:t>syn</a:t>
            </a:r>
            <a:r>
              <a:rPr lang="hu-HU" dirty="0"/>
              <a:t> csomagban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</a:t>
            </a:r>
            <a:r>
              <a:rPr lang="hu-HU" dirty="0"/>
              <a:t>hálózatok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0" y="1600200"/>
                <a:ext cx="9144000" cy="5105400"/>
              </a:xfrm>
            </p:spPr>
            <p:txBody>
              <a:bodyPr>
                <a:normAutofit fontScale="92500"/>
              </a:bodyPr>
              <a:lstStyle/>
              <a:p>
                <a:r>
                  <a:rPr lang="hu-HU" dirty="0"/>
                  <a:t>Probléma</a:t>
                </a:r>
                <a:r>
                  <a:rPr lang="en-US" dirty="0"/>
                  <a:t>: </a:t>
                </a:r>
                <a:r>
                  <a:rPr lang="hu-HU" dirty="0"/>
                  <a:t>A </a:t>
                </a:r>
                <a:r>
                  <a:rPr lang="en-US" dirty="0"/>
                  <a:t>Tahoe </a:t>
                </a:r>
                <a:r>
                  <a:rPr lang="hu-HU" dirty="0"/>
                  <a:t>és</a:t>
                </a:r>
                <a:r>
                  <a:rPr lang="en-US" dirty="0"/>
                  <a:t> Reno </a:t>
                </a:r>
                <a:r>
                  <a:rPr lang="hu-HU" dirty="0"/>
                  <a:t>esetén </a:t>
                </a:r>
                <a:br>
                  <a:rPr lang="hu-HU" dirty="0"/>
                </a:br>
                <a:r>
                  <a:rPr lang="hu-HU" dirty="0"/>
                  <a:t>csomagvesztés</a:t>
                </a:r>
                <a:r>
                  <a:rPr lang="en-US" dirty="0"/>
                  <a:t> = </a:t>
                </a:r>
                <a:r>
                  <a:rPr lang="hu-HU" dirty="0"/>
                  <a:t>torlódás</a:t>
                </a:r>
                <a:endParaRPr lang="en-US" dirty="0"/>
              </a:p>
              <a:p>
                <a:pPr lvl="1"/>
                <a:r>
                  <a:rPr lang="en-US" dirty="0"/>
                  <a:t>WAN</a:t>
                </a:r>
                <a:r>
                  <a:rPr lang="hu-HU" dirty="0"/>
                  <a:t> esetén ez helyes</a:t>
                </a:r>
                <a:r>
                  <a:rPr lang="en-US" dirty="0"/>
                  <a:t>, </a:t>
                </a:r>
                <a:r>
                  <a:rPr lang="hu-HU" dirty="0"/>
                  <a:t>ritka bit hibák</a:t>
                </a:r>
              </a:p>
              <a:p>
                <a:pPr lvl="1"/>
                <a:r>
                  <a:rPr lang="hu-HU" dirty="0"/>
                  <a:t>Azonban hamis vezeték nélküli hálózatokban</a:t>
                </a:r>
                <a:r>
                  <a:rPr lang="en-US" dirty="0"/>
                  <a:t>, </a:t>
                </a:r>
                <a:r>
                  <a:rPr lang="hu-HU" dirty="0"/>
                  <a:t>gyakori interferenciák</a:t>
                </a:r>
                <a:endParaRPr lang="en-US" dirty="0"/>
              </a:p>
              <a:p>
                <a:r>
                  <a:rPr lang="en-US" dirty="0"/>
                  <a:t>TCP </a:t>
                </a:r>
                <a:r>
                  <a:rPr lang="hu-HU" dirty="0"/>
                  <a:t>átvitel</a:t>
                </a:r>
                <a:r>
                  <a:rPr lang="en-US" dirty="0"/>
                  <a:t> ~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hu-HU" b="0" i="1" smtClean="0">
                            <a:latin typeface="Cambria Math"/>
                          </a:rPr>
                          <m:t>𝑣𝑒𝑠𝑧𝑡</m:t>
                        </m:r>
                        <m:r>
                          <a:rPr lang="hu-HU" b="0" i="1" smtClean="0">
                            <a:latin typeface="Cambria Math"/>
                          </a:rPr>
                          <m:t>é</m:t>
                        </m:r>
                        <m:r>
                          <a:rPr lang="hu-HU" b="0" i="1" smtClean="0">
                            <a:latin typeface="Cambria Math"/>
                          </a:rPr>
                          <m:t>𝑠𝑖</m:t>
                        </m:r>
                        <m:r>
                          <a:rPr lang="hu-HU" b="0" i="1" smtClean="0">
                            <a:latin typeface="Cambria Math"/>
                          </a:rPr>
                          <m:t> </m:t>
                        </m:r>
                        <m:r>
                          <a:rPr lang="hu-HU" b="0" i="1" smtClean="0">
                            <a:latin typeface="Cambria Math"/>
                          </a:rPr>
                          <m:t>𝑟</m:t>
                        </m:r>
                        <m:r>
                          <a:rPr lang="hu-HU" b="0" i="1" smtClean="0">
                            <a:latin typeface="Cambria Math"/>
                          </a:rPr>
                          <m:t>á</m:t>
                        </m:r>
                        <m:r>
                          <a:rPr lang="hu-HU" b="0" i="1" smtClean="0">
                            <a:latin typeface="Cambria Math"/>
                          </a:rPr>
                          <m:t>𝑡𝑎</m:t>
                        </m:r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hu-HU" dirty="0"/>
                  <a:t>Már néhány interferencia miatti csomagvesztés elég a teljesítmény drasztikus csökkenéséhez</a:t>
                </a:r>
                <a:endParaRPr lang="en-US" dirty="0"/>
              </a:p>
              <a:p>
                <a:r>
                  <a:rPr lang="hu-HU" dirty="0"/>
                  <a:t>Lehetséges megoldások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hu-HU" dirty="0"/>
                  <a:t>Réteg modell megsértése</a:t>
                </a:r>
                <a:r>
                  <a:rPr lang="en-US" dirty="0"/>
                  <a:t>, </a:t>
                </a:r>
                <a:r>
                  <a:rPr lang="hu-HU" dirty="0"/>
                  <a:t>adatkapcsolati információ a</a:t>
                </a:r>
                <a:r>
                  <a:rPr lang="en-US" dirty="0"/>
                  <a:t> TCP</a:t>
                </a:r>
                <a:r>
                  <a:rPr lang="hu-HU" dirty="0" err="1"/>
                  <a:t>-be</a:t>
                </a:r>
                <a:endParaRPr lang="en-US" dirty="0"/>
              </a:p>
              <a:p>
                <a:pPr lvl="1"/>
                <a:r>
                  <a:rPr lang="hu-HU" dirty="0"/>
                  <a:t>Késleltetés alapú torlódás vezérlés használata</a:t>
                </a:r>
                <a:r>
                  <a:rPr lang="en-US" dirty="0"/>
                  <a:t> (</a:t>
                </a:r>
                <a:r>
                  <a:rPr lang="hu-HU" dirty="0"/>
                  <a:t>pl. </a:t>
                </a:r>
                <a:r>
                  <a:rPr lang="en-US" dirty="0"/>
                  <a:t>TCP Vegas)</a:t>
                </a:r>
              </a:p>
              <a:p>
                <a:pPr lvl="1"/>
                <a:r>
                  <a:rPr lang="hu-HU" dirty="0"/>
                  <a:t>Explicit torlódás jelzés - </a:t>
                </a:r>
                <a:r>
                  <a:rPr lang="en-US" dirty="0"/>
                  <a:t>Explicit congestion notification (ECN)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0" y="1600200"/>
                <a:ext cx="9144000" cy="5105400"/>
              </a:xfrm>
              <a:blipFill rotWithShape="1">
                <a:blip r:embed="rId2"/>
                <a:stretch>
                  <a:fillRect l="-267" t="-1075" r="-333" b="-2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4505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Szolgáltatás megtagadása</a:t>
            </a:r>
            <a:br>
              <a:rPr lang="hu-HU" dirty="0"/>
            </a:br>
            <a:r>
              <a:rPr lang="hu-HU" dirty="0"/>
              <a:t>	</a:t>
            </a:r>
            <a:r>
              <a:rPr lang="en-US" dirty="0"/>
              <a:t>Denial of Service</a:t>
            </a:r>
            <a:r>
              <a:rPr lang="hu-HU" dirty="0"/>
              <a:t> (</a:t>
            </a:r>
            <a:r>
              <a:rPr lang="hu-HU" dirty="0" err="1"/>
              <a:t>DoS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483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4428460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Probléma</a:t>
            </a:r>
            <a:r>
              <a:rPr lang="en-US" dirty="0"/>
              <a:t>: </a:t>
            </a:r>
            <a:r>
              <a:rPr lang="hu-HU" dirty="0"/>
              <a:t>a </a:t>
            </a:r>
            <a:r>
              <a:rPr lang="en-US" dirty="0"/>
              <a:t>TCP </a:t>
            </a:r>
            <a:r>
              <a:rPr lang="hu-HU" dirty="0"/>
              <a:t>kapcsolatok állapottal rendelkeznek</a:t>
            </a:r>
            <a:endParaRPr lang="en-US" dirty="0"/>
          </a:p>
          <a:p>
            <a:pPr lvl="1"/>
            <a:r>
              <a:rPr lang="hu-HU" dirty="0"/>
              <a:t>A</a:t>
            </a:r>
            <a:r>
              <a:rPr lang="en-US" dirty="0"/>
              <a:t> SYN </a:t>
            </a:r>
            <a:r>
              <a:rPr lang="hu-HU" dirty="0"/>
              <a:t>csomagok erőforrásokat foglalnak az szerveren</a:t>
            </a:r>
            <a:endParaRPr lang="en-US" dirty="0"/>
          </a:p>
          <a:p>
            <a:pPr lvl="1"/>
            <a:r>
              <a:rPr lang="hu-HU" dirty="0"/>
              <a:t>Az állapot legalább néhány percig fennmarad</a:t>
            </a:r>
            <a:r>
              <a:rPr lang="en-US" dirty="0"/>
              <a:t> (RTO)</a:t>
            </a:r>
          </a:p>
          <a:p>
            <a:r>
              <a:rPr lang="en-US" dirty="0"/>
              <a:t>SYN flood: </a:t>
            </a:r>
            <a:r>
              <a:rPr lang="hu-HU" dirty="0"/>
              <a:t>elég sok</a:t>
            </a:r>
            <a:r>
              <a:rPr lang="en-US" dirty="0"/>
              <a:t> SYN</a:t>
            </a:r>
            <a:r>
              <a:rPr lang="hu-HU" dirty="0"/>
              <a:t> csomag küldése a szervernek ahhoz, hogy elfogyjon a memória és összeomoljon a kernel</a:t>
            </a:r>
            <a:endParaRPr lang="en-US" dirty="0"/>
          </a:p>
          <a:p>
            <a:r>
              <a:rPr lang="hu-HU" dirty="0"/>
              <a:t>Megoldás</a:t>
            </a:r>
            <a:r>
              <a:rPr lang="en-US" dirty="0"/>
              <a:t>: SYN cook</a:t>
            </a:r>
            <a:r>
              <a:rPr lang="hu-HU" dirty="0" err="1"/>
              <a:t>ie-k</a:t>
            </a:r>
            <a:endParaRPr lang="en-US" dirty="0"/>
          </a:p>
          <a:p>
            <a:pPr lvl="1"/>
            <a:r>
              <a:rPr lang="hu-HU" dirty="0"/>
              <a:t>Ötlet</a:t>
            </a:r>
            <a:r>
              <a:rPr lang="en-US" dirty="0"/>
              <a:t>: </a:t>
            </a:r>
            <a:r>
              <a:rPr lang="hu-HU" dirty="0"/>
              <a:t>ne tároljunk kezdeti állapotot a szerveren</a:t>
            </a:r>
            <a:endParaRPr lang="en-US" dirty="0"/>
          </a:p>
          <a:p>
            <a:pPr lvl="1"/>
            <a:r>
              <a:rPr lang="hu-HU" dirty="0"/>
              <a:t>Illesszük az állapotot a</a:t>
            </a:r>
            <a:r>
              <a:rPr lang="en-US" dirty="0"/>
              <a:t> SYN/ACK </a:t>
            </a:r>
            <a:r>
              <a:rPr lang="hu-HU" dirty="0"/>
              <a:t>csomagokba</a:t>
            </a:r>
            <a:r>
              <a:rPr lang="en-US" dirty="0"/>
              <a:t> (</a:t>
            </a:r>
            <a:r>
              <a:rPr lang="hu-HU" dirty="0"/>
              <a:t>a sorszám mezőbe (</a:t>
            </a:r>
            <a:r>
              <a:rPr lang="en-US" dirty="0"/>
              <a:t>sequence number </a:t>
            </a:r>
            <a:r>
              <a:rPr lang="hu-HU" dirty="0"/>
              <a:t>mező)</a:t>
            </a:r>
            <a:r>
              <a:rPr lang="en-US" dirty="0"/>
              <a:t>)</a:t>
            </a:r>
          </a:p>
          <a:p>
            <a:pPr lvl="1"/>
            <a:r>
              <a:rPr lang="hu-HU" dirty="0"/>
              <a:t>A kliensnek vissza kell tükrözni az állapotot…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7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Kitekintés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484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172989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u-HU"/>
              <a:t>Typical Internet Queuing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hu-HU" sz="2800"/>
              <a:t>FIFO + drop-tail</a:t>
            </a:r>
          </a:p>
          <a:p>
            <a:pPr lvl="1">
              <a:lnSpc>
                <a:spcPct val="90000"/>
              </a:lnSpc>
            </a:pPr>
            <a:r>
              <a:rPr lang="en-US" altLang="hu-HU" sz="2400"/>
              <a:t>Simplest choice</a:t>
            </a:r>
          </a:p>
          <a:p>
            <a:pPr lvl="1">
              <a:lnSpc>
                <a:spcPct val="90000"/>
              </a:lnSpc>
            </a:pPr>
            <a:r>
              <a:rPr lang="en-US" altLang="hu-HU" sz="2400"/>
              <a:t>Used widely in the Internet</a:t>
            </a:r>
          </a:p>
          <a:p>
            <a:pPr>
              <a:lnSpc>
                <a:spcPct val="90000"/>
              </a:lnSpc>
            </a:pPr>
            <a:r>
              <a:rPr lang="en-US" altLang="hu-HU" sz="2800"/>
              <a:t>FIFO (first-in-first-out) </a:t>
            </a:r>
          </a:p>
          <a:p>
            <a:pPr lvl="1">
              <a:lnSpc>
                <a:spcPct val="90000"/>
              </a:lnSpc>
            </a:pPr>
            <a:r>
              <a:rPr lang="en-US" altLang="hu-HU" sz="2400"/>
              <a:t>Implies single class of traffic</a:t>
            </a:r>
          </a:p>
          <a:p>
            <a:pPr>
              <a:lnSpc>
                <a:spcPct val="90000"/>
              </a:lnSpc>
            </a:pPr>
            <a:r>
              <a:rPr lang="en-US" altLang="hu-HU" sz="2800"/>
              <a:t>Drop-tail</a:t>
            </a:r>
          </a:p>
          <a:p>
            <a:pPr lvl="1">
              <a:lnSpc>
                <a:spcPct val="90000"/>
              </a:lnSpc>
            </a:pPr>
            <a:r>
              <a:rPr lang="en-US" altLang="hu-HU" sz="2400"/>
              <a:t>Arriving packets get dropped when queue is full regardless of flow or importance</a:t>
            </a:r>
          </a:p>
          <a:p>
            <a:pPr>
              <a:lnSpc>
                <a:spcPct val="90000"/>
              </a:lnSpc>
            </a:pPr>
            <a:r>
              <a:rPr lang="en-US" altLang="hu-HU" sz="2800"/>
              <a:t>Important distinction:</a:t>
            </a:r>
          </a:p>
          <a:p>
            <a:pPr lvl="1">
              <a:lnSpc>
                <a:spcPct val="90000"/>
              </a:lnSpc>
            </a:pPr>
            <a:r>
              <a:rPr lang="en-US" altLang="hu-HU" sz="2400"/>
              <a:t>FIFO: scheduling discipline</a:t>
            </a:r>
          </a:p>
          <a:p>
            <a:pPr lvl="1">
              <a:lnSpc>
                <a:spcPct val="90000"/>
              </a:lnSpc>
            </a:pPr>
            <a:r>
              <a:rPr lang="en-US" altLang="hu-HU" sz="2400"/>
              <a:t>Drop-tail: drop policy</a:t>
            </a:r>
          </a:p>
        </p:txBody>
      </p:sp>
    </p:spTree>
    <p:extLst>
      <p:ext uri="{BB962C8B-B14F-4D97-AF65-F5344CB8AC3E}">
        <p14:creationId xmlns:p14="http://schemas.microsoft.com/office/powerpoint/2010/main" val="359141919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u-HU"/>
              <a:t>RED Algorithm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u-HU" dirty="0"/>
              <a:t>Maintain running average of queue length</a:t>
            </a:r>
          </a:p>
          <a:p>
            <a:r>
              <a:rPr lang="en-US" altLang="hu-HU" dirty="0"/>
              <a:t>If </a:t>
            </a:r>
            <a:r>
              <a:rPr lang="en-US" altLang="hu-HU" dirty="0" err="1"/>
              <a:t>avgq</a:t>
            </a:r>
            <a:r>
              <a:rPr lang="en-US" altLang="hu-HU" dirty="0"/>
              <a:t> &lt; </a:t>
            </a:r>
            <a:r>
              <a:rPr lang="en-US" altLang="hu-HU" dirty="0" err="1"/>
              <a:t>min</a:t>
            </a:r>
            <a:r>
              <a:rPr lang="en-US" altLang="hu-HU" baseline="-25000" dirty="0" err="1"/>
              <a:t>th</a:t>
            </a:r>
            <a:r>
              <a:rPr lang="en-US" altLang="hu-HU" dirty="0"/>
              <a:t> do nothing</a:t>
            </a:r>
          </a:p>
          <a:p>
            <a:pPr lvl="1"/>
            <a:r>
              <a:rPr lang="en-US" altLang="hu-HU" dirty="0"/>
              <a:t>Low queuing, send packets through</a:t>
            </a:r>
          </a:p>
          <a:p>
            <a:r>
              <a:rPr lang="en-US" altLang="hu-HU" dirty="0"/>
              <a:t>If </a:t>
            </a:r>
            <a:r>
              <a:rPr lang="en-US" altLang="hu-HU" dirty="0" err="1"/>
              <a:t>avgq</a:t>
            </a:r>
            <a:r>
              <a:rPr lang="en-US" altLang="hu-HU" dirty="0"/>
              <a:t> &gt; </a:t>
            </a:r>
            <a:r>
              <a:rPr lang="en-US" altLang="hu-HU" dirty="0" err="1"/>
              <a:t>max</a:t>
            </a:r>
            <a:r>
              <a:rPr lang="en-US" altLang="hu-HU" baseline="-25000" dirty="0" err="1"/>
              <a:t>th</a:t>
            </a:r>
            <a:r>
              <a:rPr lang="en-US" altLang="hu-HU" dirty="0"/>
              <a:t>, drop packet</a:t>
            </a:r>
          </a:p>
          <a:p>
            <a:pPr lvl="1"/>
            <a:r>
              <a:rPr lang="en-US" altLang="hu-HU" dirty="0"/>
              <a:t>Protection from misbehaving sources</a:t>
            </a:r>
          </a:p>
          <a:p>
            <a:r>
              <a:rPr lang="en-US" altLang="hu-HU" dirty="0"/>
              <a:t>Else mark packet in a manner proportional to queue length</a:t>
            </a:r>
          </a:p>
          <a:p>
            <a:pPr lvl="1"/>
            <a:r>
              <a:rPr lang="en-US" altLang="hu-HU" dirty="0"/>
              <a:t>Notify sources of incipient congestion</a:t>
            </a:r>
            <a:endParaRPr lang="hu-HU" altLang="hu-HU" dirty="0"/>
          </a:p>
          <a:p>
            <a:pPr lvl="1"/>
            <a:r>
              <a:rPr lang="hu-HU" altLang="hu-HU" dirty="0" err="1"/>
              <a:t>E.g</a:t>
            </a:r>
            <a:r>
              <a:rPr lang="hu-HU" altLang="hu-HU" dirty="0"/>
              <a:t>. </a:t>
            </a:r>
            <a:r>
              <a:rPr lang="hu-HU" altLang="hu-HU" dirty="0" err="1"/>
              <a:t>by</a:t>
            </a:r>
            <a:r>
              <a:rPr lang="hu-HU" altLang="hu-HU" dirty="0"/>
              <a:t> ECN IP </a:t>
            </a:r>
            <a:r>
              <a:rPr lang="hu-HU" altLang="hu-HU" dirty="0" err="1"/>
              <a:t>field</a:t>
            </a:r>
            <a:r>
              <a:rPr lang="hu-HU" altLang="hu-HU" dirty="0"/>
              <a:t> </a:t>
            </a:r>
            <a:r>
              <a:rPr lang="hu-HU" altLang="hu-HU" dirty="0" err="1"/>
              <a:t>or</a:t>
            </a:r>
            <a:r>
              <a:rPr lang="hu-HU" altLang="hu-HU" dirty="0"/>
              <a:t> </a:t>
            </a:r>
            <a:r>
              <a:rPr lang="hu-HU" altLang="hu-HU" dirty="0" err="1"/>
              <a:t>dropping</a:t>
            </a:r>
            <a:r>
              <a:rPr lang="hu-HU" altLang="hu-HU" dirty="0"/>
              <a:t> </a:t>
            </a:r>
            <a:r>
              <a:rPr lang="hu-HU" altLang="hu-HU" dirty="0" err="1"/>
              <a:t>packets</a:t>
            </a:r>
            <a:r>
              <a:rPr lang="hu-HU" altLang="hu-HU" dirty="0"/>
              <a:t> </a:t>
            </a:r>
            <a:r>
              <a:rPr lang="hu-HU" altLang="hu-HU" dirty="0" err="1"/>
              <a:t>with</a:t>
            </a:r>
            <a:r>
              <a:rPr lang="hu-HU" altLang="hu-HU" dirty="0"/>
              <a:t> a </a:t>
            </a:r>
            <a:r>
              <a:rPr lang="hu-HU" altLang="hu-HU" dirty="0" err="1"/>
              <a:t>given</a:t>
            </a:r>
            <a:r>
              <a:rPr lang="hu-HU" altLang="hu-HU" dirty="0"/>
              <a:t> </a:t>
            </a:r>
            <a:r>
              <a:rPr lang="hu-HU" altLang="hu-HU" dirty="0" err="1"/>
              <a:t>probability</a:t>
            </a:r>
            <a:endParaRPr lang="en-US" altLang="hu-HU" dirty="0"/>
          </a:p>
        </p:txBody>
      </p:sp>
    </p:spTree>
    <p:extLst>
      <p:ext uri="{BB962C8B-B14F-4D97-AF65-F5344CB8AC3E}">
        <p14:creationId xmlns:p14="http://schemas.microsoft.com/office/powerpoint/2010/main" val="408449446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52400" y="1371600"/>
            <a:ext cx="8763000" cy="4953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7772400" cy="1143000"/>
          </a:xfrm>
        </p:spPr>
        <p:txBody>
          <a:bodyPr/>
          <a:lstStyle/>
          <a:p>
            <a:r>
              <a:rPr lang="en-US" altLang="hu-HU"/>
              <a:t>RED Operation</a:t>
            </a:r>
          </a:p>
        </p:txBody>
      </p:sp>
      <p:sp>
        <p:nvSpPr>
          <p:cNvPr id="26628" name="Freeform 4"/>
          <p:cNvSpPr>
            <a:spLocks/>
          </p:cNvSpPr>
          <p:nvPr/>
        </p:nvSpPr>
        <p:spPr bwMode="auto">
          <a:xfrm>
            <a:off x="1828800" y="2087563"/>
            <a:ext cx="5638800" cy="914400"/>
          </a:xfrm>
          <a:custGeom>
            <a:avLst/>
            <a:gdLst>
              <a:gd name="T0" fmla="*/ 0 w 3552"/>
              <a:gd name="T1" fmla="*/ 0 h 576"/>
              <a:gd name="T2" fmla="*/ 3552 w 3552"/>
              <a:gd name="T3" fmla="*/ 0 h 576"/>
              <a:gd name="T4" fmla="*/ 3552 w 3552"/>
              <a:gd name="T5" fmla="*/ 576 h 576"/>
              <a:gd name="T6" fmla="*/ 0 w 3552"/>
              <a:gd name="T7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52" h="576">
                <a:moveTo>
                  <a:pt x="0" y="0"/>
                </a:moveTo>
                <a:lnTo>
                  <a:pt x="3552" y="0"/>
                </a:lnTo>
                <a:lnTo>
                  <a:pt x="3552" y="576"/>
                </a:lnTo>
                <a:lnTo>
                  <a:pt x="0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72390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>
            <a:off x="60960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58674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63246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65532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67818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70104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56388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>
            <a:off x="44958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>
            <a:off x="42672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>
            <a:off x="47244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>
            <a:off x="49530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>
            <a:off x="51816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>
            <a:off x="5410200" y="20875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43" name="Line 19"/>
          <p:cNvSpPr>
            <a:spLocks noChangeShapeType="1"/>
          </p:cNvSpPr>
          <p:nvPr/>
        </p:nvSpPr>
        <p:spPr bwMode="auto">
          <a:xfrm>
            <a:off x="6096000" y="1554163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>
            <a:off x="3124200" y="1554163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flipV="1">
            <a:off x="4267200" y="30019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46" name="Text Box 22"/>
          <p:cNvSpPr txBox="1">
            <a:spLocks noChangeArrowheads="1"/>
          </p:cNvSpPr>
          <p:nvPr/>
        </p:nvSpPr>
        <p:spPr bwMode="auto">
          <a:xfrm>
            <a:off x="6096000" y="1371600"/>
            <a:ext cx="136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hu-HU" sz="2000">
                <a:solidFill>
                  <a:srgbClr val="000000"/>
                </a:solidFill>
              </a:rPr>
              <a:t>Min thresh</a:t>
            </a:r>
          </a:p>
        </p:txBody>
      </p: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1524000" y="1447800"/>
            <a:ext cx="1438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hu-HU" sz="2000">
                <a:solidFill>
                  <a:srgbClr val="000000"/>
                </a:solidFill>
              </a:rPr>
              <a:t>Max thresh</a:t>
            </a:r>
          </a:p>
        </p:txBody>
      </p:sp>
      <p:sp>
        <p:nvSpPr>
          <p:cNvPr id="26648" name="Text Box 24"/>
          <p:cNvSpPr txBox="1">
            <a:spLocks noChangeArrowheads="1"/>
          </p:cNvSpPr>
          <p:nvPr/>
        </p:nvSpPr>
        <p:spPr bwMode="auto">
          <a:xfrm>
            <a:off x="3505200" y="3413125"/>
            <a:ext cx="3886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hu-HU" sz="2000">
                <a:solidFill>
                  <a:srgbClr val="000000"/>
                </a:solidFill>
              </a:rPr>
              <a:t>Average Queue Length</a:t>
            </a:r>
          </a:p>
        </p:txBody>
      </p:sp>
      <p:sp>
        <p:nvSpPr>
          <p:cNvPr id="26649" name="Line 25"/>
          <p:cNvSpPr>
            <a:spLocks noChangeShapeType="1"/>
          </p:cNvSpPr>
          <p:nvPr/>
        </p:nvSpPr>
        <p:spPr bwMode="auto">
          <a:xfrm>
            <a:off x="3124200" y="5845175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50" name="Line 26"/>
          <p:cNvSpPr>
            <a:spLocks noChangeShapeType="1"/>
          </p:cNvSpPr>
          <p:nvPr/>
        </p:nvSpPr>
        <p:spPr bwMode="auto">
          <a:xfrm flipV="1">
            <a:off x="3124200" y="3940175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51" name="Text Box 27"/>
          <p:cNvSpPr txBox="1">
            <a:spLocks noChangeArrowheads="1"/>
          </p:cNvSpPr>
          <p:nvPr/>
        </p:nvSpPr>
        <p:spPr bwMode="auto">
          <a:xfrm>
            <a:off x="3200400" y="5791200"/>
            <a:ext cx="677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hu-HU" sz="1600" b="1">
                <a:solidFill>
                  <a:srgbClr val="000000"/>
                </a:solidFill>
              </a:rPr>
              <a:t>min</a:t>
            </a:r>
            <a:r>
              <a:rPr lang="en-US" altLang="hu-HU" sz="1600" b="1" baseline="-25000">
                <a:solidFill>
                  <a:srgbClr val="000000"/>
                </a:solidFill>
              </a:rPr>
              <a:t>th</a:t>
            </a:r>
            <a:endParaRPr lang="en-US" altLang="hu-HU" sz="2000" b="1" baseline="-25000">
              <a:solidFill>
                <a:srgbClr val="000000"/>
              </a:solidFill>
            </a:endParaRPr>
          </a:p>
        </p:txBody>
      </p:sp>
      <p:sp>
        <p:nvSpPr>
          <p:cNvPr id="26652" name="Text Box 28"/>
          <p:cNvSpPr txBox="1">
            <a:spLocks noChangeArrowheads="1"/>
          </p:cNvSpPr>
          <p:nvPr/>
        </p:nvSpPr>
        <p:spPr bwMode="auto">
          <a:xfrm>
            <a:off x="4648200" y="5791200"/>
            <a:ext cx="722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hu-HU" sz="1600" b="1">
                <a:solidFill>
                  <a:srgbClr val="000000"/>
                </a:solidFill>
              </a:rPr>
              <a:t>max</a:t>
            </a:r>
            <a:r>
              <a:rPr lang="en-US" altLang="hu-HU" sz="1600" b="1" baseline="-25000">
                <a:solidFill>
                  <a:srgbClr val="000000"/>
                </a:solidFill>
              </a:rPr>
              <a:t>th</a:t>
            </a:r>
            <a:endParaRPr lang="en-US" altLang="hu-HU" sz="2000" b="1" baseline="-25000">
              <a:solidFill>
                <a:srgbClr val="000000"/>
              </a:solidFill>
            </a:endParaRPr>
          </a:p>
        </p:txBody>
      </p:sp>
      <p:sp>
        <p:nvSpPr>
          <p:cNvPr id="26653" name="Text Box 29"/>
          <p:cNvSpPr txBox="1">
            <a:spLocks noChangeArrowheads="1"/>
          </p:cNvSpPr>
          <p:nvPr/>
        </p:nvSpPr>
        <p:spPr bwMode="auto">
          <a:xfrm>
            <a:off x="2362200" y="5257800"/>
            <a:ext cx="684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hu-HU" sz="1600" b="1">
                <a:solidFill>
                  <a:srgbClr val="000000"/>
                </a:solidFill>
              </a:rPr>
              <a:t>max</a:t>
            </a:r>
            <a:r>
              <a:rPr lang="en-US" altLang="hu-HU" sz="1600" b="1" baseline="-25000">
                <a:solidFill>
                  <a:srgbClr val="000000"/>
                </a:solidFill>
              </a:rPr>
              <a:t>P</a:t>
            </a:r>
            <a:endParaRPr lang="en-US" altLang="hu-HU" sz="2000" b="1" baseline="-25000">
              <a:solidFill>
                <a:srgbClr val="000000"/>
              </a:solidFill>
            </a:endParaRPr>
          </a:p>
        </p:txBody>
      </p:sp>
      <p:sp>
        <p:nvSpPr>
          <p:cNvPr id="26654" name="Text Box 30"/>
          <p:cNvSpPr txBox="1">
            <a:spLocks noChangeArrowheads="1"/>
          </p:cNvSpPr>
          <p:nvPr/>
        </p:nvSpPr>
        <p:spPr bwMode="auto">
          <a:xfrm>
            <a:off x="2667000" y="4343400"/>
            <a:ext cx="466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hu-HU" sz="1600">
                <a:solidFill>
                  <a:srgbClr val="000000"/>
                </a:solidFill>
              </a:rPr>
              <a:t>1.0</a:t>
            </a:r>
            <a:endParaRPr lang="en-US" altLang="hu-HU" sz="2000">
              <a:solidFill>
                <a:srgbClr val="000000"/>
              </a:solidFill>
            </a:endParaRPr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>
            <a:off x="3124200" y="546417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56" name="Line 32"/>
          <p:cNvSpPr>
            <a:spLocks noChangeShapeType="1"/>
          </p:cNvSpPr>
          <p:nvPr/>
        </p:nvSpPr>
        <p:spPr bwMode="auto">
          <a:xfrm>
            <a:off x="3136900" y="454977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auto">
          <a:xfrm flipV="1">
            <a:off x="3810000" y="5768975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 flipV="1">
            <a:off x="5029200" y="5768975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59" name="Freeform 35"/>
          <p:cNvSpPr>
            <a:spLocks/>
          </p:cNvSpPr>
          <p:nvPr/>
        </p:nvSpPr>
        <p:spPr bwMode="auto">
          <a:xfrm>
            <a:off x="3810000" y="4549775"/>
            <a:ext cx="2133600" cy="1295400"/>
          </a:xfrm>
          <a:custGeom>
            <a:avLst/>
            <a:gdLst>
              <a:gd name="T0" fmla="*/ 0 w 1344"/>
              <a:gd name="T1" fmla="*/ 816 h 816"/>
              <a:gd name="T2" fmla="*/ 768 w 1344"/>
              <a:gd name="T3" fmla="*/ 576 h 816"/>
              <a:gd name="T4" fmla="*/ 768 w 1344"/>
              <a:gd name="T5" fmla="*/ 0 h 816"/>
              <a:gd name="T6" fmla="*/ 1344 w 1344"/>
              <a:gd name="T7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4" h="816">
                <a:moveTo>
                  <a:pt x="0" y="816"/>
                </a:moveTo>
                <a:lnTo>
                  <a:pt x="768" y="576"/>
                </a:lnTo>
                <a:lnTo>
                  <a:pt x="768" y="0"/>
                </a:lnTo>
                <a:lnTo>
                  <a:pt x="13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6660" name="Text Box 36"/>
          <p:cNvSpPr txBox="1">
            <a:spLocks noChangeArrowheads="1"/>
          </p:cNvSpPr>
          <p:nvPr/>
        </p:nvSpPr>
        <p:spPr bwMode="auto">
          <a:xfrm>
            <a:off x="6324600" y="5843588"/>
            <a:ext cx="1887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hu-HU" sz="1600" b="1">
                <a:solidFill>
                  <a:srgbClr val="000000"/>
                </a:solidFill>
              </a:rPr>
              <a:t>Avg queue length</a:t>
            </a:r>
            <a:endParaRPr lang="en-US" altLang="hu-HU" sz="2000" b="1">
              <a:solidFill>
                <a:srgbClr val="000000"/>
              </a:solidFill>
            </a:endParaRPr>
          </a:p>
        </p:txBody>
      </p:sp>
      <p:sp>
        <p:nvSpPr>
          <p:cNvPr id="26661" name="Text Box 37"/>
          <p:cNvSpPr txBox="1">
            <a:spLocks noChangeArrowheads="1"/>
          </p:cNvSpPr>
          <p:nvPr/>
        </p:nvSpPr>
        <p:spPr bwMode="auto">
          <a:xfrm>
            <a:off x="2209800" y="3657600"/>
            <a:ext cx="906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hu-HU" sz="1600" b="1">
                <a:solidFill>
                  <a:srgbClr val="000000"/>
                </a:solidFill>
              </a:rPr>
              <a:t>P(drop)</a:t>
            </a:r>
            <a:endParaRPr lang="en-US" altLang="hu-HU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448843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u-HU"/>
              <a:t>RED Algorithm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u-HU" dirty="0"/>
              <a:t>Maintain running average of queue length</a:t>
            </a:r>
          </a:p>
          <a:p>
            <a:r>
              <a:rPr lang="en-US" altLang="hu-HU" dirty="0"/>
              <a:t>For each packet arrival</a:t>
            </a:r>
          </a:p>
          <a:p>
            <a:pPr lvl="1"/>
            <a:r>
              <a:rPr lang="en-US" altLang="hu-HU" dirty="0"/>
              <a:t>Calculate average queue size (</a:t>
            </a:r>
            <a:r>
              <a:rPr lang="en-US" altLang="hu-HU" dirty="0" err="1"/>
              <a:t>avg</a:t>
            </a:r>
            <a:r>
              <a:rPr lang="en-US" altLang="hu-HU" dirty="0"/>
              <a:t>)</a:t>
            </a:r>
          </a:p>
          <a:p>
            <a:pPr lvl="1"/>
            <a:r>
              <a:rPr lang="en-US" altLang="hu-HU" dirty="0"/>
              <a:t>If </a:t>
            </a:r>
            <a:r>
              <a:rPr lang="en-US" altLang="hu-HU" dirty="0" err="1"/>
              <a:t>min</a:t>
            </a:r>
            <a:r>
              <a:rPr lang="en-US" altLang="hu-HU" baseline="-25000" dirty="0" err="1"/>
              <a:t>th</a:t>
            </a:r>
            <a:r>
              <a:rPr lang="en-US" altLang="hu-HU" dirty="0"/>
              <a:t> </a:t>
            </a:r>
            <a:r>
              <a:rPr lang="en-US" altLang="hu-HU" dirty="0">
                <a:latin typeface="Times New Roman" pitchFamily="18" charset="0"/>
                <a:cs typeface="Times New Roman" pitchFamily="18" charset="0"/>
                <a:sym typeface="Math B" pitchFamily="2" charset="2"/>
              </a:rPr>
              <a:t>≤</a:t>
            </a:r>
            <a:r>
              <a:rPr lang="en-US" altLang="hu-HU" dirty="0"/>
              <a:t> </a:t>
            </a:r>
            <a:r>
              <a:rPr lang="en-US" altLang="hu-HU" dirty="0" err="1"/>
              <a:t>avgq</a:t>
            </a:r>
            <a:r>
              <a:rPr lang="en-US" altLang="hu-HU" dirty="0"/>
              <a:t> &lt; </a:t>
            </a:r>
            <a:r>
              <a:rPr lang="en-US" altLang="hu-HU" dirty="0" err="1"/>
              <a:t>max</a:t>
            </a:r>
            <a:r>
              <a:rPr lang="en-US" altLang="hu-HU" baseline="-25000" dirty="0" err="1"/>
              <a:t>th</a:t>
            </a:r>
            <a:endParaRPr lang="en-US" altLang="hu-HU" dirty="0"/>
          </a:p>
          <a:p>
            <a:pPr lvl="2"/>
            <a:r>
              <a:rPr lang="en-US" altLang="hu-HU" dirty="0"/>
              <a:t>Calculate probability P</a:t>
            </a:r>
            <a:r>
              <a:rPr lang="en-US" altLang="hu-HU" baseline="-25000" dirty="0"/>
              <a:t>a</a:t>
            </a:r>
          </a:p>
          <a:p>
            <a:pPr lvl="2"/>
            <a:r>
              <a:rPr lang="en-US" altLang="hu-HU" dirty="0"/>
              <a:t>With probability P</a:t>
            </a:r>
            <a:r>
              <a:rPr lang="en-US" altLang="hu-HU" baseline="-25000" dirty="0"/>
              <a:t>a</a:t>
            </a:r>
          </a:p>
          <a:p>
            <a:pPr lvl="3"/>
            <a:r>
              <a:rPr lang="en-US" altLang="hu-HU" dirty="0"/>
              <a:t>Mark the arriving packet</a:t>
            </a:r>
            <a:r>
              <a:rPr lang="hu-HU" altLang="hu-HU" dirty="0"/>
              <a:t>: </a:t>
            </a:r>
            <a:r>
              <a:rPr lang="hu-HU" altLang="hu-HU" dirty="0" err="1"/>
              <a:t>drop</a:t>
            </a:r>
            <a:r>
              <a:rPr lang="hu-HU" altLang="hu-HU" dirty="0"/>
              <a:t> </a:t>
            </a:r>
            <a:r>
              <a:rPr lang="hu-HU" altLang="hu-HU" dirty="0" err="1"/>
              <a:t>or</a:t>
            </a:r>
            <a:r>
              <a:rPr lang="hu-HU" altLang="hu-HU" dirty="0"/>
              <a:t> </a:t>
            </a:r>
            <a:r>
              <a:rPr lang="hu-HU" altLang="hu-HU" dirty="0" err="1"/>
              <a:t>set-up</a:t>
            </a:r>
            <a:r>
              <a:rPr lang="hu-HU" altLang="hu-HU" dirty="0"/>
              <a:t> ECN</a:t>
            </a:r>
            <a:endParaRPr lang="en-US" altLang="hu-HU" dirty="0"/>
          </a:p>
          <a:p>
            <a:pPr lvl="2"/>
            <a:r>
              <a:rPr lang="en-US" altLang="hu-HU" dirty="0"/>
              <a:t>Else if </a:t>
            </a:r>
            <a:r>
              <a:rPr lang="en-US" altLang="hu-HU" dirty="0" err="1"/>
              <a:t>max</a:t>
            </a:r>
            <a:r>
              <a:rPr lang="en-US" altLang="hu-HU" baseline="-25000" dirty="0" err="1"/>
              <a:t>th</a:t>
            </a:r>
            <a:r>
              <a:rPr lang="en-US" altLang="hu-HU" baseline="-25000" dirty="0"/>
              <a:t> </a:t>
            </a:r>
            <a:r>
              <a:rPr lang="en-US" altLang="hu-HU" dirty="0">
                <a:latin typeface="Times New Roman" pitchFamily="18" charset="0"/>
                <a:cs typeface="Times New Roman" pitchFamily="18" charset="0"/>
                <a:sym typeface="Math B" pitchFamily="2" charset="2"/>
              </a:rPr>
              <a:t>≤</a:t>
            </a:r>
            <a:r>
              <a:rPr lang="en-US" altLang="hu-HU" dirty="0"/>
              <a:t> </a:t>
            </a:r>
            <a:r>
              <a:rPr lang="en-US" altLang="hu-HU" dirty="0" err="1"/>
              <a:t>avg</a:t>
            </a:r>
            <a:endParaRPr lang="en-US" altLang="hu-HU" dirty="0"/>
          </a:p>
          <a:p>
            <a:pPr lvl="3"/>
            <a:r>
              <a:rPr lang="en-US" altLang="hu-HU" dirty="0"/>
              <a:t>Mark the arriving packet</a:t>
            </a:r>
            <a:r>
              <a:rPr lang="hu-HU" altLang="hu-HU" dirty="0"/>
              <a:t>: </a:t>
            </a:r>
            <a:r>
              <a:rPr lang="hu-HU" altLang="hu-HU" dirty="0" err="1"/>
              <a:t>drop</a:t>
            </a:r>
            <a:r>
              <a:rPr lang="hu-HU" altLang="hu-HU" dirty="0"/>
              <a:t>, ECN</a:t>
            </a:r>
            <a:endParaRPr lang="en-US" altLang="hu-HU" dirty="0"/>
          </a:p>
        </p:txBody>
      </p:sp>
    </p:spTree>
    <p:extLst>
      <p:ext uri="{BB962C8B-B14F-4D97-AF65-F5344CB8AC3E}">
        <p14:creationId xmlns:p14="http://schemas.microsoft.com/office/powerpoint/2010/main" val="1080939338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Center TCP: DCTCP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489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8362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Beburkolás / </a:t>
            </a:r>
            <a:r>
              <a:rPr lang="hu-HU" dirty="0" err="1"/>
              <a:t>enkapszuláció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80164" y="1600200"/>
            <a:ext cx="8811436" cy="597090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/>
              <a:t>Az adat útja a rétegeken keresztül</a:t>
            </a:r>
            <a:endParaRPr lang="en-US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858311" y="2472571"/>
            <a:ext cx="1130549" cy="573177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569499" y="3045748"/>
            <a:ext cx="275166" cy="573177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84067" y="3618924"/>
            <a:ext cx="275166" cy="5731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08979" y="4192101"/>
            <a:ext cx="275166" cy="57317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34838" y="4765278"/>
            <a:ext cx="275166" cy="5731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455329" y="5343013"/>
            <a:ext cx="275166" cy="573177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80163" y="5916190"/>
            <a:ext cx="275166" cy="57317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988860" y="5916189"/>
            <a:ext cx="275166" cy="57317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606294" y="5914067"/>
            <a:ext cx="1130549" cy="573177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7317482" y="5914067"/>
            <a:ext cx="275166" cy="573177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7032050" y="5914067"/>
            <a:ext cx="275166" cy="5731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756884" y="5916305"/>
            <a:ext cx="275166" cy="57317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6478478" y="5923116"/>
            <a:ext cx="275166" cy="5731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6203312" y="5923116"/>
            <a:ext cx="275166" cy="573177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934268" y="5923116"/>
            <a:ext cx="275166" cy="57317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8761928" y="5914067"/>
            <a:ext cx="275166" cy="57317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endParaRPr lang="en-US" sz="3200" dirty="0"/>
          </a:p>
        </p:txBody>
      </p:sp>
      <p:sp>
        <p:nvSpPr>
          <p:cNvPr id="39" name="Rectangle 4"/>
          <p:cNvSpPr/>
          <p:nvPr/>
        </p:nvSpPr>
        <p:spPr>
          <a:xfrm>
            <a:off x="3476332" y="246621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448910" y="246621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1" name="Rectangle 6"/>
          <p:cNvSpPr/>
          <p:nvPr/>
        </p:nvSpPr>
        <p:spPr>
          <a:xfrm>
            <a:off x="3465092" y="304170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437534" y="304170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3" name="Rectangle 8"/>
          <p:cNvSpPr/>
          <p:nvPr/>
        </p:nvSpPr>
        <p:spPr>
          <a:xfrm>
            <a:off x="3465223" y="361488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3437665" y="361488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5" name="Rectangle 10"/>
          <p:cNvSpPr/>
          <p:nvPr/>
        </p:nvSpPr>
        <p:spPr>
          <a:xfrm>
            <a:off x="3465223" y="418805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3437665" y="418805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7" name="Rectangle 12"/>
          <p:cNvSpPr/>
          <p:nvPr/>
        </p:nvSpPr>
        <p:spPr>
          <a:xfrm>
            <a:off x="3465223" y="476123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3437665" y="476123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9" name="Rectangle 14"/>
          <p:cNvSpPr/>
          <p:nvPr/>
        </p:nvSpPr>
        <p:spPr>
          <a:xfrm>
            <a:off x="3465223" y="533896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3437665" y="533896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1" name="Rectangle 16"/>
          <p:cNvSpPr/>
          <p:nvPr/>
        </p:nvSpPr>
        <p:spPr>
          <a:xfrm>
            <a:off x="3465354" y="591214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3437796" y="591214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66235E-6 L 2.22222E-6 0.07909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7909 L 2.22222E-6 0.1639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3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66235E-6 L 2.22222E-6 0.07909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16396 L 2.22222E-6 0.25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7909 L 2.22222E-6 0.1639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3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66235E-6 L 2.22222E-6 0.07909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53 L 2.22222E-6 0.3318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16396 L 2.22222E-6 0.253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7909 L 2.22222E-6 0.1639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3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66235E-6 L 2.22222E-6 0.07909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33186 L 2.22222E-6 0.4190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4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53 L 2.22222E-6 0.3318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16396 L 2.22222E-6 0.253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7909 L 2.22222E-6 0.1639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3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66235E-6 L 2.22222E-6 0.07909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41905 L 2.22222E-6 0.50393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3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33186 L 2.22222E-6 0.41905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4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53 L 2.22222E-6 0.3318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16396 L 2.22222E-6 0.253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7909 L 2.22222E-6 0.1639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3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66235E-6 L 2.22222E-6 0.07909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6.01295E-7 L 3.61111E-6 -0.09181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2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301 L 2.22222E-6 -0.09089 " pathEditMode="relative" rAng="0" ptsTypes="AA">
                                      <p:cBhvr>
                                        <p:cTn id="17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5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717 L -0.00156 -0.09135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0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416 L -3.05556E-6 -0.09366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3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624 L 2.5E-6 -0.09367 " pathEditMode="relative" rAng="0" ptsTypes="AA">
                                      <p:cBhvr>
                                        <p:cTn id="17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95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19056E-6 L 1.94444E-6 -0.09181 " pathEditMode="relative" rAng="0" ptsTypes="AA">
                                      <p:cBhvr>
                                        <p:cTn id="1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7401 L 3.61111E-6 -0.16767 " pathEditMode="relative" rAng="0" ptsTypes="AA">
                                      <p:cBhvr>
                                        <p:cTn id="19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7586 L 2.22222E-6 -0.1679 " pathEditMode="relative" rAng="0" ptsTypes="AA">
                                      <p:cBhvr>
                                        <p:cTn id="19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2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7447 L -0.00035 -0.17021 " pathEditMode="relative" rAng="0" ptsTypes="AA">
                                      <p:cBhvr>
                                        <p:cTn id="19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7678 L -3.05556E-6 -0.17067 " pathEditMode="relative" rAng="0" ptsTypes="AA">
                                      <p:cBhvr>
                                        <p:cTn id="19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5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791 L 2.5E-6 -0.17322 " pathEditMode="relative" rAng="0" ptsTypes="AA">
                                      <p:cBhvr>
                                        <p:cTn id="19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15079 L 3.61111E-6 -0.25093 " pathEditMode="relative" rAng="0" ptsTypes="AA">
                                      <p:cBhvr>
                                        <p:cTn id="20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1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15148 L -0.00035 -0.25324 " pathEditMode="relative" rAng="0" ptsTypes="AA">
                                      <p:cBhvr>
                                        <p:cTn id="20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88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15564 L 2.22222E-6 -0.2537 " pathEditMode="relative" rAng="0" ptsTypes="AA">
                                      <p:cBhvr>
                                        <p:cTn id="2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3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15819 L -3.05556E-6 -0.25208 " pathEditMode="relative" rAng="0" ptsTypes="AA">
                                      <p:cBhvr>
                                        <p:cTn id="2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23566 L 3.61111E-6 -0.32748 " pathEditMode="relative" rAng="0" ptsTypes="AA">
                                      <p:cBhvr>
                                        <p:cTn id="22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2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23705 L 2.22222E-6 -0.33094 " pathEditMode="relative" rAng="0" ptsTypes="AA">
                                      <p:cBhvr>
                                        <p:cTn id="22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5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23728 L 2.22222E-6 -0.33118 " pathEditMode="relative" rAng="0" ptsTypes="AA">
                                      <p:cBhvr>
                                        <p:cTn id="2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xit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31406 L 3.61111E-6 -0.41212 " pathEditMode="relative" rAng="0" ptsTypes="AA">
                                      <p:cBhvr>
                                        <p:cTn id="23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4903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31846 L 2.22222E-6 -0.41235 " pathEditMode="relative" rAng="0" ptsTypes="AA">
                                      <p:cBhvr>
                                        <p:cTn id="2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" presetClass="exit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40379 L 3.61111E-6 -0.49954 " pathEditMode="relative" rAng="0" ptsTypes="AA">
                                      <p:cBhvr>
                                        <p:cTn id="24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1" grpId="6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6" grpId="0" animBg="1"/>
      <p:bldP spid="26" grpId="1" animBg="1"/>
      <p:bldP spid="26" grpId="2" animBg="1"/>
      <p:bldP spid="26" grpId="3" animBg="1"/>
      <p:bldP spid="26" grpId="4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4" grpId="0" animBg="1"/>
      <p:bldP spid="34" grpId="1" animBg="1"/>
      <p:bldP spid="34" grpId="2" animBg="1"/>
      <p:bldP spid="34" grpId="3" animBg="1"/>
      <p:bldP spid="34" grpId="4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6" grpId="2" animBg="1"/>
      <p:bldP spid="37" grpId="0" animBg="1"/>
      <p:bldP spid="37" grpId="1" animBg="1"/>
      <p:bldP spid="38" grpId="0" animBg="1"/>
      <p:bldP spid="38" grpId="1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Generality of Partition/Aggregate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2800"/>
            <a:ext cx="8382000" cy="4525963"/>
          </a:xfrm>
        </p:spPr>
        <p:txBody>
          <a:bodyPr>
            <a:normAutofit/>
          </a:bodyPr>
          <a:lstStyle/>
          <a:p>
            <a:r>
              <a:rPr lang="en-US" dirty="0"/>
              <a:t>The foundation for many large-scale web applications</a:t>
            </a:r>
            <a:r>
              <a:rPr lang="en-US" sz="3200" dirty="0"/>
              <a:t>.</a:t>
            </a:r>
          </a:p>
          <a:p>
            <a:pPr lvl="1"/>
            <a:r>
              <a:rPr lang="en-US" dirty="0"/>
              <a:t>Web search, Social network composition, Ad selection, etc.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Example: </a:t>
            </a:r>
            <a:r>
              <a:rPr lang="en-US" b="1" dirty="0" err="1">
                <a:solidFill>
                  <a:srgbClr val="0000CC"/>
                </a:solidFill>
              </a:rPr>
              <a:t>Facebook</a:t>
            </a:r>
            <a:endParaRPr lang="en-US" b="1" dirty="0">
              <a:solidFill>
                <a:srgbClr val="0000CC"/>
              </a:solidFill>
            </a:endParaRPr>
          </a:p>
          <a:p>
            <a:endParaRPr lang="en-US" sz="1050" b="1" dirty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en-US" b="1" dirty="0"/>
              <a:t>Partition/Aggregate ~ </a:t>
            </a:r>
            <a:r>
              <a:rPr lang="en-US" b="1" dirty="0" err="1"/>
              <a:t>Multiget</a:t>
            </a:r>
            <a:endParaRPr lang="en-US" b="1" dirty="0"/>
          </a:p>
          <a:p>
            <a:pPr lvl="1"/>
            <a:r>
              <a:rPr lang="en-US" sz="2000" dirty="0"/>
              <a:t>Aggregators: </a:t>
            </a:r>
            <a:r>
              <a:rPr lang="en-US" sz="2000" b="1" dirty="0">
                <a:solidFill>
                  <a:srgbClr val="FF0000"/>
                </a:solidFill>
              </a:rPr>
              <a:t>Web Servers</a:t>
            </a:r>
          </a:p>
          <a:p>
            <a:pPr lvl="1"/>
            <a:r>
              <a:rPr lang="en-US" sz="2000" dirty="0"/>
              <a:t>Workers: </a:t>
            </a:r>
            <a:r>
              <a:rPr lang="en-US" sz="2000" b="1" dirty="0" err="1">
                <a:solidFill>
                  <a:srgbClr val="FF0000"/>
                </a:solidFill>
              </a:rPr>
              <a:t>Memcached</a:t>
            </a:r>
            <a:r>
              <a:rPr lang="en-US" sz="2000" b="1" dirty="0">
                <a:solidFill>
                  <a:srgbClr val="FF0000"/>
                </a:solidFill>
              </a:rPr>
              <a:t> Servers</a:t>
            </a:r>
          </a:p>
          <a:p>
            <a:pPr lvl="1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2133600" cy="365125"/>
          </a:xfrm>
        </p:spPr>
        <p:txBody>
          <a:bodyPr>
            <a:normAutofit lnSpcReduction="10000"/>
          </a:bodyPr>
          <a:lstStyle/>
          <a:p>
            <a:fld id="{D6860B3D-D4F8-4840-B91D-0EEC232E35FC}" type="slidenum">
              <a:rPr lang="en-US" smtClean="0"/>
              <a:pPr/>
              <a:t>490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4541981" y="2514600"/>
            <a:ext cx="4221019" cy="3874532"/>
            <a:chOff x="4495800" y="2514600"/>
            <a:chExt cx="4221019" cy="3874532"/>
          </a:xfrm>
        </p:grpSpPr>
        <p:sp>
          <p:nvSpPr>
            <p:cNvPr id="56" name="TextBox 55"/>
            <p:cNvSpPr txBox="1"/>
            <p:nvPr/>
          </p:nvSpPr>
          <p:spPr>
            <a:xfrm>
              <a:off x="5715000" y="6019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0000"/>
                  </a:solidFill>
                </a:rPr>
                <a:t>Memcached</a:t>
              </a:r>
              <a:r>
                <a:rPr lang="en-US" b="1" dirty="0">
                  <a:solidFill>
                    <a:srgbClr val="FF0000"/>
                  </a:solidFill>
                </a:rPr>
                <a:t> Servers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4495800" y="2514600"/>
              <a:ext cx="4221019" cy="3505200"/>
              <a:chOff x="4495800" y="2514600"/>
              <a:chExt cx="4221019" cy="3505200"/>
            </a:xfrm>
          </p:grpSpPr>
          <p:pic>
            <p:nvPicPr>
              <p:cNvPr id="6" name="Picture 5" descr="cloud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62600" y="2514600"/>
                <a:ext cx="2057400" cy="1083564"/>
              </a:xfrm>
              <a:prstGeom prst="rect">
                <a:avLst/>
              </a:prstGeom>
            </p:spPr>
          </p:pic>
          <p:pic>
            <p:nvPicPr>
              <p:cNvPr id="7" name="Picture 6" descr="server2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14973" y="3779520"/>
                <a:ext cx="809627" cy="777240"/>
              </a:xfrm>
              <a:prstGeom prst="rect">
                <a:avLst/>
              </a:prstGeom>
            </p:spPr>
          </p:pic>
          <p:pic>
            <p:nvPicPr>
              <p:cNvPr id="8" name="Picture 7" descr="server2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86573" y="3794760"/>
                <a:ext cx="809627" cy="777240"/>
              </a:xfrm>
              <a:prstGeom prst="rect">
                <a:avLst/>
              </a:prstGeom>
            </p:spPr>
          </p:pic>
          <p:pic>
            <p:nvPicPr>
              <p:cNvPr id="10" name="Picture 9" descr="server-gray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95800" y="5257800"/>
                <a:ext cx="715819" cy="762000"/>
              </a:xfrm>
              <a:prstGeom prst="rect">
                <a:avLst/>
              </a:prstGeom>
            </p:spPr>
          </p:pic>
          <p:pic>
            <p:nvPicPr>
              <p:cNvPr id="12" name="Picture 11" descr="server-gray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80181" y="5257800"/>
                <a:ext cx="715819" cy="762000"/>
              </a:xfrm>
              <a:prstGeom prst="rect">
                <a:avLst/>
              </a:prstGeom>
            </p:spPr>
          </p:pic>
          <p:pic>
            <p:nvPicPr>
              <p:cNvPr id="13" name="Picture 12" descr="server-gray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48400" y="5257800"/>
                <a:ext cx="715819" cy="762000"/>
              </a:xfrm>
              <a:prstGeom prst="rect">
                <a:avLst/>
              </a:prstGeom>
            </p:spPr>
          </p:pic>
          <p:pic>
            <p:nvPicPr>
              <p:cNvPr id="14" name="Picture 13" descr="server-gray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32781" y="5257800"/>
                <a:ext cx="715819" cy="762000"/>
              </a:xfrm>
              <a:prstGeom prst="rect">
                <a:avLst/>
              </a:prstGeom>
            </p:spPr>
          </p:pic>
          <p:pic>
            <p:nvPicPr>
              <p:cNvPr id="15" name="Picture 14" descr="server-gray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1000" y="5257800"/>
                <a:ext cx="715819" cy="76200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149340" y="2907268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Internet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rot="5400000">
                <a:off x="6084570" y="3440430"/>
                <a:ext cx="472440" cy="29718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6200000" flipH="1">
                <a:off x="6667500" y="3390900"/>
                <a:ext cx="457201" cy="3810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7" idx="2"/>
                <a:endCxn id="10" idx="0"/>
              </p:cNvCxnSpPr>
              <p:nvPr/>
            </p:nvCxnSpPr>
            <p:spPr>
              <a:xfrm rot="5400000">
                <a:off x="5036229" y="4374242"/>
                <a:ext cx="701040" cy="106607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7" idx="2"/>
                <a:endCxn id="12" idx="0"/>
              </p:cNvCxnSpPr>
              <p:nvPr/>
            </p:nvCxnSpPr>
            <p:spPr>
              <a:xfrm rot="5400000">
                <a:off x="5478419" y="4816432"/>
                <a:ext cx="701040" cy="18169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7" idx="2"/>
                <a:endCxn id="13" idx="0"/>
              </p:cNvCxnSpPr>
              <p:nvPr/>
            </p:nvCxnSpPr>
            <p:spPr>
              <a:xfrm rot="16200000" flipH="1">
                <a:off x="5912528" y="4564018"/>
                <a:ext cx="701040" cy="686523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8" idx="2"/>
                <a:endCxn id="15" idx="0"/>
              </p:cNvCxnSpPr>
              <p:nvPr/>
            </p:nvCxnSpPr>
            <p:spPr>
              <a:xfrm rot="16200000" flipH="1">
                <a:off x="7482248" y="4381138"/>
                <a:ext cx="685800" cy="1067523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8" idx="2"/>
                <a:endCxn id="14" idx="0"/>
              </p:cNvCxnSpPr>
              <p:nvPr/>
            </p:nvCxnSpPr>
            <p:spPr>
              <a:xfrm rot="16200000" flipH="1">
                <a:off x="7048139" y="4815248"/>
                <a:ext cx="685800" cy="199304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8" idx="2"/>
                <a:endCxn id="13" idx="0"/>
              </p:cNvCxnSpPr>
              <p:nvPr/>
            </p:nvCxnSpPr>
            <p:spPr>
              <a:xfrm rot="5400000">
                <a:off x="6605949" y="4572362"/>
                <a:ext cx="685800" cy="68507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8" idx="2"/>
                <a:endCxn id="12" idx="0"/>
              </p:cNvCxnSpPr>
              <p:nvPr/>
            </p:nvCxnSpPr>
            <p:spPr>
              <a:xfrm rot="5400000">
                <a:off x="6171839" y="4138252"/>
                <a:ext cx="685800" cy="155329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8" idx="2"/>
                <a:endCxn id="10" idx="0"/>
              </p:cNvCxnSpPr>
              <p:nvPr/>
            </p:nvCxnSpPr>
            <p:spPr>
              <a:xfrm rot="5400000">
                <a:off x="5729649" y="3696062"/>
                <a:ext cx="685800" cy="243767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7" idx="2"/>
                <a:endCxn id="14" idx="0"/>
              </p:cNvCxnSpPr>
              <p:nvPr/>
            </p:nvCxnSpPr>
            <p:spPr>
              <a:xfrm rot="16200000" flipH="1">
                <a:off x="6354719" y="4121828"/>
                <a:ext cx="701040" cy="1570904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7" idx="2"/>
                <a:endCxn id="15" idx="0"/>
              </p:cNvCxnSpPr>
              <p:nvPr/>
            </p:nvCxnSpPr>
            <p:spPr>
              <a:xfrm rot="16200000" flipH="1">
                <a:off x="6788828" y="3687718"/>
                <a:ext cx="701040" cy="2439123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620000" y="3810000"/>
                <a:ext cx="990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Web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Servers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638800" y="4800600"/>
                <a:ext cx="1981200" cy="33855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rgbClr val="0000CC"/>
                    </a:solidFill>
                  </a:rPr>
                  <a:t>Memcached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Protocol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75530711"/>
      </p:ext>
    </p:extLst>
  </p:cSld>
  <p:clrMapOvr>
    <a:masterClrMapping/>
  </p:clrMapOvr>
  <p:transition spd="slow"/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526024" y="1627632"/>
            <a:ext cx="1170176" cy="4239768"/>
            <a:chOff x="6526024" y="1627632"/>
            <a:chExt cx="1170176" cy="4239768"/>
          </a:xfrm>
        </p:grpSpPr>
        <p:pic>
          <p:nvPicPr>
            <p:cNvPr id="12" name="Picture 11" descr="gif_mouse.g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8124" y="3075432"/>
              <a:ext cx="961810" cy="11199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6024" y="4751832"/>
              <a:ext cx="1170176" cy="1115568"/>
            </a:xfrm>
            <a:prstGeom prst="rect">
              <a:avLst/>
            </a:prstGeom>
          </p:spPr>
        </p:pic>
        <p:grpSp>
          <p:nvGrpSpPr>
            <p:cNvPr id="16" name="Group 19"/>
            <p:cNvGrpSpPr/>
            <p:nvPr/>
          </p:nvGrpSpPr>
          <p:grpSpPr>
            <a:xfrm>
              <a:off x="6629400" y="1627632"/>
              <a:ext cx="1032934" cy="1131332"/>
              <a:chOff x="6434666" y="1371600"/>
              <a:chExt cx="1032934" cy="113133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34666" y="1371600"/>
                <a:ext cx="1032934" cy="1115568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477000" y="2133600"/>
                <a:ext cx="4233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Workloads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4754563"/>
          </a:xfrm>
        </p:spPr>
        <p:txBody>
          <a:bodyPr/>
          <a:lstStyle/>
          <a:p>
            <a:pPr>
              <a:spcBef>
                <a:spcPct val="25000"/>
              </a:spcBef>
              <a:buClr>
                <a:srgbClr val="000000"/>
              </a:buClr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Partition/Aggregate</a:t>
            </a: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r>
              <a:rPr lang="en-US" b="1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   </a:t>
            </a:r>
            <a:r>
              <a:rPr lang="en-US" b="1" dirty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(Query</a:t>
            </a:r>
            <a:r>
              <a:rPr lang="en-US" b="1" dirty="0">
                <a:solidFill>
                  <a:srgbClr val="0000CC"/>
                </a:solidFill>
              </a:rPr>
              <a:t>)</a:t>
            </a:r>
            <a:endParaRPr lang="en-US" b="1" dirty="0">
              <a:solidFill>
                <a:srgbClr val="0000CC"/>
              </a:solidFill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endParaRPr lang="en-US" sz="1400" dirty="0">
              <a:solidFill>
                <a:srgbClr val="FF0000"/>
              </a:solidFill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endParaRPr lang="en-US" sz="1400" dirty="0">
              <a:solidFill>
                <a:srgbClr val="FF0000"/>
              </a:solidFill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25000"/>
              </a:spcBef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Short messages [50KB-1MB] </a:t>
            </a: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r>
              <a:rPr lang="en-US" sz="2400" b="1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    </a:t>
            </a:r>
            <a:r>
              <a:rPr lang="en-US" sz="2400" b="1" dirty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en-US" b="1" dirty="0">
                <a:solidFill>
                  <a:srgbClr val="0000CC"/>
                </a:solidFill>
              </a:rPr>
              <a:t>C</a:t>
            </a:r>
            <a:r>
              <a:rPr lang="en-US" sz="2400" b="1" dirty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oordination, Control state)</a:t>
            </a:r>
          </a:p>
          <a:p>
            <a:pPr lvl="1">
              <a:spcBef>
                <a:spcPct val="25000"/>
              </a:spcBef>
              <a:buClr>
                <a:srgbClr val="000000"/>
              </a:buClr>
              <a:buNone/>
            </a:pPr>
            <a:endParaRPr lang="en-US" sz="1400" dirty="0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  <a:p>
            <a:pPr lvl="1">
              <a:spcBef>
                <a:spcPct val="25000"/>
              </a:spcBef>
              <a:buClr>
                <a:srgbClr val="000000"/>
              </a:buClr>
              <a:buNone/>
            </a:pPr>
            <a:endParaRPr lang="en-US" sz="1400" dirty="0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25000"/>
              </a:spcBef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Large flows [1MB-50MB] </a:t>
            </a:r>
          </a:p>
          <a:p>
            <a:pPr>
              <a:spcBef>
                <a:spcPct val="25000"/>
              </a:spcBef>
              <a:buClr>
                <a:srgbClr val="000000"/>
              </a:buClr>
              <a:buNone/>
            </a:pPr>
            <a:r>
              <a:rPr lang="en-US" sz="2400" b="1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    </a:t>
            </a:r>
            <a:r>
              <a:rPr lang="en-US" sz="2400" b="1" dirty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en-US" b="1" dirty="0">
                <a:solidFill>
                  <a:srgbClr val="0000CC"/>
                </a:solidFill>
              </a:rPr>
              <a:t>D</a:t>
            </a:r>
            <a:r>
              <a:rPr lang="en-US" sz="2400" b="1" dirty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ata update)</a:t>
            </a:r>
            <a:r>
              <a:rPr lang="en-US" sz="2400" b="1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</a:t>
            </a:r>
          </a:p>
          <a:p>
            <a:pPr lvl="1">
              <a:spcBef>
                <a:spcPct val="25000"/>
              </a:spcBef>
              <a:buClr>
                <a:srgbClr val="000000"/>
              </a:buClr>
              <a:buNone/>
            </a:pPr>
            <a:endParaRPr lang="en-US" sz="2400" dirty="0">
              <a:solidFill>
                <a:srgbClr val="FF0000"/>
              </a:solidFill>
              <a:ea typeface="ＭＳ Ｐゴシック" charset="-128"/>
              <a:cs typeface="ＭＳ Ｐゴシック" charset="-128"/>
            </a:endParaRPr>
          </a:p>
          <a:p>
            <a:endParaRPr lang="en-US" sz="28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96F468FF-8BB4-3349-8005-AE9F629C616D}" type="slidenum">
              <a:rPr lang="en-US" smtClean="0"/>
              <a:pPr/>
              <a:t>491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222658" y="1824335"/>
            <a:ext cx="3757815" cy="3742730"/>
            <a:chOff x="5222658" y="1824335"/>
            <a:chExt cx="3757815" cy="3742730"/>
          </a:xfrm>
        </p:grpSpPr>
        <p:grpSp>
          <p:nvGrpSpPr>
            <p:cNvPr id="19" name="Group 18"/>
            <p:cNvGrpSpPr/>
            <p:nvPr/>
          </p:nvGrpSpPr>
          <p:grpSpPr>
            <a:xfrm>
              <a:off x="5222658" y="1824335"/>
              <a:ext cx="2986021" cy="461665"/>
              <a:chOff x="5222658" y="2057400"/>
              <a:chExt cx="2986021" cy="461665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5222658" y="2286000"/>
                <a:ext cx="685800" cy="1588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6088034" y="2057400"/>
                <a:ext cx="21206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ea typeface="ＭＳ Ｐゴシック" charset="-128"/>
                    <a:cs typeface="ＭＳ Ｐゴシック" charset="-128"/>
                  </a:rPr>
                  <a:t>Delay-sensitive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230624" y="3424535"/>
              <a:ext cx="2974848" cy="461665"/>
              <a:chOff x="5230624" y="3420070"/>
              <a:chExt cx="2974848" cy="4616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5230624" y="3657600"/>
                <a:ext cx="685800" cy="1588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096000" y="3420070"/>
                <a:ext cx="2109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ea typeface="ＭＳ Ｐゴシック" charset="-128"/>
                    <a:cs typeface="ＭＳ Ｐゴシック" charset="-128"/>
                  </a:rPr>
                  <a:t>Delay-sensitive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22658" y="5105400"/>
              <a:ext cx="3757815" cy="461665"/>
              <a:chOff x="5222658" y="4724400"/>
              <a:chExt cx="3757815" cy="461665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5222658" y="4953000"/>
                <a:ext cx="685800" cy="1588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088034" y="4724400"/>
                <a:ext cx="2892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ea typeface="ＭＳ Ｐゴシック" charset="-128"/>
                    <a:cs typeface="ＭＳ Ｐゴシック" charset="-128"/>
                  </a:rPr>
                  <a:t>Throughput-sensitive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553647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Impairments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98637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dirty="0" err="1"/>
              <a:t>Incast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Queue Buildup</a:t>
            </a:r>
          </a:p>
          <a:p>
            <a:endParaRPr lang="en-US" sz="3200" dirty="0"/>
          </a:p>
          <a:p>
            <a:r>
              <a:rPr lang="en-US" sz="3200" dirty="0"/>
              <a:t>Buffer Pressure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D6860B3D-D4F8-4840-B91D-0EEC232E35FC}" type="slidenum">
              <a:rPr lang="en-US" smtClean="0"/>
              <a:pPr/>
              <a:t>492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01469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server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5012928"/>
            <a:ext cx="915278" cy="974328"/>
          </a:xfrm>
          <a:prstGeom prst="rect">
            <a:avLst/>
          </a:prstGeom>
        </p:spPr>
      </p:pic>
      <p:pic>
        <p:nvPicPr>
          <p:cNvPr id="87" name="Picture 86" descr="server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3478" y="3793728"/>
            <a:ext cx="915278" cy="974328"/>
          </a:xfrm>
          <a:prstGeom prst="rect">
            <a:avLst/>
          </a:prstGeom>
        </p:spPr>
      </p:pic>
      <p:pic>
        <p:nvPicPr>
          <p:cNvPr id="88" name="Picture 87" descr="server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3478" y="2514600"/>
            <a:ext cx="915278" cy="974328"/>
          </a:xfrm>
          <a:prstGeom prst="rect">
            <a:avLst/>
          </a:prstGeom>
        </p:spPr>
      </p:pic>
      <p:pic>
        <p:nvPicPr>
          <p:cNvPr id="89" name="Picture 88" descr="server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3478" y="1219200"/>
            <a:ext cx="915278" cy="974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/>
              <a:t>Incast</a:t>
            </a:r>
            <a:endParaRPr lang="en-US" dirty="0"/>
          </a:p>
        </p:txBody>
      </p:sp>
      <p:pic>
        <p:nvPicPr>
          <p:cNvPr id="10" name="Content Placeholder 9" descr="switch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 flipH="1">
            <a:off x="4286109" y="3233039"/>
            <a:ext cx="1643349" cy="6929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D6860B3D-D4F8-4840-B91D-0EEC232E35FC}" type="slidenum">
              <a:rPr lang="en-US" smtClean="0"/>
              <a:pPr/>
              <a:t>493</a:t>
            </a:fld>
            <a:endParaRPr lang="en-US"/>
          </a:p>
        </p:txBody>
      </p:sp>
      <p:pic>
        <p:nvPicPr>
          <p:cNvPr id="5" name="Picture 4" descr="server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4957" y="3044594"/>
            <a:ext cx="1148799" cy="11028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700858" y="3579513"/>
            <a:ext cx="161029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11465" y="1706364"/>
            <a:ext cx="1675522" cy="17662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11465" y="3001764"/>
            <a:ext cx="1675522" cy="5470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611465" y="3625056"/>
            <a:ext cx="1675522" cy="6558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10587" y="3701256"/>
            <a:ext cx="1676400" cy="17988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151"/>
          <p:cNvGrpSpPr>
            <a:grpSpLocks/>
          </p:cNvGrpSpPr>
          <p:nvPr/>
        </p:nvGrpSpPr>
        <p:grpSpPr bwMode="auto">
          <a:xfrm>
            <a:off x="4421356" y="3276600"/>
            <a:ext cx="1295400" cy="609600"/>
            <a:chOff x="4032" y="480"/>
            <a:chExt cx="768" cy="576"/>
          </a:xfrm>
          <a:gradFill>
            <a:gsLst>
              <a:gs pos="0">
                <a:schemeClr val="bg1"/>
              </a:gs>
              <a:gs pos="100000">
                <a:schemeClr val="hlink"/>
              </a:gs>
            </a:gsLst>
            <a:lin ang="0" scaled="1"/>
          </a:gradFill>
        </p:grpSpPr>
        <p:sp>
          <p:nvSpPr>
            <p:cNvPr id="55" name="Freeform 152"/>
            <p:cNvSpPr>
              <a:spLocks/>
            </p:cNvSpPr>
            <p:nvPr/>
          </p:nvSpPr>
          <p:spPr bwMode="auto">
            <a:xfrm>
              <a:off x="4032" y="480"/>
              <a:ext cx="768" cy="576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  <p:sp>
          <p:nvSpPr>
            <p:cNvPr id="56" name="Line 153"/>
            <p:cNvSpPr>
              <a:spLocks noChangeShapeType="1"/>
            </p:cNvSpPr>
            <p:nvPr/>
          </p:nvSpPr>
          <p:spPr bwMode="auto">
            <a:xfrm>
              <a:off x="4664" y="653"/>
              <a:ext cx="0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" name="Rectangle 163"/>
          <p:cNvSpPr>
            <a:spLocks noChangeArrowheads="1"/>
          </p:cNvSpPr>
          <p:nvPr/>
        </p:nvSpPr>
        <p:spPr bwMode="auto">
          <a:xfrm>
            <a:off x="7164556" y="3276600"/>
            <a:ext cx="192024" cy="594360"/>
          </a:xfrm>
          <a:prstGeom prst="rect">
            <a:avLst/>
          </a:prstGeom>
          <a:solidFill>
            <a:srgbClr val="0C921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5" name="Rectangle 163"/>
          <p:cNvSpPr>
            <a:spLocks noChangeArrowheads="1"/>
          </p:cNvSpPr>
          <p:nvPr/>
        </p:nvSpPr>
        <p:spPr bwMode="auto">
          <a:xfrm>
            <a:off x="7164556" y="3276600"/>
            <a:ext cx="192024" cy="594360"/>
          </a:xfrm>
          <a:prstGeom prst="rect">
            <a:avLst/>
          </a:prstGeom>
          <a:solidFill>
            <a:srgbClr val="0C921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6" name="Rectangle 163"/>
          <p:cNvSpPr>
            <a:spLocks noChangeArrowheads="1"/>
          </p:cNvSpPr>
          <p:nvPr/>
        </p:nvSpPr>
        <p:spPr bwMode="auto">
          <a:xfrm>
            <a:off x="7164556" y="3276600"/>
            <a:ext cx="192024" cy="594360"/>
          </a:xfrm>
          <a:prstGeom prst="rect">
            <a:avLst/>
          </a:prstGeom>
          <a:solidFill>
            <a:srgbClr val="0C921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7" name="Rectangle 163"/>
          <p:cNvSpPr>
            <a:spLocks noChangeArrowheads="1"/>
          </p:cNvSpPr>
          <p:nvPr/>
        </p:nvSpPr>
        <p:spPr bwMode="auto">
          <a:xfrm>
            <a:off x="7164556" y="3276600"/>
            <a:ext cx="192024" cy="594360"/>
          </a:xfrm>
          <a:prstGeom prst="rect">
            <a:avLst/>
          </a:prstGeom>
          <a:solidFill>
            <a:srgbClr val="0C921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8" name="Rectangle 163"/>
          <p:cNvSpPr>
            <a:spLocks noChangeArrowheads="1"/>
          </p:cNvSpPr>
          <p:nvPr/>
        </p:nvSpPr>
        <p:spPr bwMode="auto">
          <a:xfrm>
            <a:off x="2400532" y="1447800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9" name="Rectangle 163"/>
          <p:cNvSpPr>
            <a:spLocks noChangeArrowheads="1"/>
          </p:cNvSpPr>
          <p:nvPr/>
        </p:nvSpPr>
        <p:spPr bwMode="auto">
          <a:xfrm>
            <a:off x="2171932" y="1463040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0" name="Rectangle 163"/>
          <p:cNvSpPr>
            <a:spLocks noChangeArrowheads="1"/>
          </p:cNvSpPr>
          <p:nvPr/>
        </p:nvSpPr>
        <p:spPr bwMode="auto">
          <a:xfrm>
            <a:off x="2400532" y="2714372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1" name="Rectangle 163"/>
          <p:cNvSpPr>
            <a:spLocks noChangeArrowheads="1"/>
          </p:cNvSpPr>
          <p:nvPr/>
        </p:nvSpPr>
        <p:spPr bwMode="auto">
          <a:xfrm>
            <a:off x="2171932" y="2714372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2" name="Rectangle 163"/>
          <p:cNvSpPr>
            <a:spLocks noChangeArrowheads="1"/>
          </p:cNvSpPr>
          <p:nvPr/>
        </p:nvSpPr>
        <p:spPr bwMode="auto">
          <a:xfrm>
            <a:off x="2400532" y="3962400"/>
            <a:ext cx="192024" cy="594360"/>
          </a:xfrm>
          <a:prstGeom prst="rect">
            <a:avLst/>
          </a:prstGeom>
          <a:gradFill rotWithShape="1">
            <a:gsLst>
              <a:gs pos="0">
                <a:srgbClr val="825600"/>
              </a:gs>
              <a:gs pos="13000">
                <a:srgbClr val="FFA800"/>
              </a:gs>
              <a:gs pos="28000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7000">
                <a:srgbClr val="825600"/>
              </a:gs>
              <a:gs pos="100000">
                <a:srgbClr val="FFA800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3" name="Rectangle 163"/>
          <p:cNvSpPr>
            <a:spLocks noChangeArrowheads="1"/>
          </p:cNvSpPr>
          <p:nvPr/>
        </p:nvSpPr>
        <p:spPr bwMode="auto">
          <a:xfrm>
            <a:off x="2171932" y="3962400"/>
            <a:ext cx="192024" cy="594360"/>
          </a:xfrm>
          <a:prstGeom prst="rect">
            <a:avLst/>
          </a:prstGeom>
          <a:gradFill rotWithShape="1">
            <a:gsLst>
              <a:gs pos="0">
                <a:srgbClr val="825600"/>
              </a:gs>
              <a:gs pos="13000">
                <a:srgbClr val="FFA800"/>
              </a:gs>
              <a:gs pos="28000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7000">
                <a:srgbClr val="825600"/>
              </a:gs>
              <a:gs pos="100000">
                <a:srgbClr val="FFA800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4" name="Rectangle 163"/>
          <p:cNvSpPr>
            <a:spLocks noChangeArrowheads="1"/>
          </p:cNvSpPr>
          <p:nvPr/>
        </p:nvSpPr>
        <p:spPr bwMode="auto">
          <a:xfrm>
            <a:off x="2400532" y="5257800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5" name="Rectangle 163"/>
          <p:cNvSpPr>
            <a:spLocks noChangeArrowheads="1"/>
          </p:cNvSpPr>
          <p:nvPr/>
        </p:nvSpPr>
        <p:spPr bwMode="auto">
          <a:xfrm>
            <a:off x="2171932" y="5257800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pic>
        <p:nvPicPr>
          <p:cNvPr id="99" name="Picture 98" descr="bang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6956" y="2819400"/>
            <a:ext cx="1524000" cy="1524000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3048000" y="5257800"/>
            <a:ext cx="2743200" cy="461665"/>
            <a:chOff x="2743200" y="5418892"/>
            <a:chExt cx="2743200" cy="461665"/>
          </a:xfrm>
        </p:grpSpPr>
        <p:sp>
          <p:nvSpPr>
            <p:cNvPr id="101" name="TextBox 100"/>
            <p:cNvSpPr txBox="1"/>
            <p:nvPr/>
          </p:nvSpPr>
          <p:spPr>
            <a:xfrm>
              <a:off x="3581400" y="5418892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ea typeface="Arial" charset="0"/>
                  <a:cs typeface="Arial"/>
                </a:rPr>
                <a:t>TCP timeout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2" name="Left Arrow 101"/>
            <p:cNvSpPr/>
            <p:nvPr/>
          </p:nvSpPr>
          <p:spPr>
            <a:xfrm>
              <a:off x="2743200" y="5562600"/>
              <a:ext cx="762000" cy="240972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81000" y="1383268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Worker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81000" y="2667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Worker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1000" y="39624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Worker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1000" y="5181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Worker 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10400" y="25146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Aggregator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5562600" y="4532293"/>
            <a:ext cx="2590800" cy="1849457"/>
            <a:chOff x="5410200" y="4837093"/>
            <a:chExt cx="2590800" cy="1849457"/>
          </a:xfrm>
        </p:grpSpPr>
        <p:sp>
          <p:nvSpPr>
            <p:cNvPr id="35" name="TextBox 34"/>
            <p:cNvSpPr txBox="1"/>
            <p:nvPr/>
          </p:nvSpPr>
          <p:spPr>
            <a:xfrm>
              <a:off x="5410200" y="4837093"/>
              <a:ext cx="2590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0000CC"/>
                  </a:solidFill>
                  <a:ea typeface="Arial" charset="0"/>
                  <a:cs typeface="Arial"/>
                </a:rPr>
                <a:t>RTO</a:t>
              </a:r>
              <a:r>
                <a:rPr lang="en-US" sz="2000" b="1" baseline="-25000" dirty="0" err="1">
                  <a:solidFill>
                    <a:srgbClr val="0000CC"/>
                  </a:solidFill>
                  <a:ea typeface="Arial" charset="0"/>
                  <a:cs typeface="Arial"/>
                </a:rPr>
                <a:t>min</a:t>
              </a:r>
              <a:r>
                <a:rPr lang="en-US" sz="2000" b="1" baseline="-25000" dirty="0">
                  <a:solidFill>
                    <a:srgbClr val="0000CC"/>
                  </a:solidFill>
                  <a:ea typeface="Arial" charset="0"/>
                  <a:cs typeface="Arial"/>
                </a:rPr>
                <a:t> </a:t>
              </a:r>
              <a:r>
                <a:rPr lang="en-US" sz="2000" b="1" dirty="0">
                  <a:solidFill>
                    <a:srgbClr val="0000CC"/>
                  </a:solidFill>
                  <a:ea typeface="Arial" charset="0"/>
                  <a:cs typeface="Arial"/>
                </a:rPr>
                <a:t>= 300 ms</a:t>
              </a:r>
            </a:p>
            <a:p>
              <a:endParaRPr lang="en-US" b="1" dirty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  <p:pic>
          <p:nvPicPr>
            <p:cNvPr id="47" name="Picture 46" descr="hourglass_3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80" y="5334000"/>
              <a:ext cx="1078820" cy="1352550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3810000" y="1393448"/>
            <a:ext cx="5029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ea typeface="Arial" charset="0"/>
                <a:cs typeface="Arial"/>
              </a:rPr>
              <a:t> Synchronized mice collide.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  <a:ea typeface="Arial" charset="0"/>
                <a:cs typeface="Arial"/>
              </a:rPr>
              <a:t> Caused by Partition/Aggregate.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4883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9 -0.00023 C -0.11909 0.00093 -0.22257 0.00671 -0.27795 -0.00023 C -0.33333 -0.00717 -0.32743 -0.02845 -0.34305 -0.04187 C -0.35868 -0.05528 -0.34583 -0.04418 -0.37205 -0.0805 C -0.39826 -0.11681 -0.47395 -0.22276 -0.50086 -0.26023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" y="-12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9 -0.00023 C -0.11909 0.00093 -0.22482 0.00116 -0.27795 -0.00023 C -0.33107 -0.00162 -0.30816 -0.00138 -0.32986 -0.00809 C -0.35156 -0.0148 -0.37934 -0.02822 -0.40816 -0.04025 C -0.43698 -0.05228 -0.4835 -0.07217 -0.5033 -0.0805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" y="-4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9 -0.00023 C -0.11909 0.00093 -0.22378 -0.00254 -0.27795 -0.00023 C -0.33211 0.00209 -0.31441 0.00602 -0.33576 0.01435 C -0.35711 0.02267 -0.37847 0.03586 -0.40573 0.04951 C -0.43298 0.06315 -0.48003 0.08652 -0.49965 0.09623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" y="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9 -0.00023 C -0.0552 -0.00023 -0.22274 -0.00763 -0.27795 -0.00023 C -0.33316 0.00717 -0.32257 0.02499 -0.34184 0.04488 C -0.36111 0.06477 -0.36718 0.08143 -0.39357 0.11867 C -0.41996 0.15591 -0.4776 0.23688 -0.49965 0.26787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" y="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7 -0.0037 C 0.0342 0.0266 0.10746 0.13371 0.14166 0.17789 C 0.17586 0.22207 0.18455 0.24636 0.2177 0.26139 C 0.25086 0.27643 0.3151 0.26648 0.34062 0.26787 " pathEditMode="relative" rAng="0" ptsTypes="aaaa">
                                      <p:cBhvr>
                                        <p:cTn id="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14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2 -0.00463 C 0.01458 -0.00324 0.02708 -0.01203 0.0427 0.00323 C 0.05833 0.0185 0.07777 0.05135 0.10295 0.08651 C 0.12812 0.12167 0.16823 0.18528 0.1934 0.21489 C 0.21857 0.2445 0.22916 0.2556 0.25364 0.26393 C 0.27812 0.27226 0.32222 0.26532 0.34027 0.26555 " pathEditMode="relative" rAng="0" ptsTypes="aaaaaa">
                                      <p:cBhvr>
                                        <p:cTn id="6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" y="1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61111E-6 4.16146E-6 C 0.06458 0.02914 0.12934 0.05829 0.1651 0.0724 C 0.20086 0.08651 0.19357 0.08327 0.21458 0.08512 C 0.23559 0.08697 0.27517 0.08373 0.29114 0.08327 " pathEditMode="relative" rAng="0" ptsTypes="aaaa">
                                      <p:cBhvr>
                                        <p:cTn id="6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" y="4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61111E-6 -0.00694 C -0.00295 -0.01203 -0.00643 -0.01758 0.02882 -0.00371 C 0.06406 0.01017 0.16753 0.06222 0.21145 0.07679 C 0.25538 0.09137 0.27534 0.08188 0.29218 0.08327 " pathEditMode="relative" rAng="0" ptsTypes="aaaa">
                                      <p:cBhvr>
                                        <p:cTn id="7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4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208 0.00417 C 0.01666 -0.003 0.06336 -0.02752 0.08993 -0.04071 C 0.11649 -0.05389 0.14062 -0.06523 0.16111 -0.07448 C 0.18159 -0.08373 0.19913 -0.09299 0.21284 -0.09692 C 0.22656 -0.10085 0.2368 -0.09831 0.24305 -0.09854 " pathEditMode="relative" rAng="0" ptsTypes="aaaaa">
                                      <p:cBhvr>
                                        <p:cTn id="7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" y="-5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61111E-6 -4.02036E-6 C 0.00625 0.00209 0.01267 0.00417 0.02048 0.00324 C 0.0283 0.00232 0.02743 0.00255 0.04687 -0.00624 C 0.06632 -0.01503 0.10902 -0.03423 0.13663 -0.0488 C 0.16423 -0.06338 0.19461 -0.08558 0.21267 -0.09368 C 0.23073 -0.10178 0.23836 -0.09623 0.24514 -0.09692 " pathEditMode="relative" rAng="0" ptsTypes="aaaaaa">
                                      <p:cBhvr>
                                        <p:cTn id="7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" y="-4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2136 -0.02082 L 0.20695 -0.28614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-13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937 0.00278 C 0.01823 0.0037 0.02708 0.00463 0.03333 0.00116 C 0.03958 -0.00231 0.0158 0.02637 0.0467 -0.01804 C 0.0776 -0.06245 0.14826 -0.164 0.21892 -0.26532 " pathEditMode="relative" rAng="0" ptsTypes="aaaA">
                                      <p:cBhvr>
                                        <p:cTn id="7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" y="-12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21059 -0.2873 L 0.21059 0.24543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8" presetClass="emph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86400000">
                                      <p:cBhvr>
                                        <p:cTn id="8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21892 -0.26532 L 0.21892 0.24543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8" presetClass="emph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86400000">
                                      <p:cBhvr>
                                        <p:cTn id="8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41 0.26764 L 0.51041 0.26764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3611 0.26463 L 0.53541 0.2653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7864 0.08142 L 0.51041 0.08304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" y="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63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8437 0.08304 L 0.53541 0.08258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3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24253 -0.09877 L 0.51041 -0.09877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3" presetClass="pat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25277 -0.09877 L 0.53541 -0.09877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9 0.00116 C 0.02951 -0.03192 0.11319 -0.15174 0.14427 -0.19778 C 0.17534 -0.24381 0.18316 -0.26 0.19357 -0.27481 C 0.20399 -0.28961 0.20052 -0.28429 0.20694 -0.28614 C 0.21336 -0.28799 0.18142 -0.28614 0.23194 -0.28614 C 0.28246 -0.28614 0.45243 -0.28614 0.51041 -0.28614 " pathEditMode="relative" rAng="0" ptsTypes="aaaaaa">
                                      <p:cBhvr>
                                        <p:cTn id="134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" y="-14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0.00625 C 0.01093 0.00717 0.02048 0.00787 0.02777 0.00463 C 0.03507 0.00139 0.02534 0.01226 0.0434 -0.01295 C 0.06146 -0.03817 0.10625 -0.10432 0.13611 -0.14619 C 0.16597 -0.18806 0.19896 -0.24219 0.22291 -0.26486 C 0.24687 -0.28753 0.22795 -0.2799 0.27951 -0.28267 C 0.33107 -0.28545 0.47986 -0.28221 0.53246 -0.28221 " pathEditMode="relative" rAng="0" ptsTypes="aaaaaaa">
                                      <p:cBhvr>
                                        <p:cTn id="139" dur="1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-14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8" grpId="3" animBg="1"/>
      <p:bldP spid="79" grpId="0" animBg="1"/>
      <p:bldP spid="79" grpId="1" animBg="1"/>
      <p:bldP spid="79" grpId="2" animBg="1"/>
      <p:bldP spid="79" grpId="3" animBg="1"/>
      <p:bldP spid="80" grpId="0" animBg="1"/>
      <p:bldP spid="80" grpId="1" animBg="1"/>
      <p:bldP spid="80" grpId="2" animBg="1"/>
      <p:bldP spid="80" grpId="3" animBg="1"/>
      <p:bldP spid="81" grpId="0" animBg="1"/>
      <p:bldP spid="81" grpId="1" animBg="1"/>
      <p:bldP spid="81" grpId="2" animBg="1"/>
      <p:bldP spid="81" grpId="3" animBg="1"/>
      <p:bldP spid="82" grpId="0" animBg="1"/>
      <p:bldP spid="82" grpId="1" animBg="1"/>
      <p:bldP spid="82" grpId="2" animBg="1"/>
      <p:bldP spid="82" grpId="3" animBg="1"/>
      <p:bldP spid="83" grpId="0" animBg="1"/>
      <p:bldP spid="83" grpId="1" animBg="1"/>
      <p:bldP spid="83" grpId="2" animBg="1"/>
      <p:bldP spid="83" grpId="3" animBg="1"/>
      <p:bldP spid="84" grpId="0" animBg="1"/>
      <p:bldP spid="84" grpId="1" animBg="1"/>
      <p:bldP spid="84" grpId="2" animBg="1"/>
      <p:bldP spid="84" grpId="3" animBg="1"/>
      <p:bldP spid="84" grpId="4" animBg="1"/>
      <p:bldP spid="84" grpId="5" animBg="1"/>
      <p:bldP spid="85" grpId="0" animBg="1"/>
      <p:bldP spid="85" grpId="1" animBg="1"/>
      <p:bldP spid="85" grpId="2" animBg="1"/>
      <p:bldP spid="85" grpId="3" animBg="1"/>
      <p:bldP spid="85" grpId="4" animBg="1"/>
      <p:bldP spid="85" grpId="5" animBg="1"/>
      <p:bldP spid="49" grpId="0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server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0844" y="5350272"/>
            <a:ext cx="915278" cy="974328"/>
          </a:xfrm>
          <a:prstGeom prst="rect">
            <a:avLst/>
          </a:prstGeom>
        </p:spPr>
      </p:pic>
      <p:pic>
        <p:nvPicPr>
          <p:cNvPr id="89" name="Picture 88" descr="server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1722" y="1556544"/>
            <a:ext cx="915278" cy="974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Queue Buildup</a:t>
            </a:r>
          </a:p>
        </p:txBody>
      </p:sp>
      <p:pic>
        <p:nvPicPr>
          <p:cNvPr id="10" name="Content Placeholder 9" descr="switch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 flipH="1">
            <a:off x="4284353" y="3570383"/>
            <a:ext cx="1643349" cy="6929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92824" y="6356350"/>
            <a:ext cx="2133600" cy="365125"/>
          </a:xfrm>
        </p:spPr>
        <p:txBody>
          <a:bodyPr>
            <a:normAutofit lnSpcReduction="10000"/>
          </a:bodyPr>
          <a:lstStyle/>
          <a:p>
            <a:fld id="{D6860B3D-D4F8-4840-B91D-0EEC232E35FC}" type="slidenum">
              <a:rPr lang="en-US" smtClean="0"/>
              <a:pPr/>
              <a:t>494</a:t>
            </a:fld>
            <a:endParaRPr lang="en-US"/>
          </a:p>
        </p:txBody>
      </p:sp>
      <p:pic>
        <p:nvPicPr>
          <p:cNvPr id="5" name="Picture 4" descr="server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3201" y="3381938"/>
            <a:ext cx="1148799" cy="11028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699102" y="3916857"/>
            <a:ext cx="161029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09709" y="2043708"/>
            <a:ext cx="1675522" cy="17662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8831" y="4038600"/>
            <a:ext cx="1676400" cy="17988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51"/>
          <p:cNvGrpSpPr>
            <a:grpSpLocks/>
          </p:cNvGrpSpPr>
          <p:nvPr/>
        </p:nvGrpSpPr>
        <p:grpSpPr bwMode="auto">
          <a:xfrm>
            <a:off x="4419600" y="3613944"/>
            <a:ext cx="1295400" cy="609600"/>
            <a:chOff x="4032" y="480"/>
            <a:chExt cx="768" cy="576"/>
          </a:xfrm>
          <a:gradFill>
            <a:gsLst>
              <a:gs pos="0">
                <a:schemeClr val="bg1"/>
              </a:gs>
              <a:gs pos="100000">
                <a:schemeClr val="hlink"/>
              </a:gs>
            </a:gsLst>
            <a:lin ang="0" scaled="1"/>
          </a:gradFill>
        </p:grpSpPr>
        <p:sp>
          <p:nvSpPr>
            <p:cNvPr id="55" name="Freeform 152"/>
            <p:cNvSpPr>
              <a:spLocks/>
            </p:cNvSpPr>
            <p:nvPr/>
          </p:nvSpPr>
          <p:spPr bwMode="auto">
            <a:xfrm>
              <a:off x="4032" y="480"/>
              <a:ext cx="768" cy="576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  <p:sp>
          <p:nvSpPr>
            <p:cNvPr id="56" name="Line 153"/>
            <p:cNvSpPr>
              <a:spLocks noChangeShapeType="1"/>
            </p:cNvSpPr>
            <p:nvPr/>
          </p:nvSpPr>
          <p:spPr bwMode="auto">
            <a:xfrm>
              <a:off x="4664" y="653"/>
              <a:ext cx="0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" name="Rectangle 163"/>
          <p:cNvSpPr>
            <a:spLocks noChangeArrowheads="1"/>
          </p:cNvSpPr>
          <p:nvPr/>
        </p:nvSpPr>
        <p:spPr bwMode="auto">
          <a:xfrm>
            <a:off x="2398776" y="1785144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9" name="Rectangle 163"/>
          <p:cNvSpPr>
            <a:spLocks noChangeArrowheads="1"/>
          </p:cNvSpPr>
          <p:nvPr/>
        </p:nvSpPr>
        <p:spPr bwMode="auto">
          <a:xfrm>
            <a:off x="2170176" y="1785144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4" name="Rectangle 163"/>
          <p:cNvSpPr>
            <a:spLocks noChangeArrowheads="1"/>
          </p:cNvSpPr>
          <p:nvPr/>
        </p:nvSpPr>
        <p:spPr bwMode="auto">
          <a:xfrm>
            <a:off x="2398776" y="5595144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5" name="Rectangle 163"/>
          <p:cNvSpPr>
            <a:spLocks noChangeArrowheads="1"/>
          </p:cNvSpPr>
          <p:nvPr/>
        </p:nvSpPr>
        <p:spPr bwMode="auto">
          <a:xfrm>
            <a:off x="2170176" y="5595144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22244" y="109934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Sender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22244" y="490934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Sender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37244" y="2863612"/>
            <a:ext cx="114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Receiver</a:t>
            </a:r>
          </a:p>
        </p:txBody>
      </p:sp>
      <p:sp>
        <p:nvSpPr>
          <p:cNvPr id="42" name="Rectangle 163"/>
          <p:cNvSpPr>
            <a:spLocks noChangeArrowheads="1"/>
          </p:cNvSpPr>
          <p:nvPr/>
        </p:nvSpPr>
        <p:spPr bwMode="auto">
          <a:xfrm>
            <a:off x="1939820" y="1785144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48" name="Rectangle 163"/>
          <p:cNvSpPr>
            <a:spLocks noChangeArrowheads="1"/>
          </p:cNvSpPr>
          <p:nvPr/>
        </p:nvSpPr>
        <p:spPr bwMode="auto">
          <a:xfrm>
            <a:off x="1711220" y="1785144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49" name="Rectangle 163"/>
          <p:cNvSpPr>
            <a:spLocks noChangeArrowheads="1"/>
          </p:cNvSpPr>
          <p:nvPr/>
        </p:nvSpPr>
        <p:spPr bwMode="auto">
          <a:xfrm>
            <a:off x="1482620" y="1785144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11020" y="1785144"/>
            <a:ext cx="1335024" cy="594360"/>
            <a:chOff x="3389376" y="1676400"/>
            <a:chExt cx="1335024" cy="594360"/>
          </a:xfrm>
        </p:grpSpPr>
        <p:sp>
          <p:nvSpPr>
            <p:cNvPr id="50" name="Rectangle 163"/>
            <p:cNvSpPr>
              <a:spLocks noChangeArrowheads="1"/>
            </p:cNvSpPr>
            <p:nvPr/>
          </p:nvSpPr>
          <p:spPr bwMode="auto">
            <a:xfrm>
              <a:off x="3389376" y="1676400"/>
              <a:ext cx="192024" cy="59436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  <p:sp>
          <p:nvSpPr>
            <p:cNvPr id="51" name="Rectangle 163"/>
            <p:cNvSpPr>
              <a:spLocks noChangeArrowheads="1"/>
            </p:cNvSpPr>
            <p:nvPr/>
          </p:nvSpPr>
          <p:spPr bwMode="auto">
            <a:xfrm>
              <a:off x="3617976" y="1676400"/>
              <a:ext cx="192024" cy="59436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  <p:sp>
          <p:nvSpPr>
            <p:cNvPr id="52" name="Rectangle 163"/>
            <p:cNvSpPr>
              <a:spLocks noChangeArrowheads="1"/>
            </p:cNvSpPr>
            <p:nvPr/>
          </p:nvSpPr>
          <p:spPr bwMode="auto">
            <a:xfrm>
              <a:off x="3846576" y="1676400"/>
              <a:ext cx="192024" cy="59436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  <p:sp>
          <p:nvSpPr>
            <p:cNvPr id="53" name="Rectangle 163"/>
            <p:cNvSpPr>
              <a:spLocks noChangeArrowheads="1"/>
            </p:cNvSpPr>
            <p:nvPr/>
          </p:nvSpPr>
          <p:spPr bwMode="auto">
            <a:xfrm>
              <a:off x="4075176" y="1676400"/>
              <a:ext cx="192024" cy="59436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  <p:sp>
          <p:nvSpPr>
            <p:cNvPr id="54" name="Rectangle 163"/>
            <p:cNvSpPr>
              <a:spLocks noChangeArrowheads="1"/>
            </p:cNvSpPr>
            <p:nvPr/>
          </p:nvSpPr>
          <p:spPr bwMode="auto">
            <a:xfrm>
              <a:off x="4303776" y="1676400"/>
              <a:ext cx="192024" cy="59436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  <p:sp>
          <p:nvSpPr>
            <p:cNvPr id="57" name="Rectangle 163"/>
            <p:cNvSpPr>
              <a:spLocks noChangeArrowheads="1"/>
            </p:cNvSpPr>
            <p:nvPr/>
          </p:nvSpPr>
          <p:spPr bwMode="auto">
            <a:xfrm>
              <a:off x="4532376" y="1676400"/>
              <a:ext cx="192024" cy="59436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657600" y="1752600"/>
            <a:ext cx="5486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ea typeface="Arial" charset="0"/>
                <a:cs typeface="Arial"/>
              </a:rPr>
              <a:t> Big flows buildup queues. 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  <a:cs typeface="Arial"/>
              </a:rPr>
              <a:t> Increased latency for short flows.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57600" y="4910316"/>
            <a:ext cx="5410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ea typeface="Arial" charset="0"/>
                <a:cs typeface="Arial"/>
              </a:rPr>
              <a:t> Measurements in Bing cluster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>
                <a:solidFill>
                  <a:srgbClr val="0000CC"/>
                </a:solidFill>
                <a:cs typeface="Arial"/>
              </a:rPr>
              <a:t> For 90% packets: RTT &lt; 1ms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  <a:cs typeface="Arial"/>
              </a:rPr>
              <a:t> For 10% packets: 1ms &lt; RTT &lt; 15ms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1878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7 -0.0037 C 0.0342 0.0266 0.10746 0.13371 0.14166 0.17789 C 0.17586 0.22207 0.18455 0.24636 0.2177 0.26139 C 0.25086 0.27643 0.3151 0.26648 0.34062 0.26787 " pathEditMode="relative" rAng="0" ptsTypes="aaaa">
                                      <p:cBhvr>
                                        <p:cTn id="3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14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2 -0.00462 C 0.01458 -0.00324 0.02708 -0.01203 0.04271 0.00324 C 0.05833 0.01851 0.07777 0.05136 0.10295 0.08652 C 0.12812 0.12168 0.1684 0.1846 0.1934 0.2149 C 0.2184 0.2452 0.2283 0.25885 0.25295 0.26787 C 0.2776 0.27689 0.32274 0.26926 0.34097 0.26949 " pathEditMode="relative" rAng="0" ptsTypes="aaaaaa">
                                      <p:cBhvr>
                                        <p:cTn id="3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" y="13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8 -0.00462 C 0.08542 0.02475 0.15295 0.12723 0.18629 0.17141 C 0.21962 0.21559 0.23941 0.24428 0.26528 0.26024 C 0.29115 0.2762 0.32604 0.26625 0.34202 0.26787 " pathEditMode="relative" rAng="0" ptsTypes="aaaa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" y="14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463 C 0.02257 -0.00347 0.06233 -0.01921 0.09028 0.00208 C 0.11823 0.02338 0.1507 0.08796 0.17657 0.12384 C 0.20243 0.15972 0.22743 0.19352 0.24584 0.21759 C 0.26424 0.24167 0.27118 0.25972 0.2875 0.26806 C 0.30382 0.27639 0.33177 0.26783 0.34341 0.26783 " pathEditMode="relative" rAng="0" ptsTypes="aaaaaa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" y="1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0662E-6 C 0.01198 -0.00023 0.05157 -0.00231 0.07153 -0.00185 C 0.0915 -0.00139 0.10174 -0.01226 0.11979 0.00301 C 0.13785 0.01828 0.1592 0.05876 0.17986 0.08975 C 0.20052 0.12075 0.2224 0.15961 0.24375 0.18922 C 0.26511 0.21883 0.29063 0.25445 0.30764 0.26787 C 0.32466 0.28129 0.3382 0.26926 0.34618 0.26949 " pathEditMode="relative" rAng="0" ptsTypes="aaaaaaa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" y="1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1296 C 0.05608 -0.06822 0.11285 -0.15009 0.14219 -0.19264 C 0.17153 -0.23519 0.1658 -0.22803 0.17604 -0.24329 C 0.18629 -0.25855 0.19636 -0.27752 0.20417 -0.28492 C 0.21198 -0.29232 0.21945 -0.287 0.22344 -0.28769 " pathEditMode="relative" rAng="0" ptsTypes="aaaaa">
                                      <p:cBhvr>
                                        <p:cTn id="4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" y="-15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38483E-6 C 0.00539 -0.00046 0.01077 0.02174 0.03247 -0.00323 C 0.05417 -0.02821 0.10243 -0.1073 0.13004 -0.14963 C 0.15764 -0.19195 0.18195 -0.23358 0.19792 -0.25647 C 0.21389 -0.27937 0.22049 -0.28122 0.22639 -0.28769 " pathEditMode="relative" rAng="0" ptsTypes="aaaaa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-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26 -0.28839 L 0.22726 0.1889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5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41 0.26764 L 0.51041 0.26764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3611 0.26463 L 0.53541 0.26532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542 0.26764 L 0.56059 0.2676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3611 0.26394 L 0.58559 0.26764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33559 0.26764 L 0.61059 0.26764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63" presetClass="pat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21875 -0.28753 L 0.51041 -0.28753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9" grpId="0" animBg="1"/>
      <p:bldP spid="79" grpId="1" animBg="1"/>
      <p:bldP spid="79" grpId="2" animBg="1"/>
      <p:bldP spid="79" grpId="3" animBg="1"/>
      <p:bldP spid="84" grpId="0" animBg="1"/>
      <p:bldP spid="84" grpId="1" animBg="1"/>
      <p:bldP spid="84" grpId="2" animBg="1"/>
      <p:bldP spid="84" grpId="3" animBg="1"/>
      <p:bldP spid="85" grpId="0" animBg="1"/>
      <p:bldP spid="85" grpId="1" animBg="1"/>
      <p:bldP spid="85" grpId="2" animBg="1"/>
      <p:bldP spid="85" grpId="3" animBg="1"/>
      <p:bldP spid="42" grpId="0" animBg="1"/>
      <p:bldP spid="42" grpId="1" animBg="1"/>
      <p:bldP spid="48" grpId="0" animBg="1"/>
      <p:bldP spid="48" grpId="1" animBg="1"/>
      <p:bldP spid="49" grpId="0" animBg="1"/>
      <p:bldP spid="49" grpId="1" animBg="1"/>
      <p:bldP spid="49" grpId="2" animBg="1"/>
      <p:bldP spid="49" grpId="3" animBg="1"/>
      <p:bldP spid="59" grpId="0"/>
      <p:bldP spid="60" grpId="0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Data Center Transport Requirements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96F468FF-8BB4-3349-8005-AE9F629C616D}" type="slidenum">
              <a:rPr lang="en-US" smtClean="0"/>
              <a:pPr/>
              <a:t>495</a:t>
            </a:fld>
            <a:endParaRPr lang="en-US"/>
          </a:p>
        </p:txBody>
      </p:sp>
      <p:sp>
        <p:nvSpPr>
          <p:cNvPr id="4" name="Rectangle 262"/>
          <p:cNvSpPr>
            <a:spLocks noGrp="1" noChangeArrowheads="1"/>
          </p:cNvSpPr>
          <p:nvPr/>
        </p:nvSpPr>
        <p:spPr bwMode="auto">
          <a:xfrm>
            <a:off x="381000" y="1447800"/>
            <a:ext cx="8839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91440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b="1" kern="0" dirty="0">
                <a:solidFill>
                  <a:srgbClr val="0000CC"/>
                </a:solidFill>
                <a:cs typeface="Times New Roman"/>
              </a:rPr>
              <a:t> High Burst Tolerance</a:t>
            </a:r>
          </a:p>
          <a:p>
            <a:pPr marL="742950" lvl="1" indent="-285750" eaLnBrk="0" hangingPunct="0">
              <a:spcBef>
                <a:spcPct val="25000"/>
              </a:spcBef>
              <a:buClr>
                <a:srgbClr val="000000"/>
              </a:buClr>
              <a:buFontTx/>
              <a:buChar char="–"/>
              <a:defRPr/>
            </a:pPr>
            <a:r>
              <a:rPr lang="en-US" sz="2400" kern="0" dirty="0" err="1">
                <a:solidFill>
                  <a:srgbClr val="000000"/>
                </a:solidFill>
                <a:cs typeface="Times New Roman"/>
              </a:rPr>
              <a:t>Incast</a:t>
            </a:r>
            <a:r>
              <a:rPr lang="en-US" sz="2400" kern="0" dirty="0">
                <a:solidFill>
                  <a:srgbClr val="000000"/>
                </a:solidFill>
                <a:cs typeface="Times New Roman"/>
              </a:rPr>
              <a:t> due to Partition/Aggregate is common.</a:t>
            </a:r>
          </a:p>
          <a:p>
            <a:pPr marL="742950" lvl="1" indent="-285750" defTabSz="914400" eaLnBrk="0" hangingPunct="0">
              <a:spcBef>
                <a:spcPct val="25000"/>
              </a:spcBef>
              <a:buClr>
                <a:srgbClr val="000000"/>
              </a:buClr>
              <a:defRPr/>
            </a:pPr>
            <a:endParaRPr lang="en-US" sz="1400" kern="0" dirty="0">
              <a:solidFill>
                <a:srgbClr val="000000"/>
              </a:solidFill>
              <a:cs typeface="Times New Roman"/>
            </a:endParaRPr>
          </a:p>
          <a:p>
            <a:pPr marL="342900" indent="-342900" defTabSz="91440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b="1" kern="0" dirty="0">
                <a:solidFill>
                  <a:srgbClr val="0000CC"/>
                </a:solidFill>
                <a:cs typeface="Times New Roman"/>
              </a:rPr>
              <a:t> Low Latency</a:t>
            </a:r>
          </a:p>
          <a:p>
            <a:pPr marL="742950" lvl="1" indent="-285750" defTabSz="914400" eaLnBrk="0" hangingPunct="0">
              <a:spcBef>
                <a:spcPct val="25000"/>
              </a:spcBef>
              <a:buClr>
                <a:srgbClr val="000000"/>
              </a:buClr>
              <a:buFontTx/>
              <a:buChar char="–"/>
              <a:defRPr/>
            </a:pPr>
            <a:r>
              <a:rPr lang="en-US" sz="2400" kern="0" dirty="0">
                <a:solidFill>
                  <a:srgbClr val="000000"/>
                </a:solidFill>
                <a:cs typeface="Times New Roman"/>
              </a:rPr>
              <a:t>Short flows, queries</a:t>
            </a:r>
          </a:p>
          <a:p>
            <a:pPr marL="342900" indent="-342900" defTabSz="914400" eaLnBrk="0" hangingPunct="0">
              <a:spcBef>
                <a:spcPct val="20000"/>
              </a:spcBef>
              <a:defRPr/>
            </a:pPr>
            <a:endParaRPr lang="en-US" sz="1400" b="1" kern="0" dirty="0">
              <a:solidFill>
                <a:srgbClr val="3366CC"/>
              </a:solidFill>
              <a:cs typeface="Times New Roman"/>
            </a:endParaRPr>
          </a:p>
          <a:p>
            <a:pPr marL="342900" indent="-342900" defTabSz="914400" eaLnBrk="0" hangingPunct="0">
              <a:spcBef>
                <a:spcPct val="20000"/>
              </a:spcBef>
              <a:defRPr/>
            </a:pPr>
            <a:r>
              <a:rPr lang="en-US" sz="2800" b="1" kern="0" dirty="0">
                <a:solidFill>
                  <a:srgbClr val="0000CC"/>
                </a:solidFill>
                <a:cs typeface="Times New Roman"/>
              </a:rPr>
              <a:t>3. </a:t>
            </a:r>
            <a:r>
              <a:rPr lang="en-US" sz="2800" b="1" kern="0" dirty="0">
                <a:solidFill>
                  <a:srgbClr val="0000CC"/>
                </a:solidFill>
                <a:ea typeface="+mn-ea"/>
                <a:cs typeface="Times New Roman"/>
              </a:rPr>
              <a:t>High </a:t>
            </a:r>
            <a:r>
              <a:rPr lang="en-US" sz="2800" b="1" kern="0" dirty="0">
                <a:solidFill>
                  <a:srgbClr val="0000CC"/>
                </a:solidFill>
                <a:cs typeface="Times New Roman"/>
              </a:rPr>
              <a:t>T</a:t>
            </a:r>
            <a:r>
              <a:rPr lang="en-US" sz="2800" b="1" kern="0" dirty="0">
                <a:solidFill>
                  <a:srgbClr val="0000CC"/>
                </a:solidFill>
                <a:ea typeface="+mn-ea"/>
                <a:cs typeface="Times New Roman"/>
              </a:rPr>
              <a:t>hroughput </a:t>
            </a:r>
          </a:p>
          <a:p>
            <a:pPr marL="742950" lvl="1" indent="-285750" defTabSz="914400" eaLnBrk="0" hangingPunct="0">
              <a:spcBef>
                <a:spcPct val="25000"/>
              </a:spcBef>
              <a:buClr>
                <a:srgbClr val="000000"/>
              </a:buClr>
              <a:buFontTx/>
              <a:buChar char="–"/>
              <a:defRPr/>
            </a:pPr>
            <a:r>
              <a:rPr lang="en-US" sz="2400" kern="0" dirty="0">
                <a:solidFill>
                  <a:srgbClr val="000000"/>
                </a:solidFill>
                <a:cs typeface="Times New Roman"/>
              </a:rPr>
              <a:t>Continuous data updates, large file transfers</a:t>
            </a:r>
          </a:p>
          <a:p>
            <a:pPr marL="742950" lvl="1" indent="-285750" defTabSz="914400" eaLnBrk="0" hangingPunct="0">
              <a:spcBef>
                <a:spcPct val="2500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cs typeface="Times New Roman"/>
            </a:endParaRPr>
          </a:p>
          <a:p>
            <a:pPr marL="342900" indent="-342900" defTabSz="914400" eaLnBrk="0" hangingPunct="0">
              <a:spcBef>
                <a:spcPct val="20000"/>
              </a:spcBef>
              <a:buClr>
                <a:srgbClr val="000000"/>
              </a:buClr>
              <a:defRPr/>
            </a:pPr>
            <a:endParaRPr lang="en-US" sz="2400" u="sng" kern="0" dirty="0">
              <a:solidFill>
                <a:srgbClr val="FF0000"/>
              </a:solidFill>
              <a:cs typeface="Times New Roman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0" y="5257800"/>
            <a:ext cx="7620000" cy="914400"/>
          </a:xfrm>
          <a:prstGeom prst="roundRect">
            <a:avLst/>
          </a:prstGeom>
          <a:ln w="63500" cap="flat" cmpd="sng" algn="ctr">
            <a:noFill/>
            <a:prstDash val="solid"/>
          </a:ln>
          <a:effectLst>
            <a:innerShdw blurRad="215900">
              <a:prstClr val="black"/>
            </a:inn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/>
        </p:spPr>
        <p:txBody>
          <a:bodyPr anchor="ctr"/>
          <a:lstStyle/>
          <a:p>
            <a:pPr marL="342900" lvl="0" indent="-342900" algn="ctr" defTabSz="9144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ea typeface="ＭＳ Ｐゴシック" charset="-128"/>
                <a:cs typeface="Arial"/>
              </a:rPr>
              <a:t>The challenge is to achieve these three together.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21454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"/>
          <p:cNvGrpSpPr/>
          <p:nvPr/>
        </p:nvGrpSpPr>
        <p:grpSpPr>
          <a:xfrm>
            <a:off x="6583680" y="4419600"/>
            <a:ext cx="274320" cy="274320"/>
            <a:chOff x="6934200" y="2667000"/>
            <a:chExt cx="274320" cy="274320"/>
          </a:xfrm>
        </p:grpSpPr>
        <p:sp>
          <p:nvSpPr>
            <p:cNvPr id="84" name="Rectangle 163"/>
            <p:cNvSpPr>
              <a:spLocks noChangeArrowheads="1"/>
            </p:cNvSpPr>
            <p:nvPr/>
          </p:nvSpPr>
          <p:spPr bwMode="auto">
            <a:xfrm>
              <a:off x="6934200" y="2667000"/>
              <a:ext cx="274320" cy="274320"/>
            </a:xfrm>
            <a:prstGeom prst="rect">
              <a:avLst/>
            </a:prstGeom>
            <a:gradFill rotWithShape="1"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5400000" scaled="0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05638" y="2733675"/>
              <a:ext cx="133350" cy="144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1"/>
          <p:cNvGrpSpPr/>
          <p:nvPr/>
        </p:nvGrpSpPr>
        <p:grpSpPr>
          <a:xfrm>
            <a:off x="6586728" y="3279648"/>
            <a:ext cx="274320" cy="274320"/>
            <a:chOff x="6934200" y="2667000"/>
            <a:chExt cx="274320" cy="274320"/>
          </a:xfrm>
        </p:grpSpPr>
        <p:sp>
          <p:nvSpPr>
            <p:cNvPr id="80" name="Rectangle 163"/>
            <p:cNvSpPr>
              <a:spLocks noChangeArrowheads="1"/>
            </p:cNvSpPr>
            <p:nvPr/>
          </p:nvSpPr>
          <p:spPr bwMode="auto">
            <a:xfrm>
              <a:off x="6934200" y="2667000"/>
              <a:ext cx="274320" cy="27432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  <a:ea typeface="+mn-ea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005638" y="2733675"/>
              <a:ext cx="133350" cy="144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59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553200" y="3212068"/>
            <a:ext cx="358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6" name="Picture 85" descr="server-gra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9844" y="5502672"/>
            <a:ext cx="915278" cy="974328"/>
          </a:xfrm>
          <a:prstGeom prst="rect">
            <a:avLst/>
          </a:prstGeom>
        </p:spPr>
      </p:pic>
      <p:pic>
        <p:nvPicPr>
          <p:cNvPr id="89" name="Picture 88" descr="server-gra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722" y="1708944"/>
            <a:ext cx="915278" cy="974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/>
              <a:t>DCTCP</a:t>
            </a:r>
            <a:r>
              <a:rPr lang="en-US" dirty="0"/>
              <a:t>: The TCP/ECN Control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92824" y="6356350"/>
            <a:ext cx="2133600" cy="365125"/>
          </a:xfrm>
        </p:spPr>
        <p:txBody>
          <a:bodyPr>
            <a:normAutofit lnSpcReduction="10000"/>
          </a:bodyPr>
          <a:lstStyle/>
          <a:p>
            <a:fld id="{D6860B3D-D4F8-4840-B91D-0EEC232E35FC}" type="slidenum">
              <a:rPr lang="en-US" smtClean="0"/>
              <a:pPr/>
              <a:t>496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318102" y="4069257"/>
            <a:ext cx="161029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228709" y="2196108"/>
            <a:ext cx="1675522" cy="17662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227831" y="4191000"/>
            <a:ext cx="1676400" cy="17988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51"/>
          <p:cNvGrpSpPr>
            <a:grpSpLocks/>
          </p:cNvGrpSpPr>
          <p:nvPr/>
        </p:nvGrpSpPr>
        <p:grpSpPr bwMode="auto">
          <a:xfrm>
            <a:off x="4038600" y="3766344"/>
            <a:ext cx="1295400" cy="609600"/>
            <a:chOff x="4032" y="480"/>
            <a:chExt cx="768" cy="576"/>
          </a:xfrm>
          <a:gradFill>
            <a:gsLst>
              <a:gs pos="0">
                <a:schemeClr val="bg1"/>
              </a:gs>
              <a:gs pos="100000">
                <a:schemeClr val="hlink"/>
              </a:gs>
            </a:gsLst>
            <a:lin ang="0" scaled="1"/>
          </a:gradFill>
        </p:grpSpPr>
        <p:sp>
          <p:nvSpPr>
            <p:cNvPr id="55" name="Freeform 152"/>
            <p:cNvSpPr>
              <a:spLocks/>
            </p:cNvSpPr>
            <p:nvPr/>
          </p:nvSpPr>
          <p:spPr bwMode="auto">
            <a:xfrm>
              <a:off x="4032" y="480"/>
              <a:ext cx="768" cy="576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  <p:sp>
          <p:nvSpPr>
            <p:cNvPr id="56" name="Line 153"/>
            <p:cNvSpPr>
              <a:spLocks noChangeShapeType="1"/>
            </p:cNvSpPr>
            <p:nvPr/>
          </p:nvSpPr>
          <p:spPr bwMode="auto">
            <a:xfrm>
              <a:off x="4664" y="653"/>
              <a:ext cx="0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41244" y="125174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Sender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41244" y="506174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Sender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56244" y="3048000"/>
            <a:ext cx="114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Receiver</a:t>
            </a:r>
          </a:p>
        </p:txBody>
      </p:sp>
      <p:sp>
        <p:nvSpPr>
          <p:cNvPr id="33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2" name="Rectangle 163"/>
          <p:cNvSpPr>
            <a:spLocks noChangeArrowheads="1"/>
          </p:cNvSpPr>
          <p:nvPr/>
        </p:nvSpPr>
        <p:spPr bwMode="auto">
          <a:xfrm>
            <a:off x="2017776" y="5749290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5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6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7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8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9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0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1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2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3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4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5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6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7" name="Rectangle 163"/>
          <p:cNvSpPr>
            <a:spLocks noChangeArrowheads="1"/>
          </p:cNvSpPr>
          <p:nvPr/>
        </p:nvSpPr>
        <p:spPr bwMode="auto">
          <a:xfrm>
            <a:off x="2014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4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5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6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7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8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19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0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1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2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3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4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25" name="Rectangle 163"/>
          <p:cNvSpPr>
            <a:spLocks noChangeArrowheads="1"/>
          </p:cNvSpPr>
          <p:nvPr/>
        </p:nvSpPr>
        <p:spPr bwMode="auto">
          <a:xfrm>
            <a:off x="6586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58" name="Rectangle 163"/>
          <p:cNvSpPr>
            <a:spLocks noChangeArrowheads="1"/>
          </p:cNvSpPr>
          <p:nvPr/>
        </p:nvSpPr>
        <p:spPr bwMode="auto">
          <a:xfrm>
            <a:off x="2017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2017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79" name="Rectangle 163"/>
          <p:cNvSpPr>
            <a:spLocks noChangeArrowheads="1"/>
          </p:cNvSpPr>
          <p:nvPr/>
        </p:nvSpPr>
        <p:spPr bwMode="auto">
          <a:xfrm>
            <a:off x="2017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85" name="Rectangle 163"/>
          <p:cNvSpPr>
            <a:spLocks noChangeArrowheads="1"/>
          </p:cNvSpPr>
          <p:nvPr/>
        </p:nvSpPr>
        <p:spPr bwMode="auto">
          <a:xfrm>
            <a:off x="2017776" y="5748528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pic>
        <p:nvPicPr>
          <p:cNvPr id="5" name="Picture 4" descr="server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2201" y="3534338"/>
            <a:ext cx="1148799" cy="1102845"/>
          </a:xfrm>
          <a:prstGeom prst="rect">
            <a:avLst/>
          </a:prstGeom>
        </p:spPr>
      </p:pic>
      <p:sp>
        <p:nvSpPr>
          <p:cNvPr id="93" name="Oval 92"/>
          <p:cNvSpPr/>
          <p:nvPr/>
        </p:nvSpPr>
        <p:spPr>
          <a:xfrm>
            <a:off x="4514850" y="3962400"/>
            <a:ext cx="133350" cy="144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307872" y="3962400"/>
            <a:ext cx="133350" cy="144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8"/>
          <p:cNvGrpSpPr/>
          <p:nvPr/>
        </p:nvGrpSpPr>
        <p:grpSpPr>
          <a:xfrm>
            <a:off x="3581400" y="2819400"/>
            <a:ext cx="2133600" cy="1143794"/>
            <a:chOff x="3962400" y="2667000"/>
            <a:chExt cx="2133600" cy="1143794"/>
          </a:xfrm>
        </p:grpSpPr>
        <p:cxnSp>
          <p:nvCxnSpPr>
            <p:cNvPr id="97" name="Straight Arrow Connector 96"/>
            <p:cNvCxnSpPr/>
            <p:nvPr/>
          </p:nvCxnSpPr>
          <p:spPr>
            <a:xfrm rot="16200000" flipH="1">
              <a:off x="4501515" y="3358515"/>
              <a:ext cx="792480" cy="1104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5400000">
              <a:off x="4403330" y="3370661"/>
              <a:ext cx="796129" cy="841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3962400" y="2667000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ECN Mark (1 bit)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Rectangle 163"/>
          <p:cNvSpPr>
            <a:spLocks noChangeArrowheads="1"/>
          </p:cNvSpPr>
          <p:nvPr/>
        </p:nvSpPr>
        <p:spPr bwMode="auto">
          <a:xfrm>
            <a:off x="6583680" y="4419600"/>
            <a:ext cx="274320" cy="27432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  <a:ea typeface="+mn-ea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586728" y="3279648"/>
            <a:ext cx="2933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553200" y="4343400"/>
            <a:ext cx="358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2895600" y="145798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ECN = Explicit Congestion Notification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9317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3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3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9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01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0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7 -0.0037 C 0.0342 0.0266 0.10746 0.13371 0.14166 0.17789 C 0.17586 0.22207 0.18455 0.24636 0.2177 0.26139 C 0.25086 0.27643 0.3151 0.26648 0.34062 0.26787 " pathEditMode="relative" rAng="0" ptsTypes="aaaa">
                                      <p:cBhvr>
                                        <p:cTn id="1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14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268 -0.0037 C 0.0342 0.02662 0.10747 0.1338 0.14167 0.17778 C 0.17587 0.222 0.18854 0.2463 0.21771 0.26135 C 0.24688 0.27639 0.29584 0.26667 0.31632 0.26806 " pathEditMode="relative" rAng="0" ptsTypes="aaaa">
                                      <p:cBhvr>
                                        <p:cTn id="15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" y="14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198 -0.0007 C 0.03837 -0.04051 0.06476 -0.08032 0.09063 -0.11806 C 0.1165 -0.15579 0.14914 -0.20185 0.16771 -0.22778 C 0.18629 -0.2537 0.1908 -0.26296 0.20174 -0.27315 C 0.21268 -0.28333 0.21858 -0.28634 0.23386 -0.28889 C 0.24914 -0.29144 0.28143 -0.28912 0.29393 -0.28912 " pathEditMode="relative" rAng="0" ptsTypes="aaaaaa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-14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268 -0.0037 C 0.0342 0.02662 0.10747 0.1338 0.14167 0.17778 C 0.17587 0.222 0.19601 0.2463 0.21771 0.26135 C 0.23941 0.27639 0.26042 0.26667 0.27153 0.26806 " pathEditMode="relative" rAng="0" ptsTypes="aaaa">
                                      <p:cBhvr>
                                        <p:cTn id="15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" y="14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198 -0.00069 C 0.03837 -0.0405 0.06476 -0.08032 0.09063 -0.11805 C 0.1165 -0.15578 0.14914 -0.20185 0.16771 -0.22777 C 0.18629 -0.2537 0.1908 -0.26296 0.20174 -0.27314 C 0.21268 -0.28333 0.22604 -0.28657 0.23386 -0.28888 C 0.24167 -0.2912 0.24549 -0.28796 0.24844 -0.28773 " pathEditMode="relative" rAng="0" ptsTypes="aaaaaa">
                                      <p:cBhvr>
                                        <p:cTn id="1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" y="-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41 0.26764 L 0.51041 0.26764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0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8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158 0.26598 L 0.51424 0.26505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9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9393 -0.29259 L 0.51268 -0.29259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0035 -0.0007 C -0.03871 0.00023 -0.17638 -0.00625 -0.23454 0.00463 C -0.2927 0.01551 -0.31562 0.03819 -0.34826 0.06458 C -0.3809 0.09097 -0.40972 0.13426 -0.43073 0.16296 C -0.45173 0.19166 -0.46545 0.22106 -0.47448 0.23634 " pathEditMode="relative" rAng="0" ptsTypes="aaaaa">
                                      <p:cBhvr>
                                        <p:cTn id="20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11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7101 0.26737 L 0.51424 0.26598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1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04 0.00139 L 0.24479 0.0007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0" presetClass="path" presetSubtype="0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191 0.00277 C -0.09705 0.00416 -0.19218 0.00578 -0.2493 -0.00232 C -0.30642 -0.01041 -0.30781 -0.0111 -0.34427 -0.04556 C -0.38073 -0.08002 -0.42448 -0.14454 -0.46805 -0.20907 " pathEditMode="relative" rAng="0" ptsTypes="aaaA">
                                      <p:cBhvr>
                                        <p:cTn id="2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" y="-105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24219 -0.28935 L 0.51268 -0.29236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" y="-2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556 0.0007 L 0.26684 0.00139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" y="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-2.5E-6 3.7037E-7 C -0.03698 0.00023 -0.16146 -0.01157 -0.22153 0.00116 C -0.28159 0.01389 -0.31788 0.0375 -0.36024 0.07616 C -0.4026 0.11481 -0.45139 0.20023 -0.47534 0.23287 " pathEditMode="relative" rAng="0" ptsTypes="aaaa">
                                      <p:cBhvr>
                                        <p:cTn id="2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" y="111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90" grpId="0" animBg="1"/>
      <p:bldP spid="78" grpId="0" animBg="1"/>
      <p:bldP spid="33" grpId="0" animBg="1"/>
      <p:bldP spid="33" grpId="1" animBg="1"/>
      <p:bldP spid="62" grpId="0" animBg="1"/>
      <p:bldP spid="62" grpId="1" animBg="1"/>
      <p:bldP spid="62" grpId="2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5" grpId="0" animBg="1"/>
      <p:bldP spid="58" grpId="0" animBg="1"/>
      <p:bldP spid="58" grpId="1" animBg="1"/>
      <p:bldP spid="58" grpId="2" animBg="1"/>
      <p:bldP spid="64" grpId="0" animBg="1"/>
      <p:bldP spid="64" grpId="1" animBg="1"/>
      <p:bldP spid="64" grpId="2" animBg="1"/>
      <p:bldP spid="79" grpId="0" animBg="1"/>
      <p:bldP spid="79" grpId="1" animBg="1"/>
      <p:bldP spid="79" grpId="2" animBg="1"/>
      <p:bldP spid="85" grpId="0" animBg="1"/>
      <p:bldP spid="85" grpId="1" animBg="1"/>
      <p:bldP spid="85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63" grpId="0" animBg="1"/>
      <p:bldP spid="135" grpId="0" animBg="1"/>
      <p:bldP spid="91" grpId="0" animBg="1"/>
      <p:bldP spid="82" grpId="0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hu-HU" dirty="0"/>
              <a:t>DCTCP: </a:t>
            </a:r>
            <a:r>
              <a:rPr lang="en-US" dirty="0"/>
              <a:t>Two Key Ideas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066800"/>
            <a:ext cx="8991600" cy="35052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React in proportion to the </a:t>
            </a:r>
            <a:r>
              <a:rPr lang="en-US" sz="2400" b="1" dirty="0">
                <a:solidFill>
                  <a:srgbClr val="FF0000"/>
                </a:solidFill>
              </a:rPr>
              <a:t>extent</a:t>
            </a:r>
            <a:r>
              <a:rPr lang="en-US" sz="2400" dirty="0"/>
              <a:t> of congestion, not its </a:t>
            </a:r>
            <a:r>
              <a:rPr lang="en-US" sz="2400" b="1" dirty="0">
                <a:solidFill>
                  <a:srgbClr val="FF0000"/>
                </a:solidFill>
              </a:rPr>
              <a:t>presence</a:t>
            </a:r>
            <a:r>
              <a:rPr lang="en-US" sz="2400" dirty="0"/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en-US" sz="2000" dirty="0"/>
              <a:t>Reduces </a:t>
            </a:r>
            <a:r>
              <a:rPr lang="en-US" sz="2000" b="1" dirty="0">
                <a:solidFill>
                  <a:srgbClr val="FF0000"/>
                </a:solidFill>
              </a:rPr>
              <a:t>variance</a:t>
            </a:r>
            <a:r>
              <a:rPr lang="en-US" sz="2000" dirty="0">
                <a:solidFill>
                  <a:srgbClr val="0000CC"/>
                </a:solidFill>
              </a:rPr>
              <a:t> </a:t>
            </a:r>
            <a:r>
              <a:rPr lang="en-US" sz="2000" dirty="0"/>
              <a:t>in sending rates, lowering queuing requirements.</a:t>
            </a:r>
          </a:p>
          <a:p>
            <a:pPr lvl="1">
              <a:buNone/>
            </a:pPr>
            <a:endParaRPr lang="en-US" sz="2000" dirty="0">
              <a:solidFill>
                <a:srgbClr val="0000CC"/>
              </a:solidFill>
            </a:endParaRPr>
          </a:p>
          <a:p>
            <a:pPr lvl="1"/>
            <a:endParaRPr lang="en-US" sz="2000" dirty="0">
              <a:solidFill>
                <a:srgbClr val="0000CC"/>
              </a:solidFill>
            </a:endParaRPr>
          </a:p>
          <a:p>
            <a:pPr lvl="1"/>
            <a:endParaRPr lang="en-US" sz="2000" dirty="0">
              <a:solidFill>
                <a:srgbClr val="0000CC"/>
              </a:solidFill>
            </a:endParaRPr>
          </a:p>
          <a:p>
            <a:pPr lvl="1">
              <a:buNone/>
            </a:pPr>
            <a:endParaRPr lang="en-US" sz="2000" dirty="0">
              <a:solidFill>
                <a:srgbClr val="0000CC"/>
              </a:solidFill>
            </a:endParaRPr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Mark based on </a:t>
            </a:r>
            <a:r>
              <a:rPr lang="en-US" sz="2400" b="1" dirty="0">
                <a:solidFill>
                  <a:srgbClr val="FF0000"/>
                </a:solidFill>
              </a:rPr>
              <a:t>instantaneous</a:t>
            </a:r>
            <a:r>
              <a:rPr lang="en-US" sz="2400" dirty="0"/>
              <a:t> queue length.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en-US" sz="2000" dirty="0"/>
              <a:t>Fast feedback to better deal with bursts.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18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2720408"/>
          <a:ext cx="7932821" cy="1699192"/>
        </p:xfrm>
        <a:graphic>
          <a:graphicData uri="http://schemas.openxmlformats.org/drawingml/2006/table">
            <a:tbl>
              <a:tblPr/>
              <a:tblGrid>
                <a:gridCol w="2419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2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0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ECN Marks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TCP 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DCTCP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1 0 1 1 1 1 0 1 1 1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Cut window by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50%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Cut window by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40%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0 0 0 0 0 0 0 0 0 1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Cut window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by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 50%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Cut window by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5%</a:t>
                      </a:r>
                    </a:p>
                  </a:txBody>
                  <a:tcPr marL="110691" marR="110691" marT="55345" marB="5534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7998905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Data Center TCP Algorithm</a:t>
            </a:r>
          </a:p>
        </p:txBody>
      </p:sp>
      <p:sp>
        <p:nvSpPr>
          <p:cNvPr id="31749" name="Content Placeholder 2"/>
          <p:cNvSpPr>
            <a:spLocks noGrp="1"/>
          </p:cNvSpPr>
          <p:nvPr>
            <p:ph idx="1"/>
          </p:nvPr>
        </p:nvSpPr>
        <p:spPr>
          <a:xfrm>
            <a:off x="228600" y="1399080"/>
            <a:ext cx="6324600" cy="160020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b="1" dirty="0">
                <a:solidFill>
                  <a:srgbClr val="0000CC"/>
                </a:solidFill>
                <a:ea typeface="ＭＳ Ｐゴシック" charset="-128"/>
                <a:cs typeface="ＭＳ Ｐゴシック" charset="-128"/>
              </a:rPr>
              <a:t>Switch side:</a:t>
            </a:r>
          </a:p>
          <a:p>
            <a:pPr lvl="1" eaLnBrk="1" hangingPunct="1"/>
            <a:r>
              <a:rPr lang="en-US" sz="2400" dirty="0"/>
              <a:t> Mark packets when </a:t>
            </a:r>
            <a:r>
              <a:rPr lang="en-US" b="1" dirty="0">
                <a:solidFill>
                  <a:srgbClr val="FF0000"/>
                </a:solidFill>
              </a:rPr>
              <a:t>Q</a:t>
            </a:r>
            <a:r>
              <a:rPr lang="en-US" sz="2400" b="1" dirty="0">
                <a:solidFill>
                  <a:srgbClr val="FF0000"/>
                </a:solidFill>
              </a:rPr>
              <a:t>ueue Length &gt; K.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31757" name="Rectangle 18"/>
          <p:cNvSpPr>
            <a:spLocks noChangeArrowheads="1"/>
          </p:cNvSpPr>
          <p:nvPr/>
        </p:nvSpPr>
        <p:spPr bwMode="auto">
          <a:xfrm>
            <a:off x="228600" y="2590800"/>
            <a:ext cx="8382000" cy="5152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lvl="1" indent="-342900" eaLnBrk="0" hangingPunct="0">
              <a:spcBef>
                <a:spcPct val="20000"/>
              </a:spcBef>
            </a:pPr>
            <a:r>
              <a:rPr lang="en-US" sz="2800" b="1" dirty="0">
                <a:solidFill>
                  <a:srgbClr val="0000CC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Sender side:</a:t>
            </a:r>
            <a:endParaRPr lang="en-US" sz="3200" b="1" dirty="0">
              <a:solidFill>
                <a:srgbClr val="0000CC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Maintain running average of </a:t>
            </a:r>
            <a:r>
              <a:rPr lang="en-US" sz="2400" b="1" i="1" dirty="0">
                <a:solidFill>
                  <a:srgbClr val="FF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fraction</a:t>
            </a:r>
            <a:r>
              <a:rPr lang="en-US" sz="2400" i="1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of packets </a:t>
            </a:r>
            <a:r>
              <a:rPr lang="en-US" sz="2400" dirty="0">
                <a:latin typeface="Calibri" charset="0"/>
                <a:ea typeface="ＭＳ Ｐゴシック" charset="-128"/>
                <a:cs typeface="ＭＳ Ｐゴシック" charset="-128"/>
              </a:rPr>
              <a:t>marked </a:t>
            </a:r>
            <a:r>
              <a:rPr lang="en-US" sz="2400" b="1" dirty="0">
                <a:latin typeface="Calibri" charset="0"/>
                <a:ea typeface="ＭＳ Ｐゴシック" charset="-128"/>
                <a:cs typeface="ＭＳ Ｐゴシック" charset="-128"/>
              </a:rPr>
              <a:t>(</a:t>
            </a:r>
            <a:r>
              <a:rPr lang="el-GR" sz="2400" b="1" i="1" dirty="0">
                <a:latin typeface="Calibri" charset="0"/>
                <a:ea typeface="ＭＳ Ｐゴシック" charset="-128"/>
                <a:cs typeface="ＭＳ Ｐゴシック" charset="-128"/>
              </a:rPr>
              <a:t>α</a:t>
            </a:r>
            <a:r>
              <a:rPr lang="en-US" sz="2400" b="1" dirty="0">
                <a:latin typeface="Calibri" charset="0"/>
                <a:ea typeface="ＭＳ Ｐゴシック" charset="-128"/>
                <a:cs typeface="ＭＳ Ｐゴシック" charset="-128"/>
              </a:rPr>
              <a:t>)</a:t>
            </a:r>
            <a:r>
              <a:rPr lang="en-US" sz="2400" dirty="0">
                <a:solidFill>
                  <a:srgbClr val="0000CC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 marL="742950" lvl="1" indent="-285750" eaLnBrk="0" hangingPunct="0"/>
            <a:endParaRPr lang="en-US" sz="800" b="1" dirty="0">
              <a:solidFill>
                <a:srgbClr val="FF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algn="ctr" eaLnBrk="0" hangingPunct="0"/>
            <a:r>
              <a:rPr lang="en-US" sz="2400" b="1" dirty="0">
                <a:latin typeface="Calibri" charset="0"/>
                <a:ea typeface="ＭＳ Ｐゴシック" charset="-128"/>
                <a:cs typeface="ＭＳ Ｐゴシック" charset="-128"/>
              </a:rPr>
              <a:t>In each RTT:</a:t>
            </a:r>
          </a:p>
          <a:p>
            <a:pPr marL="742950" lvl="1" indent="-285750" eaLnBrk="0" hangingPunct="0">
              <a:spcBef>
                <a:spcPct val="20000"/>
              </a:spcBef>
            </a:pPr>
            <a:endParaRPr lang="en-US" sz="20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</a:pPr>
            <a:endParaRPr lang="en-US" sz="12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</a:pPr>
            <a:endParaRPr lang="en-US" sz="12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endParaRPr lang="en-US" sz="8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endParaRPr lang="en-US" sz="8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endParaRPr lang="en-US" sz="8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endParaRPr lang="en-US" sz="8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charset="2"/>
              <a:buChar char="Ø"/>
            </a:pPr>
            <a:r>
              <a:rPr lang="en-US" sz="2400" b="1" dirty="0">
                <a:solidFill>
                  <a:srgbClr val="FF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Adaptive window decreases: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Note: decrease factor between 1 and 2.</a:t>
            </a:r>
          </a:p>
          <a:p>
            <a:pPr marL="742950" lvl="1" indent="-285750" eaLnBrk="0" hangingPunct="0">
              <a:spcBef>
                <a:spcPct val="20000"/>
              </a:spcBef>
            </a:pPr>
            <a:endParaRPr lang="en-US" sz="28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</a:pPr>
            <a:endParaRPr lang="en-US" sz="20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</a:pPr>
            <a:endParaRPr lang="en-US" sz="2800" dirty="0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752" name="TextBox 7"/>
          <p:cNvSpPr txBox="1">
            <a:spLocks noChangeArrowheads="1"/>
          </p:cNvSpPr>
          <p:nvPr/>
        </p:nvSpPr>
        <p:spPr bwMode="auto">
          <a:xfrm>
            <a:off x="6248400" y="1367850"/>
            <a:ext cx="3689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 charset="0"/>
              </a:rPr>
              <a:t>B</a:t>
            </a:r>
          </a:p>
        </p:txBody>
      </p:sp>
      <p:sp>
        <p:nvSpPr>
          <p:cNvPr id="31755" name="TextBox 15"/>
          <p:cNvSpPr txBox="1">
            <a:spLocks noChangeArrowheads="1"/>
          </p:cNvSpPr>
          <p:nvPr/>
        </p:nvSpPr>
        <p:spPr bwMode="auto">
          <a:xfrm>
            <a:off x="7615989" y="1372315"/>
            <a:ext cx="3689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 charset="0"/>
              </a:rPr>
              <a:t>K</a:t>
            </a:r>
          </a:p>
        </p:txBody>
      </p:sp>
      <p:sp>
        <p:nvSpPr>
          <p:cNvPr id="31756" name="TextBox 16"/>
          <p:cNvSpPr txBox="1">
            <a:spLocks noChangeArrowheads="1"/>
          </p:cNvSpPr>
          <p:nvPr/>
        </p:nvSpPr>
        <p:spPr bwMode="auto">
          <a:xfrm>
            <a:off x="6785810" y="1501140"/>
            <a:ext cx="14758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charset="0"/>
              </a:rPr>
              <a:t>Mark</a:t>
            </a:r>
            <a:endParaRPr lang="en-US" sz="2800" b="1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31759" name="TextBox 14"/>
          <p:cNvSpPr txBox="1">
            <a:spLocks noChangeArrowheads="1"/>
          </p:cNvSpPr>
          <p:nvPr/>
        </p:nvSpPr>
        <p:spPr bwMode="auto">
          <a:xfrm>
            <a:off x="7972927" y="1421964"/>
            <a:ext cx="17806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charset="0"/>
              </a:rPr>
              <a:t>Don’t </a:t>
            </a:r>
          </a:p>
          <a:p>
            <a:r>
              <a:rPr lang="en-US" sz="2000" b="1" dirty="0">
                <a:solidFill>
                  <a:srgbClr val="FF0000"/>
                </a:solidFill>
                <a:latin typeface="Calibri" charset="0"/>
              </a:rPr>
              <a:t>Mark</a:t>
            </a:r>
          </a:p>
        </p:txBody>
      </p:sp>
      <p:grpSp>
        <p:nvGrpSpPr>
          <p:cNvPr id="17" name="Group 151"/>
          <p:cNvGrpSpPr>
            <a:grpSpLocks/>
          </p:cNvGrpSpPr>
          <p:nvPr/>
        </p:nvGrpSpPr>
        <p:grpSpPr bwMode="auto">
          <a:xfrm>
            <a:off x="6324601" y="2210515"/>
            <a:ext cx="2209800" cy="609600"/>
            <a:chOff x="4032" y="480"/>
            <a:chExt cx="768" cy="576"/>
          </a:xfrm>
          <a:gradFill>
            <a:gsLst>
              <a:gs pos="0">
                <a:schemeClr val="bg1"/>
              </a:gs>
              <a:gs pos="100000">
                <a:schemeClr val="hlink"/>
              </a:gs>
            </a:gsLst>
            <a:lin ang="0" scaled="1"/>
          </a:gradFill>
        </p:grpSpPr>
        <p:sp>
          <p:nvSpPr>
            <p:cNvPr id="18" name="Freeform 152"/>
            <p:cNvSpPr>
              <a:spLocks/>
            </p:cNvSpPr>
            <p:nvPr/>
          </p:nvSpPr>
          <p:spPr bwMode="auto">
            <a:xfrm>
              <a:off x="4032" y="480"/>
              <a:ext cx="768" cy="576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  <p:sp>
          <p:nvSpPr>
            <p:cNvPr id="19" name="Line 153"/>
            <p:cNvSpPr>
              <a:spLocks noChangeShapeType="1"/>
            </p:cNvSpPr>
            <p:nvPr/>
          </p:nvSpPr>
          <p:spPr bwMode="auto">
            <a:xfrm>
              <a:off x="4721" y="653"/>
              <a:ext cx="0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5" name="Straight Connector 4"/>
          <p:cNvCxnSpPr/>
          <p:nvPr/>
        </p:nvCxnSpPr>
        <p:spPr>
          <a:xfrm rot="5400000">
            <a:off x="7108658" y="2509299"/>
            <a:ext cx="138363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529834"/>
            <a:ext cx="220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1676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14859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18180" y="4355592"/>
            <a:ext cx="3287620" cy="521208"/>
          </a:xfrm>
          <a:prstGeom prst="rect">
            <a:avLst/>
          </a:prstGeom>
          <a:noFill/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4206240"/>
            <a:ext cx="3336846" cy="822960"/>
          </a:xfrm>
          <a:prstGeom prst="rect">
            <a:avLst/>
          </a:prstGeom>
          <a:noFill/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1676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39310" y="5269230"/>
            <a:ext cx="3449320" cy="768096"/>
          </a:xfrm>
          <a:prstGeom prst="rect">
            <a:avLst/>
          </a:prstGeom>
          <a:noFill/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14859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010928"/>
      </p:ext>
    </p:extLst>
  </p:cSld>
  <p:clrMapOvr>
    <a:masterClrMapping/>
  </p:clrMapOvr>
  <p:transition/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9" y="3496235"/>
            <a:ext cx="6662784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12-13. Előadás</a:t>
            </a:r>
            <a:r>
              <a:rPr lang="en-US" sz="3600" b="1" dirty="0">
                <a:solidFill>
                  <a:schemeClr val="tx1"/>
                </a:solidFill>
              </a:rPr>
              <a:t>: </a:t>
            </a:r>
            <a:br>
              <a:rPr lang="hu-HU" sz="3600" b="1">
                <a:solidFill>
                  <a:schemeClr val="tx1"/>
                </a:solidFill>
              </a:rPr>
            </a:br>
            <a:r>
              <a:rPr lang="hu-HU" sz="3600" b="1">
                <a:solidFill>
                  <a:schemeClr val="tx1"/>
                </a:solidFill>
              </a:rPr>
              <a:t>Alkalmazási </a:t>
            </a:r>
            <a:r>
              <a:rPr lang="hu-HU" sz="3600" b="1" dirty="0">
                <a:solidFill>
                  <a:schemeClr val="tx1"/>
                </a:solidFill>
              </a:rPr>
              <a:t>réteg</a:t>
            </a:r>
          </a:p>
          <a:p>
            <a:r>
              <a:rPr lang="hu-HU" sz="3600" b="1">
                <a:solidFill>
                  <a:schemeClr val="tx1"/>
                </a:solidFill>
              </a:rPr>
              <a:t>DNS</a:t>
            </a:r>
            <a:r>
              <a:rPr lang="hu-HU" sz="3600" b="1" dirty="0">
                <a:solidFill>
                  <a:schemeClr val="tx1"/>
                </a:solidFill>
              </a:rPr>
              <a:t>, HTTP, </a:t>
            </a:r>
            <a:r>
              <a:rPr lang="hu-HU" sz="3600" b="1" dirty="0" err="1">
                <a:solidFill>
                  <a:schemeClr val="tx1"/>
                </a:solidFill>
              </a:rPr>
              <a:t>CDNs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Based on slides from 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7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számítógépes hálózatok </a:t>
            </a:r>
            <a:br>
              <a:rPr lang="hu-HU" dirty="0"/>
            </a:br>
            <a:r>
              <a:rPr lang="hu-HU" dirty="0"/>
              <a:t>				mindenhol jelen vannak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hálózatok az egyik legkritikusabb terület napjainkban</a:t>
            </a:r>
            <a:endParaRPr lang="en-US" dirty="0"/>
          </a:p>
          <a:p>
            <a:pPr lvl="1"/>
            <a:r>
              <a:rPr lang="hu-HU" dirty="0"/>
              <a:t>Hálózatok nélkül nem lenne</a:t>
            </a:r>
            <a:r>
              <a:rPr lang="en-US" dirty="0"/>
              <a:t>…</a:t>
            </a:r>
          </a:p>
          <a:p>
            <a:pPr lvl="2"/>
            <a:r>
              <a:rPr lang="en-US" dirty="0"/>
              <a:t>Big Data</a:t>
            </a:r>
          </a:p>
          <a:p>
            <a:pPr lvl="2"/>
            <a:r>
              <a:rPr lang="en-US" dirty="0"/>
              <a:t>Cloud</a:t>
            </a:r>
          </a:p>
          <a:p>
            <a:pPr lvl="2"/>
            <a:r>
              <a:rPr lang="en-US" dirty="0"/>
              <a:t>Apps or Mobile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32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Analógia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076" name="Picture 4" descr="C:\Users\t0ph3r\Documents\CS 4700\assets\Emai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78" y="3712198"/>
            <a:ext cx="1105232" cy="11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t0ph3r\Documents\CS 4700\assets\User Coat Blue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054" y="2033999"/>
            <a:ext cx="1105232" cy="11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0ph3r\Documents\CS 4700\assets\User Coat Re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0" y="2033999"/>
            <a:ext cx="1105232" cy="11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0ph3r\Documents\CS 4700\assets\Edit Document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77" y="2450138"/>
            <a:ext cx="1105232" cy="11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0ph3r\Documents\CS 4700\assets\Document-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967" y="2450138"/>
            <a:ext cx="1105232" cy="11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t0ph3r\Documents\CS 4700\assets\Email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968" y="3712198"/>
            <a:ext cx="1105232" cy="11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t0ph3r\Documents\CS 4700\assets\MailBo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6" y="4901095"/>
            <a:ext cx="1570535" cy="15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0ph3r\Documents\CS 4700\assets\mailbox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0" y="4901095"/>
            <a:ext cx="1495827" cy="149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t0ph3r\Documents\CS 4700\assets\USP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45" y="4676079"/>
            <a:ext cx="2408401" cy="172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99995" y="6307854"/>
            <a:ext cx="239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/>
              <a:t>Posta szolgáltatás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1550744" y="3139231"/>
            <a:ext cx="6510224" cy="2815359"/>
          </a:xfrm>
          <a:custGeom>
            <a:avLst/>
            <a:gdLst>
              <a:gd name="connsiteX0" fmla="*/ 196415 w 7225012"/>
              <a:gd name="connsiteY0" fmla="*/ 208102 h 4187963"/>
              <a:gd name="connsiteX1" fmla="*/ 251006 w 7225012"/>
              <a:gd name="connsiteY1" fmla="*/ 3824759 h 4187963"/>
              <a:gd name="connsiteX2" fmla="*/ 2666659 w 7225012"/>
              <a:gd name="connsiteY2" fmla="*/ 3852055 h 4187963"/>
              <a:gd name="connsiteX3" fmla="*/ 2734898 w 7225012"/>
              <a:gd name="connsiteY3" fmla="*/ 2664699 h 4187963"/>
              <a:gd name="connsiteX4" fmla="*/ 4236152 w 7225012"/>
              <a:gd name="connsiteY4" fmla="*/ 2596461 h 4187963"/>
              <a:gd name="connsiteX5" fmla="*/ 4290743 w 7225012"/>
              <a:gd name="connsiteY5" fmla="*/ 3920293 h 4187963"/>
              <a:gd name="connsiteX6" fmla="*/ 6747340 w 7225012"/>
              <a:gd name="connsiteY6" fmla="*/ 3838407 h 4187963"/>
              <a:gd name="connsiteX7" fmla="*/ 6760988 w 7225012"/>
              <a:gd name="connsiteY7" fmla="*/ 317285 h 4187963"/>
              <a:gd name="connsiteX8" fmla="*/ 7225012 w 7225012"/>
              <a:gd name="connsiteY8" fmla="*/ 385523 h 4187963"/>
              <a:gd name="connsiteX0" fmla="*/ 196415 w 6916918"/>
              <a:gd name="connsiteY0" fmla="*/ 0 h 3979861"/>
              <a:gd name="connsiteX1" fmla="*/ 251006 w 6916918"/>
              <a:gd name="connsiteY1" fmla="*/ 3616657 h 3979861"/>
              <a:gd name="connsiteX2" fmla="*/ 2666659 w 6916918"/>
              <a:gd name="connsiteY2" fmla="*/ 3643953 h 3979861"/>
              <a:gd name="connsiteX3" fmla="*/ 2734898 w 6916918"/>
              <a:gd name="connsiteY3" fmla="*/ 2456597 h 3979861"/>
              <a:gd name="connsiteX4" fmla="*/ 4236152 w 6916918"/>
              <a:gd name="connsiteY4" fmla="*/ 2388359 h 3979861"/>
              <a:gd name="connsiteX5" fmla="*/ 4290743 w 6916918"/>
              <a:gd name="connsiteY5" fmla="*/ 3712191 h 3979861"/>
              <a:gd name="connsiteX6" fmla="*/ 6747340 w 6916918"/>
              <a:gd name="connsiteY6" fmla="*/ 3630305 h 3979861"/>
              <a:gd name="connsiteX7" fmla="*/ 6760988 w 6916918"/>
              <a:gd name="connsiteY7" fmla="*/ 109183 h 3979861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0 w 6564573"/>
              <a:gd name="connsiteY0" fmla="*/ 0 h 3897581"/>
              <a:gd name="connsiteX1" fmla="*/ 54591 w 6564573"/>
              <a:gd name="connsiteY1" fmla="*/ 3616657 h 3897581"/>
              <a:gd name="connsiteX2" fmla="*/ 2470244 w 6564573"/>
              <a:gd name="connsiteY2" fmla="*/ 3643953 h 3897581"/>
              <a:gd name="connsiteX3" fmla="*/ 2538483 w 6564573"/>
              <a:gd name="connsiteY3" fmla="*/ 2456597 h 3897581"/>
              <a:gd name="connsiteX4" fmla="*/ 4039737 w 6564573"/>
              <a:gd name="connsiteY4" fmla="*/ 2388359 h 3897581"/>
              <a:gd name="connsiteX5" fmla="*/ 4094328 w 6564573"/>
              <a:gd name="connsiteY5" fmla="*/ 3712191 h 3897581"/>
              <a:gd name="connsiteX6" fmla="*/ 6550925 w 6564573"/>
              <a:gd name="connsiteY6" fmla="*/ 3630305 h 3897581"/>
              <a:gd name="connsiteX7" fmla="*/ 6564573 w 6564573"/>
              <a:gd name="connsiteY7" fmla="*/ 109183 h 3897581"/>
              <a:gd name="connsiteX0" fmla="*/ 0 w 6564573"/>
              <a:gd name="connsiteY0" fmla="*/ 0 h 3717182"/>
              <a:gd name="connsiteX1" fmla="*/ 54591 w 6564573"/>
              <a:gd name="connsiteY1" fmla="*/ 3616657 h 3717182"/>
              <a:gd name="connsiteX2" fmla="*/ 2470244 w 6564573"/>
              <a:gd name="connsiteY2" fmla="*/ 3643953 h 3717182"/>
              <a:gd name="connsiteX3" fmla="*/ 2538483 w 6564573"/>
              <a:gd name="connsiteY3" fmla="*/ 2456597 h 3717182"/>
              <a:gd name="connsiteX4" fmla="*/ 4039737 w 6564573"/>
              <a:gd name="connsiteY4" fmla="*/ 2388359 h 3717182"/>
              <a:gd name="connsiteX5" fmla="*/ 4094328 w 6564573"/>
              <a:gd name="connsiteY5" fmla="*/ 3712191 h 3717182"/>
              <a:gd name="connsiteX6" fmla="*/ 6550925 w 6564573"/>
              <a:gd name="connsiteY6" fmla="*/ 3630305 h 3717182"/>
              <a:gd name="connsiteX7" fmla="*/ 6564573 w 6564573"/>
              <a:gd name="connsiteY7" fmla="*/ 109183 h 3717182"/>
              <a:gd name="connsiteX0" fmla="*/ 41011 w 6510050"/>
              <a:gd name="connsiteY0" fmla="*/ 0 h 3717182"/>
              <a:gd name="connsiteX1" fmla="*/ 68 w 6510050"/>
              <a:gd name="connsiteY1" fmla="*/ 3616657 h 3717182"/>
              <a:gd name="connsiteX2" fmla="*/ 2415721 w 6510050"/>
              <a:gd name="connsiteY2" fmla="*/ 3643953 h 3717182"/>
              <a:gd name="connsiteX3" fmla="*/ 2483960 w 6510050"/>
              <a:gd name="connsiteY3" fmla="*/ 2456597 h 3717182"/>
              <a:gd name="connsiteX4" fmla="*/ 3985214 w 6510050"/>
              <a:gd name="connsiteY4" fmla="*/ 2388359 h 3717182"/>
              <a:gd name="connsiteX5" fmla="*/ 4039805 w 6510050"/>
              <a:gd name="connsiteY5" fmla="*/ 3712191 h 3717182"/>
              <a:gd name="connsiteX6" fmla="*/ 6496402 w 6510050"/>
              <a:gd name="connsiteY6" fmla="*/ 3630305 h 3717182"/>
              <a:gd name="connsiteX7" fmla="*/ 6510050 w 6510050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15895 w 6510224"/>
              <a:gd name="connsiteY2" fmla="*/ 3643953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4026331 w 6510224"/>
              <a:gd name="connsiteY4" fmla="*/ 2470246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30119"/>
              <a:gd name="connsiteX1" fmla="*/ 242 w 6510224"/>
              <a:gd name="connsiteY1" fmla="*/ 3616657 h 3730119"/>
              <a:gd name="connsiteX2" fmla="*/ 2456838 w 6510224"/>
              <a:gd name="connsiteY2" fmla="*/ 3616657 h 3730119"/>
              <a:gd name="connsiteX3" fmla="*/ 2484134 w 6510224"/>
              <a:gd name="connsiteY3" fmla="*/ 2456597 h 3730119"/>
              <a:gd name="connsiteX4" fmla="*/ 4026331 w 6510224"/>
              <a:gd name="connsiteY4" fmla="*/ 2470246 h 3730119"/>
              <a:gd name="connsiteX5" fmla="*/ 4039979 w 6510224"/>
              <a:gd name="connsiteY5" fmla="*/ 3712191 h 3730119"/>
              <a:gd name="connsiteX6" fmla="*/ 6496576 w 6510224"/>
              <a:gd name="connsiteY6" fmla="*/ 3725839 h 3730119"/>
              <a:gd name="connsiteX7" fmla="*/ 6510224 w 6510224"/>
              <a:gd name="connsiteY7" fmla="*/ 109183 h 3730119"/>
              <a:gd name="connsiteX0" fmla="*/ 242 w 6510224"/>
              <a:gd name="connsiteY0" fmla="*/ 13647 h 3620936"/>
              <a:gd name="connsiteX1" fmla="*/ 242 w 6510224"/>
              <a:gd name="connsiteY1" fmla="*/ 3507474 h 3620936"/>
              <a:gd name="connsiteX2" fmla="*/ 2456838 w 6510224"/>
              <a:gd name="connsiteY2" fmla="*/ 3507474 h 3620936"/>
              <a:gd name="connsiteX3" fmla="*/ 2484134 w 6510224"/>
              <a:gd name="connsiteY3" fmla="*/ 2347414 h 3620936"/>
              <a:gd name="connsiteX4" fmla="*/ 4026331 w 6510224"/>
              <a:gd name="connsiteY4" fmla="*/ 2361063 h 3620936"/>
              <a:gd name="connsiteX5" fmla="*/ 4039979 w 6510224"/>
              <a:gd name="connsiteY5" fmla="*/ 3603008 h 3620936"/>
              <a:gd name="connsiteX6" fmla="*/ 6496576 w 6510224"/>
              <a:gd name="connsiteY6" fmla="*/ 3616656 h 3620936"/>
              <a:gd name="connsiteX7" fmla="*/ 6510224 w 6510224"/>
              <a:gd name="connsiteY7" fmla="*/ 0 h 3620936"/>
              <a:gd name="connsiteX0" fmla="*/ 242 w 6510224"/>
              <a:gd name="connsiteY0" fmla="*/ 81886 h 3689175"/>
              <a:gd name="connsiteX1" fmla="*/ 242 w 6510224"/>
              <a:gd name="connsiteY1" fmla="*/ 3575713 h 3689175"/>
              <a:gd name="connsiteX2" fmla="*/ 2456838 w 6510224"/>
              <a:gd name="connsiteY2" fmla="*/ 3575713 h 3689175"/>
              <a:gd name="connsiteX3" fmla="*/ 2484134 w 6510224"/>
              <a:gd name="connsiteY3" fmla="*/ 2415653 h 3689175"/>
              <a:gd name="connsiteX4" fmla="*/ 4026331 w 6510224"/>
              <a:gd name="connsiteY4" fmla="*/ 2429302 h 3689175"/>
              <a:gd name="connsiteX5" fmla="*/ 4039979 w 6510224"/>
              <a:gd name="connsiteY5" fmla="*/ 3671247 h 3689175"/>
              <a:gd name="connsiteX6" fmla="*/ 6496576 w 6510224"/>
              <a:gd name="connsiteY6" fmla="*/ 3684895 h 3689175"/>
              <a:gd name="connsiteX7" fmla="*/ 6510224 w 6510224"/>
              <a:gd name="connsiteY7" fmla="*/ 0 h 3689175"/>
              <a:gd name="connsiteX0" fmla="*/ 242 w 6510224"/>
              <a:gd name="connsiteY0" fmla="*/ 122829 h 3730118"/>
              <a:gd name="connsiteX1" fmla="*/ 242 w 6510224"/>
              <a:gd name="connsiteY1" fmla="*/ 3616656 h 3730118"/>
              <a:gd name="connsiteX2" fmla="*/ 2456838 w 6510224"/>
              <a:gd name="connsiteY2" fmla="*/ 3616656 h 3730118"/>
              <a:gd name="connsiteX3" fmla="*/ 2484134 w 6510224"/>
              <a:gd name="connsiteY3" fmla="*/ 2456596 h 3730118"/>
              <a:gd name="connsiteX4" fmla="*/ 4026331 w 6510224"/>
              <a:gd name="connsiteY4" fmla="*/ 2470245 h 3730118"/>
              <a:gd name="connsiteX5" fmla="*/ 4039979 w 6510224"/>
              <a:gd name="connsiteY5" fmla="*/ 3712190 h 3730118"/>
              <a:gd name="connsiteX6" fmla="*/ 6496576 w 6510224"/>
              <a:gd name="connsiteY6" fmla="*/ 3725838 h 3730118"/>
              <a:gd name="connsiteX7" fmla="*/ 6510224 w 6510224"/>
              <a:gd name="connsiteY7" fmla="*/ 0 h 3730118"/>
              <a:gd name="connsiteX0" fmla="*/ 242 w 6510224"/>
              <a:gd name="connsiteY0" fmla="*/ 122829 h 3725838"/>
              <a:gd name="connsiteX1" fmla="*/ 242 w 6510224"/>
              <a:gd name="connsiteY1" fmla="*/ 3616656 h 3725838"/>
              <a:gd name="connsiteX2" fmla="*/ 2456838 w 6510224"/>
              <a:gd name="connsiteY2" fmla="*/ 3616656 h 3725838"/>
              <a:gd name="connsiteX3" fmla="*/ 2484134 w 6510224"/>
              <a:gd name="connsiteY3" fmla="*/ 2456596 h 3725838"/>
              <a:gd name="connsiteX4" fmla="*/ 4026331 w 6510224"/>
              <a:gd name="connsiteY4" fmla="*/ 2470245 h 3725838"/>
              <a:gd name="connsiteX5" fmla="*/ 4039979 w 6510224"/>
              <a:gd name="connsiteY5" fmla="*/ 3589360 h 3725838"/>
              <a:gd name="connsiteX6" fmla="*/ 6496576 w 6510224"/>
              <a:gd name="connsiteY6" fmla="*/ 3725838 h 3725838"/>
              <a:gd name="connsiteX7" fmla="*/ 6510224 w 6510224"/>
              <a:gd name="connsiteY7" fmla="*/ 0 h 3725838"/>
              <a:gd name="connsiteX0" fmla="*/ 242 w 6510224"/>
              <a:gd name="connsiteY0" fmla="*/ 122829 h 3620814"/>
              <a:gd name="connsiteX1" fmla="*/ 242 w 6510224"/>
              <a:gd name="connsiteY1" fmla="*/ 3616656 h 3620814"/>
              <a:gd name="connsiteX2" fmla="*/ 2456838 w 6510224"/>
              <a:gd name="connsiteY2" fmla="*/ 3616656 h 3620814"/>
              <a:gd name="connsiteX3" fmla="*/ 2484134 w 6510224"/>
              <a:gd name="connsiteY3" fmla="*/ 2456596 h 3620814"/>
              <a:gd name="connsiteX4" fmla="*/ 4026331 w 6510224"/>
              <a:gd name="connsiteY4" fmla="*/ 2470245 h 3620814"/>
              <a:gd name="connsiteX5" fmla="*/ 4039979 w 6510224"/>
              <a:gd name="connsiteY5" fmla="*/ 3589360 h 3620814"/>
              <a:gd name="connsiteX6" fmla="*/ 6496576 w 6510224"/>
              <a:gd name="connsiteY6" fmla="*/ 3589360 h 3620814"/>
              <a:gd name="connsiteX7" fmla="*/ 6510224 w 6510224"/>
              <a:gd name="connsiteY7" fmla="*/ 0 h 362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0224" h="3620814">
                <a:moveTo>
                  <a:pt x="242" y="122829"/>
                </a:moveTo>
                <a:cubicBezTo>
                  <a:pt x="12753" y="126241"/>
                  <a:pt x="-2032" y="3596185"/>
                  <a:pt x="242" y="3616656"/>
                </a:cubicBezTo>
                <a:cubicBezTo>
                  <a:pt x="-11131" y="3596185"/>
                  <a:pt x="2438641" y="3632578"/>
                  <a:pt x="2456838" y="3616656"/>
                </a:cubicBezTo>
                <a:cubicBezTo>
                  <a:pt x="2475035" y="3600734"/>
                  <a:pt x="2481860" y="2447498"/>
                  <a:pt x="2484134" y="2456596"/>
                </a:cubicBezTo>
                <a:cubicBezTo>
                  <a:pt x="2486408" y="2465694"/>
                  <a:pt x="4012683" y="2452047"/>
                  <a:pt x="4026331" y="2470245"/>
                </a:cubicBezTo>
                <a:cubicBezTo>
                  <a:pt x="4039979" y="2488443"/>
                  <a:pt x="4017233" y="3559790"/>
                  <a:pt x="4039979" y="3589360"/>
                </a:cubicBezTo>
                <a:cubicBezTo>
                  <a:pt x="4062725" y="3618930"/>
                  <a:pt x="6467006" y="3589360"/>
                  <a:pt x="6496576" y="3589360"/>
                </a:cubicBezTo>
                <a:cubicBezTo>
                  <a:pt x="6526146" y="3589360"/>
                  <a:pt x="6485203" y="29570"/>
                  <a:pt x="6510224" y="0"/>
                </a:cubicBezTo>
              </a:path>
            </a:pathLst>
          </a:custGeom>
          <a:noFill/>
          <a:ln w="114300">
            <a:solidFill>
              <a:schemeClr val="accent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flipH="1">
            <a:off x="2054906" y="2129246"/>
            <a:ext cx="3693374" cy="1084187"/>
            <a:chOff x="1219200" y="4720928"/>
            <a:chExt cx="5465003" cy="1414755"/>
          </a:xfrm>
        </p:grpSpPr>
        <p:sp>
          <p:nvSpPr>
            <p:cNvPr id="17" name="Rectangular Callout 16"/>
            <p:cNvSpPr/>
            <p:nvPr/>
          </p:nvSpPr>
          <p:spPr>
            <a:xfrm>
              <a:off x="1219200" y="4750689"/>
              <a:ext cx="5181600" cy="1384994"/>
            </a:xfrm>
            <a:prstGeom prst="wedgeRectCallout">
              <a:avLst>
                <a:gd name="adj1" fmla="val 58708"/>
                <a:gd name="adj2" fmla="val 11821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19201" y="4720928"/>
              <a:ext cx="5465002" cy="940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címke tartalmazza a útvonal információt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flipH="1">
            <a:off x="4381500" y="2390775"/>
            <a:ext cx="2164020" cy="612226"/>
            <a:chOff x="1219200" y="4876799"/>
            <a:chExt cx="5181605" cy="1384995"/>
          </a:xfrm>
        </p:grpSpPr>
        <p:sp>
          <p:nvSpPr>
            <p:cNvPr id="20" name="Rectangular Callout 19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101999"/>
                <a:gd name="adj2" fmla="val 264611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9202" y="4876799"/>
              <a:ext cx="5181603" cy="118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Kicsomagolás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flipH="1">
            <a:off x="3487424" y="3425839"/>
            <a:ext cx="2932426" cy="954107"/>
            <a:chOff x="1219200" y="4876799"/>
            <a:chExt cx="5181605" cy="1384995"/>
          </a:xfrm>
        </p:grpSpPr>
        <p:sp>
          <p:nvSpPr>
            <p:cNvPr id="23" name="Rectangular Callout 22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8345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Nem ismeri a levél tartalmát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flipH="1">
            <a:off x="5114925" y="792801"/>
            <a:ext cx="3809052" cy="954107"/>
            <a:chOff x="1219200" y="4876799"/>
            <a:chExt cx="5181605" cy="1384995"/>
          </a:xfrm>
        </p:grpSpPr>
        <p:sp>
          <p:nvSpPr>
            <p:cNvPr id="26" name="Rectangular Callout 25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8211"/>
                <a:gd name="adj2" fmla="val 89595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Nem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tud semmit a posta működéséről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27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Internetes alkalmazások evolúciója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19614"/>
            <a:ext cx="7886700" cy="1657349"/>
          </a:xfrm>
        </p:spPr>
        <p:txBody>
          <a:bodyPr>
            <a:normAutofit/>
          </a:bodyPr>
          <a:lstStyle/>
          <a:p>
            <a:r>
              <a:rPr lang="hu-HU" sz="1800" dirty="0"/>
              <a:t>Folyamatosan változik, növekszik…</a:t>
            </a:r>
          </a:p>
          <a:p>
            <a:pPr lvl="1"/>
            <a:r>
              <a:rPr lang="hu-HU" sz="1800" dirty="0" err="1">
                <a:hlinkClick r:id="rId3"/>
              </a:rPr>
              <a:t>www.evolutionoftheweb.com</a:t>
            </a:r>
            <a:r>
              <a:rPr lang="hu-HU" sz="1800" dirty="0"/>
              <a:t>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1614489"/>
            <a:ext cx="4400550" cy="2828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2352" y="4074081"/>
            <a:ext cx="114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bg2">
                    <a:lumMod val="75000"/>
                  </a:schemeClr>
                </a:solidFill>
              </a:rPr>
              <a:t>Forrás: [1]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69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DNS</a:t>
            </a:r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501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53097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</a:t>
            </a:r>
            <a:r>
              <a:rPr lang="en-US" dirty="0"/>
              <a:t>8</a:t>
            </a:r>
            <a:r>
              <a:rPr lang="hu-HU" dirty="0"/>
              <a:t>. réteg”</a:t>
            </a:r>
            <a:r>
              <a:rPr lang="en-US" dirty="0"/>
              <a:t> (</a:t>
            </a:r>
            <a:r>
              <a:rPr lang="hu-HU" dirty="0"/>
              <a:t>A szénalapú csomópontok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502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hu-HU" dirty="0"/>
              <a:t>Ha</a:t>
            </a:r>
            <a:r>
              <a:rPr lang="en-US" dirty="0"/>
              <a:t>…</a:t>
            </a:r>
          </a:p>
          <a:p>
            <a:pPr lvl="1"/>
            <a:r>
              <a:rPr lang="hu-HU" dirty="0"/>
              <a:t>Fel szeretnél hívni valakit, akkor el kell kérned a telefonszámát</a:t>
            </a:r>
          </a:p>
          <a:p>
            <a:pPr lvl="2"/>
            <a:r>
              <a:rPr lang="hu-HU" dirty="0"/>
              <a:t>Nem hívhatod csak úgy</a:t>
            </a:r>
            <a:r>
              <a:rPr lang="en-US" dirty="0"/>
              <a:t> “P </a:t>
            </a:r>
            <a:r>
              <a:rPr lang="hu-HU" dirty="0"/>
              <a:t>I S T Á T</a:t>
            </a:r>
            <a:r>
              <a:rPr lang="en-US" dirty="0"/>
              <a:t>”</a:t>
            </a:r>
          </a:p>
          <a:p>
            <a:pPr lvl="1"/>
            <a:r>
              <a:rPr lang="hu-HU" dirty="0"/>
              <a:t>Levelet küldenél valakinek</a:t>
            </a:r>
            <a:r>
              <a:rPr lang="en-US" dirty="0"/>
              <a:t>,</a:t>
            </a:r>
            <a:r>
              <a:rPr lang="hu-HU" dirty="0"/>
              <a:t> akkor szükséged van a címére</a:t>
            </a:r>
            <a:endParaRPr lang="en-US" dirty="0"/>
          </a:p>
          <a:p>
            <a:r>
              <a:rPr lang="hu-HU" dirty="0"/>
              <a:t>Mi a helyzet az</a:t>
            </a:r>
            <a:r>
              <a:rPr lang="en-US" dirty="0"/>
              <a:t> Internet</a:t>
            </a:r>
            <a:r>
              <a:rPr lang="hu-HU" dirty="0"/>
              <a:t>tel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Ha el akarod érni a</a:t>
            </a:r>
            <a:r>
              <a:rPr lang="en-US" dirty="0"/>
              <a:t> Google</a:t>
            </a:r>
            <a:r>
              <a:rPr lang="hu-HU" dirty="0" err="1"/>
              <a:t>-t</a:t>
            </a:r>
            <a:r>
              <a:rPr lang="en-US" dirty="0"/>
              <a:t>, </a:t>
            </a:r>
            <a:r>
              <a:rPr lang="hu-HU" dirty="0"/>
              <a:t>szükséges annak IP címe</a:t>
            </a:r>
            <a:endParaRPr lang="en-US" dirty="0"/>
          </a:p>
          <a:p>
            <a:pPr lvl="1"/>
            <a:r>
              <a:rPr lang="hu-HU" dirty="0"/>
              <a:t>Tudja valaki a </a:t>
            </a:r>
            <a:r>
              <a:rPr lang="hu-HU" dirty="0" err="1"/>
              <a:t>Google</a:t>
            </a:r>
            <a:r>
              <a:rPr lang="hu-HU" dirty="0"/>
              <a:t> IP címét???</a:t>
            </a:r>
            <a:endParaRPr lang="en-US" dirty="0"/>
          </a:p>
          <a:p>
            <a:r>
              <a:rPr lang="hu-HU" dirty="0"/>
              <a:t>A probléma bennünk van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Az emberek nem képesek IP címek megjegyzésére</a:t>
            </a:r>
            <a:endParaRPr lang="en-US" dirty="0"/>
          </a:p>
          <a:p>
            <a:pPr lvl="1"/>
            <a:r>
              <a:rPr lang="hu-HU" dirty="0"/>
              <a:t>Ember számára értelmes nevek kellenek, melyek IP címekre képezhetők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</a:t>
            </a:r>
            <a:r>
              <a:rPr lang="hu-HU" dirty="0"/>
              <a:t>es nevek és címek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503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Címek</a:t>
            </a:r>
            <a:r>
              <a:rPr lang="en-US" dirty="0"/>
              <a:t>, </a:t>
            </a:r>
            <a:r>
              <a:rPr lang="hu-HU" dirty="0"/>
              <a:t>pl.</a:t>
            </a:r>
            <a:r>
              <a:rPr lang="en-US" dirty="0"/>
              <a:t> 129.10.117.100</a:t>
            </a:r>
          </a:p>
          <a:p>
            <a:pPr lvl="1"/>
            <a:r>
              <a:rPr lang="hu-HU" dirty="0"/>
              <a:t>Számítógépek által használt címkék a gépek azonosítására</a:t>
            </a:r>
            <a:endParaRPr lang="en-US" dirty="0"/>
          </a:p>
          <a:p>
            <a:pPr lvl="1"/>
            <a:r>
              <a:rPr lang="hu-HU" dirty="0"/>
              <a:t>A hálózat szerkezetét tükrözi</a:t>
            </a:r>
            <a:endParaRPr lang="en-US" dirty="0"/>
          </a:p>
          <a:p>
            <a:r>
              <a:rPr lang="hu-HU" dirty="0"/>
              <a:t>Nevek, pl.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www.northeastern.edu</a:t>
            </a:r>
            <a:endParaRPr lang="en-US" dirty="0"/>
          </a:p>
          <a:p>
            <a:pPr lvl="1"/>
            <a:r>
              <a:rPr lang="hu-HU" dirty="0"/>
              <a:t>Ember számára értelmes címkék a gépeknek</a:t>
            </a:r>
            <a:endParaRPr lang="en-US" dirty="0"/>
          </a:p>
          <a:p>
            <a:pPr lvl="1"/>
            <a:r>
              <a:rPr lang="hu-HU" dirty="0"/>
              <a:t>A szervezeti struktúrát tükrözi</a:t>
            </a:r>
            <a:endParaRPr lang="en-US" dirty="0"/>
          </a:p>
          <a:p>
            <a:r>
              <a:rPr lang="hu-HU" dirty="0"/>
              <a:t>Hogyan képezzünk az egyikről a másikra?</a:t>
            </a:r>
            <a:endParaRPr lang="en-US" dirty="0"/>
          </a:p>
          <a:p>
            <a:pPr lvl="1"/>
            <a:r>
              <a:rPr lang="en-US" dirty="0"/>
              <a:t>Domain Name System (DNS)</a:t>
            </a:r>
          </a:p>
        </p:txBody>
      </p:sp>
    </p:spTree>
    <p:extLst>
      <p:ext uri="{BB962C8B-B14F-4D97-AF65-F5344CB8AC3E}">
        <p14:creationId xmlns:p14="http://schemas.microsoft.com/office/powerpoint/2010/main" val="291418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Réges</a:t>
            </a:r>
            <a:r>
              <a:rPr lang="hu-HU" dirty="0"/>
              <a:t> régen…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504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 DNS előtt minden név-IP leképezés egy</a:t>
            </a:r>
            <a:r>
              <a:rPr lang="en-US" dirty="0"/>
              <a:t> </a:t>
            </a:r>
            <a:r>
              <a:rPr lang="en-US" i="1" dirty="0"/>
              <a:t>hosts.txt</a:t>
            </a:r>
            <a:r>
              <a:rPr lang="hu-HU" dirty="0" err="1"/>
              <a:t>-ben</a:t>
            </a:r>
            <a:r>
              <a:rPr lang="hu-HU" dirty="0"/>
              <a:t> volt</a:t>
            </a:r>
            <a:endParaRPr lang="en-US" i="1" dirty="0"/>
          </a:p>
          <a:p>
            <a:pPr lvl="1"/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/hosts </a:t>
            </a:r>
            <a:r>
              <a:rPr lang="hu-HU" dirty="0"/>
              <a:t>-</a:t>
            </a:r>
            <a:r>
              <a:rPr lang="en-US" dirty="0"/>
              <a:t> Linux</a:t>
            </a:r>
            <a:r>
              <a:rPr lang="hu-HU" dirty="0" err="1"/>
              <a:t>on</a:t>
            </a:r>
            <a:endParaRPr lang="en-US" dirty="0"/>
          </a:p>
          <a:p>
            <a:pPr lvl="1"/>
            <a:r>
              <a:rPr lang="en-US" i="1" dirty="0"/>
              <a:t>C:\Windows\System32\drivers\etc\hosts </a:t>
            </a:r>
            <a:r>
              <a:rPr lang="hu-HU" dirty="0"/>
              <a:t>-</a:t>
            </a:r>
            <a:r>
              <a:rPr lang="en-US" dirty="0"/>
              <a:t> Windows</a:t>
            </a:r>
            <a:r>
              <a:rPr lang="hu-HU" dirty="0" err="1"/>
              <a:t>on</a:t>
            </a:r>
            <a:endParaRPr lang="en-US" dirty="0"/>
          </a:p>
          <a:p>
            <a:r>
              <a:rPr lang="hu-HU" dirty="0"/>
              <a:t>Központosított, manuális rendszer</a:t>
            </a:r>
            <a:endParaRPr lang="en-US" dirty="0"/>
          </a:p>
          <a:p>
            <a:pPr lvl="1"/>
            <a:r>
              <a:rPr lang="hu-HU" dirty="0"/>
              <a:t>A változásokat </a:t>
            </a:r>
            <a:r>
              <a:rPr lang="hu-HU" dirty="0" err="1"/>
              <a:t>emailben</a:t>
            </a:r>
            <a:r>
              <a:rPr lang="hu-HU" dirty="0"/>
              <a:t> kellett beküldeni a </a:t>
            </a:r>
            <a:r>
              <a:rPr lang="en-US" dirty="0"/>
              <a:t>SRI</a:t>
            </a:r>
            <a:r>
              <a:rPr lang="hu-HU" dirty="0" err="1"/>
              <a:t>-nek</a:t>
            </a:r>
            <a:endParaRPr lang="hu-HU" dirty="0"/>
          </a:p>
          <a:p>
            <a:pPr lvl="2"/>
            <a:r>
              <a:rPr lang="hu-HU" dirty="0"/>
              <a:t>SRI=Stanford Research Institute</a:t>
            </a:r>
            <a:endParaRPr lang="en-US" dirty="0"/>
          </a:p>
          <a:p>
            <a:pPr lvl="1"/>
            <a:r>
              <a:rPr lang="hu-HU" dirty="0"/>
              <a:t>A gépek periodikus időközönként letöltötték (FTP) a</a:t>
            </a:r>
            <a:r>
              <a:rPr lang="en-US" dirty="0"/>
              <a:t> </a:t>
            </a:r>
            <a:r>
              <a:rPr lang="en-US" i="1" dirty="0"/>
              <a:t>hosts.txt</a:t>
            </a:r>
            <a:r>
              <a:rPr lang="hu-HU" i="1" dirty="0"/>
              <a:t> </a:t>
            </a:r>
            <a:r>
              <a:rPr lang="hu-HU" dirty="0"/>
              <a:t>fájlt</a:t>
            </a:r>
            <a:endParaRPr lang="en-US" i="1" dirty="0"/>
          </a:p>
          <a:p>
            <a:pPr lvl="1"/>
            <a:r>
              <a:rPr lang="hu-HU" dirty="0"/>
              <a:t>Minden név megengedett volt – nem volt benne hierarchia („</a:t>
            </a:r>
            <a:r>
              <a:rPr lang="hu-HU" dirty="0" err="1"/>
              <a:t>flat</a:t>
            </a:r>
            <a:r>
              <a:rPr lang="hu-HU" dirty="0"/>
              <a:t>” (sík) felépítés)</a:t>
            </a:r>
            <a:endParaRPr lang="en-US" dirty="0"/>
          </a:p>
          <a:p>
            <a:pPr lvl="2"/>
            <a:r>
              <a:rPr lang="en-US" dirty="0" err="1"/>
              <a:t>alans_server_at_sbu_pwns_joo_lol_kthxbye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0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</a:t>
            </a:r>
            <a:r>
              <a:rPr lang="en-US" dirty="0"/>
              <a:t> DNS</a:t>
            </a:r>
            <a:r>
              <a:rPr lang="hu-HU" dirty="0"/>
              <a:t> felé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505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Végül a </a:t>
            </a:r>
            <a:r>
              <a:rPr lang="en-US" i="1" dirty="0"/>
              <a:t>hosts.txt</a:t>
            </a:r>
            <a:r>
              <a:rPr lang="en-US" dirty="0"/>
              <a:t> </a:t>
            </a:r>
            <a:r>
              <a:rPr lang="hu-HU" dirty="0"/>
              <a:t>alapú rendszer szétesett</a:t>
            </a:r>
            <a:endParaRPr lang="en-US" dirty="0"/>
          </a:p>
          <a:p>
            <a:pPr lvl="1"/>
            <a:r>
              <a:rPr lang="hu-HU" dirty="0"/>
              <a:t>Nem skálázható, SRI nem bírt a terheléssel/igényekkel</a:t>
            </a:r>
            <a:endParaRPr lang="en-US" dirty="0"/>
          </a:p>
          <a:p>
            <a:pPr lvl="1"/>
            <a:r>
              <a:rPr lang="hu-HU" dirty="0"/>
              <a:t>Nehéz volt a nevek egyediségének biztosítása</a:t>
            </a:r>
            <a:endParaRPr lang="en-US" dirty="0"/>
          </a:p>
          <a:p>
            <a:pPr lvl="2"/>
            <a:r>
              <a:rPr lang="hu-HU" dirty="0"/>
              <a:t>Pl.</a:t>
            </a:r>
            <a:r>
              <a:rPr lang="en-US" dirty="0"/>
              <a:t> MIT</a:t>
            </a:r>
          </a:p>
          <a:p>
            <a:pPr lvl="3"/>
            <a:r>
              <a:rPr lang="en-US" dirty="0"/>
              <a:t>Massachusetts Institute of Technology?</a:t>
            </a:r>
          </a:p>
          <a:p>
            <a:pPr lvl="3"/>
            <a:r>
              <a:rPr lang="en-US" dirty="0"/>
              <a:t>Melbourne Institute of Technology?</a:t>
            </a:r>
          </a:p>
          <a:p>
            <a:pPr lvl="1"/>
            <a:r>
              <a:rPr lang="hu-HU" dirty="0"/>
              <a:t>Számos gép rendelkezett nem naprakész</a:t>
            </a:r>
            <a:r>
              <a:rPr lang="en-US" dirty="0"/>
              <a:t> </a:t>
            </a:r>
            <a:r>
              <a:rPr lang="en-US" i="1" dirty="0"/>
              <a:t>hosts.txt</a:t>
            </a:r>
            <a:r>
              <a:rPr lang="hu-HU" dirty="0" err="1"/>
              <a:t>-vel</a:t>
            </a:r>
            <a:endParaRPr lang="en-US" i="1" dirty="0"/>
          </a:p>
          <a:p>
            <a:r>
              <a:rPr lang="hu-HU" dirty="0"/>
              <a:t>Ez vezetett a DNS megszületéséhez…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4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</a:t>
            </a:r>
            <a:r>
              <a:rPr lang="hu-HU" dirty="0"/>
              <a:t> általánosságban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506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</a:p>
          <a:p>
            <a:r>
              <a:rPr lang="hu-HU" dirty="0"/>
              <a:t>Elosztott adatbázis</a:t>
            </a:r>
            <a:endParaRPr lang="en-US" dirty="0"/>
          </a:p>
          <a:p>
            <a:pPr lvl="1"/>
            <a:r>
              <a:rPr lang="hu-HU" dirty="0"/>
              <a:t>Nem központosított</a:t>
            </a:r>
            <a:endParaRPr lang="en-US" dirty="0"/>
          </a:p>
          <a:p>
            <a:r>
              <a:rPr lang="hu-HU" dirty="0"/>
              <a:t>Egyszerű kliens-szerver architektúra</a:t>
            </a:r>
            <a:endParaRPr lang="en-US" dirty="0"/>
          </a:p>
          <a:p>
            <a:pPr lvl="1"/>
            <a:r>
              <a:rPr lang="en-US" dirty="0"/>
              <a:t>UDP 53</a:t>
            </a:r>
            <a:r>
              <a:rPr lang="hu-HU" dirty="0" err="1"/>
              <a:t>-as</a:t>
            </a:r>
            <a:r>
              <a:rPr lang="hu-HU" dirty="0"/>
              <a:t> port</a:t>
            </a:r>
            <a:r>
              <a:rPr lang="en-US" dirty="0"/>
              <a:t>, </a:t>
            </a:r>
            <a:r>
              <a:rPr lang="hu-HU" dirty="0"/>
              <a:t>vannak TCP implementációk is</a:t>
            </a:r>
            <a:endParaRPr lang="en-US" dirty="0"/>
          </a:p>
          <a:p>
            <a:pPr lvl="1"/>
            <a:r>
              <a:rPr lang="hu-HU" dirty="0"/>
              <a:t>Rövid kérések – rövid válaszok; kérés-válasz típusú kommunikáció</a:t>
            </a:r>
            <a:endParaRPr lang="en-US" dirty="0"/>
          </a:p>
          <a:p>
            <a:r>
              <a:rPr lang="hu-HU" dirty="0"/>
              <a:t>Hierarchikus névtér</a:t>
            </a:r>
            <a:endParaRPr lang="en-US" dirty="0"/>
          </a:p>
          <a:p>
            <a:pPr lvl="1"/>
            <a:r>
              <a:rPr lang="hu-HU" dirty="0"/>
              <a:t>Szemben a </a:t>
            </a:r>
            <a:r>
              <a:rPr lang="hu-HU" dirty="0" err="1"/>
              <a:t>hosts.txt</a:t>
            </a:r>
            <a:r>
              <a:rPr lang="hu-HU" dirty="0"/>
              <a:t> alapú </a:t>
            </a:r>
            <a:r>
              <a:rPr lang="hu-HU" dirty="0" err="1"/>
              <a:t>flat</a:t>
            </a:r>
            <a:r>
              <a:rPr lang="hu-HU" dirty="0"/>
              <a:t> megoldással</a:t>
            </a:r>
            <a:endParaRPr lang="en-US" dirty="0"/>
          </a:p>
          <a:p>
            <a:pPr lvl="1"/>
            <a:r>
              <a:rPr lang="hu-HU" dirty="0" err="1"/>
              <a:t>pl</a:t>
            </a:r>
            <a:r>
              <a:rPr lang="en-US" dirty="0"/>
              <a:t>. .com </a:t>
            </a:r>
            <a:r>
              <a:rPr lang="en-US" dirty="0">
                <a:sym typeface="Wingdings" pitchFamily="2" charset="2"/>
              </a:rPr>
              <a:t> google.com  mail.google.com</a:t>
            </a:r>
          </a:p>
        </p:txBody>
      </p:sp>
    </p:spTree>
    <p:extLst>
      <p:ext uri="{BB962C8B-B14F-4D97-AF65-F5344CB8AC3E}">
        <p14:creationId xmlns:p14="http://schemas.microsoft.com/office/powerpoint/2010/main" val="2110934519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Név hierarchia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507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58886" y="3200402"/>
            <a:ext cx="5932714" cy="3570514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 legfelső szint: </a:t>
            </a:r>
            <a:r>
              <a:rPr lang="en-US" dirty="0"/>
              <a:t>Top Level Domains (TLDs)</a:t>
            </a:r>
          </a:p>
          <a:p>
            <a:r>
              <a:rPr lang="hu-HU" dirty="0"/>
              <a:t>Maximális famélység</a:t>
            </a:r>
            <a:r>
              <a:rPr lang="en-US" dirty="0"/>
              <a:t>: 128</a:t>
            </a:r>
          </a:p>
          <a:p>
            <a:r>
              <a:rPr lang="hu-HU" dirty="0"/>
              <a:t>Minden</a:t>
            </a:r>
            <a:r>
              <a:rPr lang="en-US" dirty="0"/>
              <a:t> Dom</a:t>
            </a:r>
            <a:r>
              <a:rPr lang="hu-HU" dirty="0"/>
              <a:t>én Név</a:t>
            </a:r>
            <a:r>
              <a:rPr lang="en-US" dirty="0"/>
              <a:t> </a:t>
            </a:r>
            <a:r>
              <a:rPr lang="hu-HU" dirty="0"/>
              <a:t>egy részfa</a:t>
            </a:r>
            <a:endParaRPr lang="en-US" dirty="0"/>
          </a:p>
          <a:p>
            <a:pPr lvl="1"/>
            <a:r>
              <a:rPr lang="en-US" dirty="0"/>
              <a:t>.</a:t>
            </a:r>
            <a:r>
              <a:rPr lang="en-US" dirty="0" err="1"/>
              <a:t>edu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neu.edu  ccs.neu.edu  </a:t>
            </a:r>
            <a:r>
              <a:rPr lang="en-US" dirty="0">
                <a:sym typeface="Wingdings" pitchFamily="2" charset="2"/>
                <a:hlinkClick r:id="rId2"/>
              </a:rPr>
              <a:t>www.ccs.neu.edu</a:t>
            </a:r>
            <a:endParaRPr lang="en-US" dirty="0">
              <a:sym typeface="Wingdings" pitchFamily="2" charset="2"/>
            </a:endParaRPr>
          </a:p>
          <a:p>
            <a:r>
              <a:rPr lang="hu-HU">
                <a:sym typeface="Wingdings" pitchFamily="2" charset="2"/>
              </a:rPr>
              <a:t>Nincsenek névütközések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neu.com vs. neu.edu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63867" y="152438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4237" y="2563006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332645" y="256300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68380" y="2563006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519155" y="2563006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67338" y="2563006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7531" y="2563006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1581" y="2563006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uk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380835" y="256300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22230" y="256300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etc.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5298" y="354271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neu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084278" y="354271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8789" y="466395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997" y="4663950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ece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952775" y="4663950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husky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819" y="592670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www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35185" y="5926701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70920" y="5926701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mail</a:t>
            </a:r>
          </a:p>
        </p:txBody>
      </p:sp>
      <p:cxnSp>
        <p:nvCxnSpPr>
          <p:cNvPr id="24" name="Straight Connector 23"/>
          <p:cNvCxnSpPr>
            <a:stCxn id="5" idx="2"/>
            <a:endCxn id="6" idx="0"/>
          </p:cNvCxnSpPr>
          <p:nvPr/>
        </p:nvCxnSpPr>
        <p:spPr>
          <a:xfrm flipH="1">
            <a:off x="1613852" y="1986053"/>
            <a:ext cx="2767758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7" idx="0"/>
          </p:cNvCxnSpPr>
          <p:nvPr/>
        </p:nvCxnSpPr>
        <p:spPr>
          <a:xfrm flipH="1">
            <a:off x="2715924" y="1986053"/>
            <a:ext cx="1665686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2"/>
            <a:endCxn id="8" idx="0"/>
          </p:cNvCxnSpPr>
          <p:nvPr/>
        </p:nvCxnSpPr>
        <p:spPr>
          <a:xfrm flipH="1">
            <a:off x="3809179" y="1986053"/>
            <a:ext cx="572431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5" idx="2"/>
            <a:endCxn id="9" idx="0"/>
          </p:cNvCxnSpPr>
          <p:nvPr/>
        </p:nvCxnSpPr>
        <p:spPr>
          <a:xfrm>
            <a:off x="4381610" y="1986053"/>
            <a:ext cx="427048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5" idx="2"/>
            <a:endCxn id="10" idx="0"/>
          </p:cNvCxnSpPr>
          <p:nvPr/>
        </p:nvCxnSpPr>
        <p:spPr>
          <a:xfrm>
            <a:off x="4381610" y="1986053"/>
            <a:ext cx="1400879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2"/>
            <a:endCxn id="11" idx="0"/>
          </p:cNvCxnSpPr>
          <p:nvPr/>
        </p:nvCxnSpPr>
        <p:spPr>
          <a:xfrm flipH="1">
            <a:off x="513865" y="1986053"/>
            <a:ext cx="3867745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2" idx="0"/>
          </p:cNvCxnSpPr>
          <p:nvPr/>
        </p:nvCxnSpPr>
        <p:spPr>
          <a:xfrm>
            <a:off x="4381610" y="1986053"/>
            <a:ext cx="2375009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4381610" y="1986053"/>
            <a:ext cx="3185334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5" idx="2"/>
            <a:endCxn id="14" idx="0"/>
          </p:cNvCxnSpPr>
          <p:nvPr/>
        </p:nvCxnSpPr>
        <p:spPr>
          <a:xfrm>
            <a:off x="4381610" y="1986053"/>
            <a:ext cx="4080617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" idx="2"/>
            <a:endCxn id="15" idx="0"/>
          </p:cNvCxnSpPr>
          <p:nvPr/>
        </p:nvCxnSpPr>
        <p:spPr>
          <a:xfrm flipH="1">
            <a:off x="644913" y="3024671"/>
            <a:ext cx="968939" cy="518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6" idx="2"/>
            <a:endCxn id="16" idx="0"/>
          </p:cNvCxnSpPr>
          <p:nvPr/>
        </p:nvCxnSpPr>
        <p:spPr>
          <a:xfrm>
            <a:off x="1613852" y="3024671"/>
            <a:ext cx="767944" cy="51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" idx="2"/>
            <a:endCxn id="17" idx="0"/>
          </p:cNvCxnSpPr>
          <p:nvPr/>
        </p:nvCxnSpPr>
        <p:spPr>
          <a:xfrm flipH="1">
            <a:off x="441955" y="4004383"/>
            <a:ext cx="202958" cy="6595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5" idx="2"/>
            <a:endCxn id="18" idx="0"/>
          </p:cNvCxnSpPr>
          <p:nvPr/>
        </p:nvCxnSpPr>
        <p:spPr>
          <a:xfrm>
            <a:off x="644913" y="4004383"/>
            <a:ext cx="720883" cy="6595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5" idx="2"/>
            <a:endCxn id="19" idx="0"/>
          </p:cNvCxnSpPr>
          <p:nvPr/>
        </p:nvCxnSpPr>
        <p:spPr>
          <a:xfrm>
            <a:off x="644913" y="4004383"/>
            <a:ext cx="1802549" cy="6595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7" idx="2"/>
            <a:endCxn id="20" idx="0"/>
          </p:cNvCxnSpPr>
          <p:nvPr/>
        </p:nvCxnSpPr>
        <p:spPr>
          <a:xfrm>
            <a:off x="441955" y="5125615"/>
            <a:ext cx="82424" cy="80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7" idx="2"/>
            <a:endCxn id="21" idx="0"/>
          </p:cNvCxnSpPr>
          <p:nvPr/>
        </p:nvCxnSpPr>
        <p:spPr>
          <a:xfrm>
            <a:off x="441955" y="5125615"/>
            <a:ext cx="1111775" cy="80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7" idx="2"/>
            <a:endCxn id="22" idx="0"/>
          </p:cNvCxnSpPr>
          <p:nvPr/>
        </p:nvCxnSpPr>
        <p:spPr>
          <a:xfrm>
            <a:off x="441955" y="5125615"/>
            <a:ext cx="2204228" cy="80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39714" y="2497689"/>
            <a:ext cx="86625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72950" y="5828998"/>
            <a:ext cx="830565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72996" y="4566247"/>
            <a:ext cx="7030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283706" y="3445015"/>
            <a:ext cx="7030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1269069" y="2495857"/>
            <a:ext cx="7030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2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Hierarchikus adminisztráció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508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58886" y="3200402"/>
            <a:ext cx="5932714" cy="3570514"/>
          </a:xfrm>
        </p:spPr>
        <p:txBody>
          <a:bodyPr>
            <a:normAutofit/>
          </a:bodyPr>
          <a:lstStyle/>
          <a:p>
            <a:r>
              <a:rPr lang="hu-HU" dirty="0"/>
              <a:t>A fa zónákra bomlik</a:t>
            </a:r>
            <a:endParaRPr lang="en-US" dirty="0"/>
          </a:p>
          <a:p>
            <a:pPr lvl="1"/>
            <a:r>
              <a:rPr lang="hu-HU" dirty="0"/>
              <a:t>Minden zóna rendelkezik egy felügyeleti szervvel</a:t>
            </a:r>
            <a:endParaRPr lang="en-US" dirty="0"/>
          </a:p>
          <a:p>
            <a:pPr lvl="1"/>
            <a:r>
              <a:rPr lang="hu-HU" dirty="0"/>
              <a:t>A hierarchia egy részéért felelős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CCIS </a:t>
            </a:r>
            <a:r>
              <a:rPr lang="hu-HU" dirty="0"/>
              <a:t>vezérli:</a:t>
            </a:r>
            <a:r>
              <a:rPr lang="en-US" dirty="0"/>
              <a:t> *.ccs.neu.edu</a:t>
            </a:r>
          </a:p>
          <a:p>
            <a:pPr lvl="1"/>
            <a:r>
              <a:rPr lang="en-US" dirty="0"/>
              <a:t>NEU </a:t>
            </a:r>
            <a:r>
              <a:rPr lang="hu-HU" dirty="0"/>
              <a:t>vezérli:</a:t>
            </a:r>
            <a:r>
              <a:rPr lang="en-US" dirty="0"/>
              <a:t> *.neu.edu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3867" y="1567932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9807" y="2606550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78215" y="260655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3950" y="2606550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64725" y="260655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2908" y="2606550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570" y="260655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1581" y="260655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uk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380835" y="26065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22230" y="2606550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etc.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5298" y="358626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neu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52890" y="358626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8789" y="470749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819" y="5970245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www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35185" y="5970245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70920" y="5970245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mail</a:t>
            </a:r>
          </a:p>
        </p:txBody>
      </p:sp>
      <p:cxnSp>
        <p:nvCxnSpPr>
          <p:cNvPr id="24" name="Straight Connector 23"/>
          <p:cNvCxnSpPr>
            <a:stCxn id="5" idx="2"/>
            <a:endCxn id="6" idx="0"/>
          </p:cNvCxnSpPr>
          <p:nvPr/>
        </p:nvCxnSpPr>
        <p:spPr>
          <a:xfrm flipH="1">
            <a:off x="1559422" y="2029597"/>
            <a:ext cx="2822188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7" idx="0"/>
          </p:cNvCxnSpPr>
          <p:nvPr/>
        </p:nvCxnSpPr>
        <p:spPr>
          <a:xfrm flipH="1">
            <a:off x="2661494" y="2029597"/>
            <a:ext cx="1720116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2"/>
            <a:endCxn id="8" idx="0"/>
          </p:cNvCxnSpPr>
          <p:nvPr/>
        </p:nvCxnSpPr>
        <p:spPr>
          <a:xfrm flipH="1">
            <a:off x="3754749" y="2029597"/>
            <a:ext cx="626861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5" idx="2"/>
            <a:endCxn id="9" idx="0"/>
          </p:cNvCxnSpPr>
          <p:nvPr/>
        </p:nvCxnSpPr>
        <p:spPr>
          <a:xfrm>
            <a:off x="4381610" y="2029597"/>
            <a:ext cx="372618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5" idx="2"/>
            <a:endCxn id="10" idx="0"/>
          </p:cNvCxnSpPr>
          <p:nvPr/>
        </p:nvCxnSpPr>
        <p:spPr>
          <a:xfrm>
            <a:off x="4381610" y="2029597"/>
            <a:ext cx="1346449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2"/>
            <a:endCxn id="11" idx="0"/>
          </p:cNvCxnSpPr>
          <p:nvPr/>
        </p:nvCxnSpPr>
        <p:spPr>
          <a:xfrm flipH="1">
            <a:off x="602904" y="2029597"/>
            <a:ext cx="3778706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2" idx="0"/>
          </p:cNvCxnSpPr>
          <p:nvPr/>
        </p:nvCxnSpPr>
        <p:spPr>
          <a:xfrm>
            <a:off x="4381610" y="2029597"/>
            <a:ext cx="2375009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4381610" y="2029597"/>
            <a:ext cx="3185334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5" idx="2"/>
            <a:endCxn id="14" idx="0"/>
          </p:cNvCxnSpPr>
          <p:nvPr/>
        </p:nvCxnSpPr>
        <p:spPr>
          <a:xfrm>
            <a:off x="4381610" y="2029597"/>
            <a:ext cx="4080617" cy="576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" idx="2"/>
            <a:endCxn id="15" idx="0"/>
          </p:cNvCxnSpPr>
          <p:nvPr/>
        </p:nvCxnSpPr>
        <p:spPr>
          <a:xfrm flipH="1">
            <a:off x="644913" y="3068215"/>
            <a:ext cx="914509" cy="518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6" idx="2"/>
            <a:endCxn id="16" idx="0"/>
          </p:cNvCxnSpPr>
          <p:nvPr/>
        </p:nvCxnSpPr>
        <p:spPr>
          <a:xfrm>
            <a:off x="1559422" y="3068215"/>
            <a:ext cx="190986" cy="51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" idx="2"/>
            <a:endCxn id="17" idx="0"/>
          </p:cNvCxnSpPr>
          <p:nvPr/>
        </p:nvCxnSpPr>
        <p:spPr>
          <a:xfrm flipH="1">
            <a:off x="441955" y="4047927"/>
            <a:ext cx="202958" cy="6595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7" idx="2"/>
            <a:endCxn id="20" idx="0"/>
          </p:cNvCxnSpPr>
          <p:nvPr/>
        </p:nvCxnSpPr>
        <p:spPr>
          <a:xfrm>
            <a:off x="441955" y="5169159"/>
            <a:ext cx="82424" cy="80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7" idx="2"/>
            <a:endCxn id="21" idx="0"/>
          </p:cNvCxnSpPr>
          <p:nvPr/>
        </p:nvCxnSpPr>
        <p:spPr>
          <a:xfrm>
            <a:off x="441955" y="5169159"/>
            <a:ext cx="1111775" cy="80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7" idx="2"/>
            <a:endCxn id="22" idx="0"/>
          </p:cNvCxnSpPr>
          <p:nvPr/>
        </p:nvCxnSpPr>
        <p:spPr>
          <a:xfrm>
            <a:off x="441955" y="5169159"/>
            <a:ext cx="2204228" cy="80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3777342" y="1578819"/>
            <a:ext cx="1230085" cy="45077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72996" y="4609791"/>
            <a:ext cx="2948450" cy="191075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283706" y="3488559"/>
            <a:ext cx="7030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1417336" y="3488559"/>
            <a:ext cx="7030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6405114" y="2508847"/>
            <a:ext cx="7030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7215439" y="2507020"/>
            <a:ext cx="7030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5376554" y="2505193"/>
            <a:ext cx="7030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4402723" y="2503366"/>
            <a:ext cx="703010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283706" y="2508847"/>
            <a:ext cx="3822547" cy="65706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 flipH="1">
            <a:off x="5531071" y="1578819"/>
            <a:ext cx="1480586" cy="570006"/>
            <a:chOff x="1219200" y="4876799"/>
            <a:chExt cx="5181605" cy="1384995"/>
          </a:xfrm>
        </p:grpSpPr>
        <p:sp>
          <p:nvSpPr>
            <p:cNvPr id="59" name="Rectangular Callout 58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91902"/>
                <a:gd name="adj2" fmla="val -10671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19204" y="4876799"/>
              <a:ext cx="5181601" cy="75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ICANN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 flipH="1">
            <a:off x="997842" y="1606400"/>
            <a:ext cx="1698173" cy="570006"/>
            <a:chOff x="1219200" y="4876799"/>
            <a:chExt cx="5181605" cy="1384995"/>
          </a:xfrm>
        </p:grpSpPr>
        <p:sp>
          <p:nvSpPr>
            <p:cNvPr id="64" name="Rectangular Callout 63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-34463"/>
                <a:gd name="adj2" fmla="val 12492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19204" y="4876799"/>
              <a:ext cx="5181601" cy="75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Verisign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1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Szerver hierarchia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509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Egy DNS szerver funkciói</a:t>
            </a:r>
            <a:r>
              <a:rPr lang="en-US" dirty="0"/>
              <a:t>:</a:t>
            </a:r>
          </a:p>
          <a:p>
            <a:pPr lvl="1"/>
            <a:r>
              <a:rPr lang="hu-HU" dirty="0"/>
              <a:t>A hierarchia egy részét felügyeli</a:t>
            </a:r>
            <a:endParaRPr lang="en-US" dirty="0"/>
          </a:p>
          <a:p>
            <a:pPr lvl="2"/>
            <a:r>
              <a:rPr lang="hu-HU" dirty="0"/>
              <a:t>Nem szükséges minden DNS nevet tárolnia</a:t>
            </a:r>
            <a:endParaRPr lang="en-US" dirty="0"/>
          </a:p>
          <a:p>
            <a:pPr lvl="1"/>
            <a:r>
              <a:rPr lang="hu-HU" dirty="0"/>
              <a:t>A zónájához tartozó összes </a:t>
            </a:r>
            <a:r>
              <a:rPr lang="hu-HU" dirty="0" err="1"/>
              <a:t>hoszt</a:t>
            </a:r>
            <a:r>
              <a:rPr lang="hu-HU" dirty="0"/>
              <a:t> és </a:t>
            </a:r>
            <a:r>
              <a:rPr lang="hu-HU" dirty="0" err="1"/>
              <a:t>domén</a:t>
            </a:r>
            <a:r>
              <a:rPr lang="hu-HU" dirty="0"/>
              <a:t> rekordjainak tárolása</a:t>
            </a:r>
            <a:endParaRPr lang="en-US" dirty="0"/>
          </a:p>
          <a:p>
            <a:pPr lvl="2"/>
            <a:r>
              <a:rPr lang="hu-HU" dirty="0"/>
              <a:t>Másolatok lehetnek a robosztusság növelés végett</a:t>
            </a:r>
            <a:endParaRPr lang="en-US" dirty="0"/>
          </a:p>
          <a:p>
            <a:pPr lvl="1"/>
            <a:r>
              <a:rPr lang="hu-HU" dirty="0"/>
              <a:t>Ismeri a </a:t>
            </a:r>
            <a:r>
              <a:rPr lang="hu-HU" dirty="0" err="1"/>
              <a:t>root</a:t>
            </a:r>
            <a:r>
              <a:rPr lang="hu-HU" dirty="0"/>
              <a:t> szerverek címét</a:t>
            </a:r>
            <a:endParaRPr lang="en-US" dirty="0"/>
          </a:p>
          <a:p>
            <a:pPr lvl="2"/>
            <a:r>
              <a:rPr lang="hu-HU" dirty="0"/>
              <a:t>Ismeretlen nevek feloldása miatt kell</a:t>
            </a:r>
            <a:endParaRPr lang="en-US" dirty="0"/>
          </a:p>
          <a:p>
            <a:r>
              <a:rPr lang="hu-HU" dirty="0"/>
              <a:t>A </a:t>
            </a:r>
            <a:r>
              <a:rPr lang="hu-HU" dirty="0" err="1"/>
              <a:t>root</a:t>
            </a:r>
            <a:r>
              <a:rPr lang="hu-HU" dirty="0"/>
              <a:t> szerverek minden </a:t>
            </a:r>
            <a:r>
              <a:rPr lang="hu-HU" dirty="0" err="1"/>
              <a:t>TLD-t</a:t>
            </a:r>
            <a:r>
              <a:rPr lang="hu-HU" dirty="0"/>
              <a:t> ismernek</a:t>
            </a:r>
            <a:endParaRPr lang="en-US" dirty="0"/>
          </a:p>
          <a:p>
            <a:pPr lvl="1"/>
            <a:r>
              <a:rPr lang="hu-HU" dirty="0"/>
              <a:t>Azaz innen indulva fel lehet tárni…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Hálózati rétegek</a:t>
            </a:r>
            <a:r>
              <a:rPr lang="en-US" dirty="0"/>
              <a:t> </a:t>
            </a:r>
            <a:r>
              <a:rPr lang="hu-HU" dirty="0"/>
              <a:t>a gyakorlatban</a:t>
            </a:r>
            <a:br>
              <a:rPr lang="hu-HU" dirty="0"/>
            </a:br>
            <a:r>
              <a:rPr lang="hu-HU" dirty="0"/>
              <a:t>Network </a:t>
            </a:r>
            <a:r>
              <a:rPr lang="hu-HU" dirty="0" err="1"/>
              <a:t>stack</a:t>
            </a:r>
            <a:r>
              <a:rPr lang="hu-HU" dirty="0"/>
              <a:t>/</a:t>
            </a:r>
            <a:r>
              <a:rPr lang="hu-HU" dirty="0" err="1"/>
              <a:t>Protocol</a:t>
            </a:r>
            <a:r>
              <a:rPr lang="hu-HU" dirty="0"/>
              <a:t> </a:t>
            </a:r>
            <a:r>
              <a:rPr lang="hu-HU" dirty="0" err="1"/>
              <a:t>stack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93073" y="4562227"/>
            <a:ext cx="394420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93073" y="3952619"/>
            <a:ext cx="3944206" cy="749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8822" y="2524861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11400" y="2524861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7582" y="3100349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00024" y="310034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7713" y="3673526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00155" y="367352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7713" y="4246703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00155" y="424670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7713" y="4819880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00155" y="481988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7713" y="5397614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00155" y="539761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7844" y="5970791"/>
            <a:ext cx="2269960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00286" y="597079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37207" y="4824437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409649" y="482443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37207" y="5402171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409649" y="540217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37338" y="5975348"/>
            <a:ext cx="1134849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44303" y="2524860"/>
            <a:ext cx="226996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644565" y="2524860"/>
            <a:ext cx="2215105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4303" y="3100348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616745" y="310034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644434" y="3673525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616876" y="36735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644434" y="4246702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616876" y="42467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644434" y="4819879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6616876" y="48198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44434" y="5397613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6616876" y="539761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44565" y="5970790"/>
            <a:ext cx="2269960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6617007" y="59707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41" name="Content Placeholder 5"/>
          <p:cNvSpPr txBox="1">
            <a:spLocks/>
          </p:cNvSpPr>
          <p:nvPr/>
        </p:nvSpPr>
        <p:spPr>
          <a:xfrm>
            <a:off x="607118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1</a:t>
            </a:r>
          </a:p>
        </p:txBody>
      </p:sp>
      <p:sp>
        <p:nvSpPr>
          <p:cNvPr id="42" name="Content Placeholder 5"/>
          <p:cNvSpPr txBox="1">
            <a:spLocks/>
          </p:cNvSpPr>
          <p:nvPr/>
        </p:nvSpPr>
        <p:spPr>
          <a:xfrm>
            <a:off x="3857954" y="2011906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Switch</a:t>
            </a:r>
          </a:p>
        </p:txBody>
      </p:sp>
      <p:sp>
        <p:nvSpPr>
          <p:cNvPr id="43" name="Content Placeholder 5"/>
          <p:cNvSpPr txBox="1">
            <a:spLocks/>
          </p:cNvSpPr>
          <p:nvPr/>
        </p:nvSpPr>
        <p:spPr>
          <a:xfrm>
            <a:off x="7070670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569057" y="5975348"/>
            <a:ext cx="1134849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437206" y="5966233"/>
            <a:ext cx="2269961" cy="573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3450859" y="596623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Physical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579425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75273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579425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775273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/>
          <p:cNvSpPr txBox="1">
            <a:spLocks/>
          </p:cNvSpPr>
          <p:nvPr/>
        </p:nvSpPr>
        <p:spPr>
          <a:xfrm>
            <a:off x="255150" y="366614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Video Client</a:t>
            </a: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255150" y="42393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UDP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6671871" y="366614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Video Server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6671871" y="423932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UDP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214196" y="367979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FTP Client</a:t>
            </a: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214196" y="425297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214196" y="482615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IP</a:t>
            </a: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214196" y="540388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Ethernet</a:t>
            </a: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3423690" y="483070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IP</a:t>
            </a:r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3437211" y="5408442"/>
            <a:ext cx="220144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Ethernet</a:t>
            </a:r>
          </a:p>
        </p:txBody>
      </p:sp>
      <p:sp>
        <p:nvSpPr>
          <p:cNvPr id="84" name="Content Placeholder 2"/>
          <p:cNvSpPr txBox="1">
            <a:spLocks/>
          </p:cNvSpPr>
          <p:nvPr/>
        </p:nvSpPr>
        <p:spPr>
          <a:xfrm>
            <a:off x="6630917" y="367979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FTP Server</a:t>
            </a:r>
          </a:p>
        </p:txBody>
      </p:sp>
      <p:sp>
        <p:nvSpPr>
          <p:cNvPr id="85" name="Content Placeholder 2"/>
          <p:cNvSpPr txBox="1">
            <a:spLocks/>
          </p:cNvSpPr>
          <p:nvPr/>
        </p:nvSpPr>
        <p:spPr>
          <a:xfrm>
            <a:off x="6630917" y="425297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86" name="Content Placeholder 2"/>
          <p:cNvSpPr txBox="1">
            <a:spLocks/>
          </p:cNvSpPr>
          <p:nvPr/>
        </p:nvSpPr>
        <p:spPr>
          <a:xfrm>
            <a:off x="6630917" y="482615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IP</a:t>
            </a:r>
          </a:p>
        </p:txBody>
      </p:sp>
      <p:sp>
        <p:nvSpPr>
          <p:cNvPr id="87" name="Content Placeholder 2"/>
          <p:cNvSpPr txBox="1">
            <a:spLocks/>
          </p:cNvSpPr>
          <p:nvPr/>
        </p:nvSpPr>
        <p:spPr>
          <a:xfrm>
            <a:off x="6630917" y="540388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Ethernet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214201" y="540670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802.11n</a:t>
            </a:r>
          </a:p>
        </p:txBody>
      </p:sp>
      <p:sp>
        <p:nvSpPr>
          <p:cNvPr id="89" name="Content Placeholder 2"/>
          <p:cNvSpPr txBox="1">
            <a:spLocks/>
          </p:cNvSpPr>
          <p:nvPr/>
        </p:nvSpPr>
        <p:spPr>
          <a:xfrm>
            <a:off x="3437216" y="5411261"/>
            <a:ext cx="220144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802.11n</a:t>
            </a: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6630922" y="540670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802.11n</a:t>
            </a:r>
          </a:p>
        </p:txBody>
      </p:sp>
    </p:spTree>
    <p:extLst>
      <p:ext uri="{BB962C8B-B14F-4D97-AF65-F5344CB8AC3E}">
        <p14:creationId xmlns:p14="http://schemas.microsoft.com/office/powerpoint/2010/main" val="30844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6809E-6 L 8.33333E-7 0.168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1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6809E-6 L 1.11111E-6 0.1686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1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6809E-6 L -4.44444E-6 0.16444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6809E-6 L -3.05556E-6 0.16235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1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63737E-6 L -4.44444E-6 0.17044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1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4218E-6 L 0 0.15657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1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63737E-6 L 1.11111E-6 0.16651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9" grpId="1"/>
      <p:bldP spid="10" grpId="0" animBg="1"/>
      <p:bldP spid="11" grpId="0"/>
      <p:bldP spid="12" grpId="0" animBg="1"/>
      <p:bldP spid="13" grpId="0"/>
      <p:bldP spid="15" grpId="0"/>
      <p:bldP spid="17" grpId="0"/>
      <p:bldP spid="19" grpId="0"/>
      <p:bldP spid="20" grpId="0" animBg="1"/>
      <p:bldP spid="21" grpId="0"/>
      <p:bldP spid="23" grpId="0"/>
      <p:bldP spid="25" grpId="0"/>
      <p:bldP spid="26" grpId="0" animBg="1"/>
      <p:bldP spid="27" grpId="0" animBg="1"/>
      <p:bldP spid="28" grpId="0"/>
      <p:bldP spid="28" grpId="1"/>
      <p:bldP spid="29" grpId="0" animBg="1"/>
      <p:bldP spid="30" grpId="0"/>
      <p:bldP spid="31" grpId="0" animBg="1"/>
      <p:bldP spid="32" grpId="0"/>
      <p:bldP spid="34" grpId="0"/>
      <p:bldP spid="36" grpId="0"/>
      <p:bldP spid="38" grpId="0"/>
      <p:bldP spid="39" grpId="0" animBg="1"/>
      <p:bldP spid="40" grpId="0"/>
      <p:bldP spid="41" grpId="0"/>
      <p:bldP spid="42" grpId="0"/>
      <p:bldP spid="43" grpId="0"/>
      <p:bldP spid="44" grpId="0" animBg="1"/>
      <p:bldP spid="45" grpId="0" animBg="1"/>
      <p:bldP spid="46" grpId="0"/>
      <p:bldP spid="65" grpId="0"/>
      <p:bldP spid="66" grpId="0"/>
      <p:bldP spid="72" grpId="0"/>
      <p:bldP spid="73" grpId="0"/>
      <p:bldP spid="78" grpId="0"/>
      <p:bldP spid="78" grpId="1"/>
      <p:bldP spid="79" grpId="0"/>
      <p:bldP spid="79" grpId="1"/>
      <p:bldP spid="80" grpId="0"/>
      <p:bldP spid="81" grpId="0"/>
      <p:bldP spid="81" grpId="1"/>
      <p:bldP spid="82" grpId="0"/>
      <p:bldP spid="83" grpId="0"/>
      <p:bldP spid="83" grpId="1"/>
      <p:bldP spid="84" grpId="0"/>
      <p:bldP spid="84" grpId="1"/>
      <p:bldP spid="85" grpId="0"/>
      <p:bldP spid="85" grpId="1"/>
      <p:bldP spid="86" grpId="0"/>
      <p:bldP spid="87" grpId="0"/>
      <p:bldP spid="87" grpId="1"/>
      <p:bldP spid="88" grpId="0"/>
      <p:bldP spid="89" grpId="0"/>
      <p:bldP spid="90" grpId="0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/>
              <a:t>T</a:t>
            </a:r>
            <a:r>
              <a:rPr lang="hu-HU" i="1" dirty="0"/>
              <a:t>op </a:t>
            </a:r>
            <a:r>
              <a:rPr lang="hu-HU" b="1" i="1" dirty="0" err="1"/>
              <a:t>L</a:t>
            </a:r>
            <a:r>
              <a:rPr lang="hu-HU" i="1" dirty="0" err="1"/>
              <a:t>evel</a:t>
            </a:r>
            <a:r>
              <a:rPr lang="hu-HU" i="1" dirty="0"/>
              <a:t> </a:t>
            </a:r>
            <a:r>
              <a:rPr lang="hu-HU" b="1" i="1" dirty="0" err="1"/>
              <a:t>D</a:t>
            </a:r>
            <a:r>
              <a:rPr lang="hu-HU" i="1" dirty="0" err="1"/>
              <a:t>omains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b="1" dirty="0"/>
              <a:t>I</a:t>
            </a:r>
            <a:r>
              <a:rPr lang="hu-HU" sz="1800" dirty="0"/>
              <a:t>nternet </a:t>
            </a:r>
            <a:r>
              <a:rPr lang="hu-HU" sz="1800" b="1" dirty="0"/>
              <a:t>C</a:t>
            </a:r>
            <a:r>
              <a:rPr lang="hu-HU" sz="1800" dirty="0"/>
              <a:t>orp. </a:t>
            </a:r>
            <a:r>
              <a:rPr lang="hu-HU" sz="1800" b="1" dirty="0" err="1"/>
              <a:t>A</a:t>
            </a:r>
            <a:r>
              <a:rPr lang="hu-HU" sz="1800" dirty="0" err="1"/>
              <a:t>ssigned</a:t>
            </a:r>
            <a:r>
              <a:rPr lang="hu-HU" sz="1800" dirty="0"/>
              <a:t> </a:t>
            </a:r>
            <a:r>
              <a:rPr lang="hu-HU" sz="1800" b="1" dirty="0" err="1"/>
              <a:t>N</a:t>
            </a:r>
            <a:r>
              <a:rPr lang="hu-HU" sz="1800" dirty="0" err="1"/>
              <a:t>ames</a:t>
            </a:r>
            <a:r>
              <a:rPr lang="hu-HU" sz="1800" dirty="0"/>
              <a:t> and </a:t>
            </a:r>
            <a:r>
              <a:rPr lang="hu-HU" sz="1800" b="1" dirty="0" err="1"/>
              <a:t>N</a:t>
            </a:r>
            <a:r>
              <a:rPr lang="hu-HU" sz="1800" dirty="0" err="1"/>
              <a:t>umbers</a:t>
            </a:r>
            <a:r>
              <a:rPr lang="hu-HU" sz="1800" dirty="0"/>
              <a:t> (1998)</a:t>
            </a:r>
          </a:p>
          <a:p>
            <a:r>
              <a:rPr lang="hu-HU" sz="1800" dirty="0"/>
              <a:t>22+ </a:t>
            </a:r>
            <a:r>
              <a:rPr lang="hu-HU" sz="1800" b="1" dirty="0"/>
              <a:t>általános </a:t>
            </a:r>
            <a:r>
              <a:rPr lang="hu-HU" sz="1800" b="1" i="1" dirty="0" err="1"/>
              <a:t>TLDs</a:t>
            </a:r>
            <a:r>
              <a:rPr lang="hu-HU" sz="1800" dirty="0"/>
              <a:t> létezik </a:t>
            </a:r>
          </a:p>
          <a:p>
            <a:pPr lvl="1"/>
            <a:r>
              <a:rPr lang="hu-HU" sz="1800" u="sng" dirty="0"/>
              <a:t>klasszikusok</a:t>
            </a:r>
            <a:r>
              <a:rPr lang="hu-HU" sz="1800" dirty="0"/>
              <a:t>: </a:t>
            </a:r>
            <a:r>
              <a:rPr lang="hu-HU" sz="1800" i="1" dirty="0"/>
              <a:t>.</a:t>
            </a:r>
            <a:r>
              <a:rPr lang="hu-HU" sz="1800" i="1" dirty="0" err="1"/>
              <a:t>com</a:t>
            </a:r>
            <a:r>
              <a:rPr lang="hu-HU" sz="1800" dirty="0"/>
              <a:t>, </a:t>
            </a:r>
            <a:r>
              <a:rPr lang="hu-HU" sz="1800" i="1" dirty="0"/>
              <a:t>.</a:t>
            </a:r>
            <a:r>
              <a:rPr lang="hu-HU" sz="1800" i="1" dirty="0" err="1"/>
              <a:t>edu</a:t>
            </a:r>
            <a:r>
              <a:rPr lang="hu-HU" sz="1800" dirty="0"/>
              <a:t>, </a:t>
            </a:r>
            <a:r>
              <a:rPr lang="hu-HU" sz="1800" i="1" dirty="0"/>
              <a:t>.</a:t>
            </a:r>
            <a:r>
              <a:rPr lang="hu-HU" sz="1800" i="1" dirty="0" err="1"/>
              <a:t>gov</a:t>
            </a:r>
            <a:r>
              <a:rPr lang="hu-HU" sz="1800" dirty="0"/>
              <a:t>, </a:t>
            </a:r>
            <a:r>
              <a:rPr lang="hu-HU" sz="1800" i="1" dirty="0"/>
              <a:t>.</a:t>
            </a:r>
            <a:r>
              <a:rPr lang="hu-HU" sz="1800" i="1" dirty="0" err="1"/>
              <a:t>mil</a:t>
            </a:r>
            <a:r>
              <a:rPr lang="hu-HU" sz="1800" dirty="0"/>
              <a:t>, </a:t>
            </a:r>
            <a:r>
              <a:rPr lang="hu-HU" sz="1800" i="1" dirty="0"/>
              <a:t>.</a:t>
            </a:r>
            <a:r>
              <a:rPr lang="hu-HU" sz="1800" i="1" dirty="0" err="1"/>
              <a:t>org</a:t>
            </a:r>
            <a:r>
              <a:rPr lang="hu-HU" sz="1800" dirty="0"/>
              <a:t>, </a:t>
            </a:r>
            <a:r>
              <a:rPr lang="hu-HU" sz="1800" i="1" dirty="0"/>
              <a:t>.net</a:t>
            </a:r>
          </a:p>
          <a:p>
            <a:pPr lvl="1"/>
            <a:r>
              <a:rPr lang="hu-HU" sz="1800" u="sng" dirty="0"/>
              <a:t>később keletkeztek</a:t>
            </a:r>
            <a:r>
              <a:rPr lang="hu-HU" sz="1800" dirty="0"/>
              <a:t>: </a:t>
            </a:r>
            <a:r>
              <a:rPr lang="hu-HU" sz="1800" i="1" dirty="0"/>
              <a:t>.</a:t>
            </a:r>
            <a:r>
              <a:rPr lang="hu-HU" sz="1800" i="1" dirty="0" err="1"/>
              <a:t>aero</a:t>
            </a:r>
            <a:r>
              <a:rPr lang="hu-HU" sz="1800" dirty="0"/>
              <a:t>, </a:t>
            </a:r>
            <a:r>
              <a:rPr lang="hu-HU" sz="1800" i="1" dirty="0"/>
              <a:t>.</a:t>
            </a:r>
            <a:r>
              <a:rPr lang="hu-HU" sz="1800" i="1" dirty="0" err="1"/>
              <a:t>museum</a:t>
            </a:r>
            <a:r>
              <a:rPr lang="hu-HU" sz="1800" dirty="0"/>
              <a:t>, </a:t>
            </a:r>
            <a:r>
              <a:rPr lang="hu-HU" sz="1800" i="1" dirty="0"/>
              <a:t>.</a:t>
            </a:r>
            <a:r>
              <a:rPr lang="hu-HU" sz="1800" i="1" dirty="0" err="1"/>
              <a:t>xxx</a:t>
            </a:r>
            <a:endParaRPr lang="hu-HU" sz="1800" i="1" dirty="0"/>
          </a:p>
          <a:p>
            <a:r>
              <a:rPr lang="hu-HU" sz="1800" dirty="0"/>
              <a:t>~250 </a:t>
            </a:r>
            <a:r>
              <a:rPr lang="hu-HU" sz="1800" dirty="0" err="1"/>
              <a:t>TLDs</a:t>
            </a:r>
            <a:r>
              <a:rPr lang="hu-HU" sz="1800" dirty="0"/>
              <a:t> a különböző </a:t>
            </a:r>
            <a:r>
              <a:rPr lang="hu-HU" sz="1800" b="1" dirty="0"/>
              <a:t>ország kódok</a:t>
            </a:r>
            <a:r>
              <a:rPr lang="hu-HU" sz="1800" dirty="0"/>
              <a:t>nak</a:t>
            </a:r>
          </a:p>
          <a:p>
            <a:pPr lvl="1"/>
            <a:r>
              <a:rPr lang="hu-HU" sz="1800" dirty="0"/>
              <a:t>Két betű (mint például .au, .hu), 2010-től plusz nemzetközi karakterek (például kínai)</a:t>
            </a:r>
          </a:p>
          <a:p>
            <a:pPr lvl="1"/>
            <a:r>
              <a:rPr lang="hu-HU" sz="1800" dirty="0"/>
              <a:t>Több elüzletisedett, például a .tv (Tuvalu) </a:t>
            </a:r>
          </a:p>
          <a:p>
            <a:pPr lvl="1"/>
            <a:r>
              <a:rPr lang="hu-HU" sz="1800" dirty="0"/>
              <a:t>Példa </a:t>
            </a:r>
            <a:r>
              <a:rPr lang="hu-HU" sz="1800" dirty="0" err="1"/>
              <a:t>domén</a:t>
            </a:r>
            <a:r>
              <a:rPr lang="hu-HU" sz="1800" dirty="0"/>
              <a:t> </a:t>
            </a:r>
            <a:r>
              <a:rPr lang="hu-HU" sz="1800" dirty="0" err="1"/>
              <a:t>hack-ekre</a:t>
            </a:r>
            <a:r>
              <a:rPr lang="hu-HU" sz="1800" dirty="0"/>
              <a:t>: </a:t>
            </a:r>
            <a:r>
              <a:rPr lang="hu-HU" sz="1800" dirty="0" err="1"/>
              <a:t>instagr.am</a:t>
            </a:r>
            <a:r>
              <a:rPr lang="hu-HU" sz="1800" dirty="0"/>
              <a:t> (Örményország), </a:t>
            </a:r>
            <a:r>
              <a:rPr lang="hu-HU" sz="1800" dirty="0" err="1"/>
              <a:t>goo.gl</a:t>
            </a:r>
            <a:r>
              <a:rPr lang="hu-HU" sz="1800" dirty="0"/>
              <a:t> (Grönland)</a:t>
            </a:r>
          </a:p>
        </p:txBody>
      </p:sp>
    </p:spTree>
    <p:extLst>
      <p:ext uri="{BB962C8B-B14F-4D97-AF65-F5344CB8AC3E}">
        <p14:creationId xmlns:p14="http://schemas.microsoft.com/office/powerpoint/2010/main" val="4482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Name Servers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511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sz="2800" dirty="0"/>
              <a:t>A</a:t>
            </a:r>
            <a:r>
              <a:rPr lang="en-US" sz="2800" dirty="0"/>
              <a:t> Root Zone </a:t>
            </a:r>
            <a:r>
              <a:rPr lang="hu-HU" sz="2800" dirty="0"/>
              <a:t>Fájlért felelős</a:t>
            </a:r>
            <a:endParaRPr lang="en-US" sz="2800" dirty="0"/>
          </a:p>
          <a:p>
            <a:pPr lvl="1"/>
            <a:r>
              <a:rPr lang="hu-HU" sz="2400" dirty="0"/>
              <a:t>Listát vezet a </a:t>
            </a:r>
            <a:r>
              <a:rPr lang="hu-HU" sz="2400" dirty="0" err="1"/>
              <a:t>TLD-kről</a:t>
            </a:r>
            <a:r>
              <a:rPr lang="hu-HU" sz="2400" dirty="0"/>
              <a:t> és arról, hogy ki felügyeli őket.</a:t>
            </a:r>
            <a:endParaRPr lang="en-US" sz="2400" dirty="0"/>
          </a:p>
          <a:p>
            <a:pPr lvl="1"/>
            <a:r>
              <a:rPr lang="en-US" sz="2400" dirty="0"/>
              <a:t>~272KB</a:t>
            </a:r>
            <a:r>
              <a:rPr lang="hu-HU" sz="2400" dirty="0"/>
              <a:t> a fájl mérete</a:t>
            </a:r>
          </a:p>
          <a:p>
            <a:pPr lvl="1"/>
            <a:r>
              <a:rPr lang="hu-HU" sz="2400" dirty="0"/>
              <a:t>Pl. bejegyzése:</a:t>
            </a:r>
            <a:endParaRPr lang="en-US" sz="1900" dirty="0"/>
          </a:p>
          <a:p>
            <a:pPr marL="45720" indent="0">
              <a:buNone/>
            </a:pPr>
            <a:r>
              <a:rPr lang="en-US" sz="1800" dirty="0"/>
              <a:t>com.			172800	IN	NS	a.gtld-servers.net.</a:t>
            </a:r>
          </a:p>
          <a:p>
            <a:pPr marL="45720" indent="0">
              <a:buNone/>
            </a:pPr>
            <a:r>
              <a:rPr lang="en-US" sz="1800" dirty="0"/>
              <a:t>com.			172800	IN	NS	b.gtld-servers.net.</a:t>
            </a:r>
          </a:p>
          <a:p>
            <a:pPr marL="45720" indent="0">
              <a:buNone/>
            </a:pPr>
            <a:r>
              <a:rPr lang="en-US" sz="1800" dirty="0"/>
              <a:t>com.			172800	IN	NS	c.gtld-servers.net.</a:t>
            </a:r>
          </a:p>
          <a:p>
            <a:pPr marL="45720" indent="0">
              <a:buNone/>
            </a:pPr>
            <a:endParaRPr lang="en-US" sz="1700" dirty="0"/>
          </a:p>
          <a:p>
            <a:r>
              <a:rPr lang="hu-HU" sz="2800" dirty="0"/>
              <a:t>Az</a:t>
            </a:r>
            <a:r>
              <a:rPr lang="en-US" sz="2800" dirty="0"/>
              <a:t> ICANN</a:t>
            </a:r>
            <a:r>
              <a:rPr lang="hu-HU" sz="2800" dirty="0"/>
              <a:t> adminisztrálja</a:t>
            </a:r>
            <a:endParaRPr lang="en-US" sz="2800" dirty="0"/>
          </a:p>
          <a:p>
            <a:pPr lvl="1"/>
            <a:r>
              <a:rPr lang="en-US" sz="2400" dirty="0"/>
              <a:t>13 root s</a:t>
            </a:r>
            <a:r>
              <a:rPr lang="hu-HU" sz="2400" dirty="0"/>
              <a:t>z</a:t>
            </a:r>
            <a:r>
              <a:rPr lang="en-US" sz="2400" dirty="0" err="1"/>
              <a:t>erver</a:t>
            </a:r>
            <a:r>
              <a:rPr lang="en-US" sz="2400" dirty="0"/>
              <a:t>, </a:t>
            </a:r>
            <a:r>
              <a:rPr lang="hu-HU" sz="2400" dirty="0"/>
              <a:t>címkék: </a:t>
            </a:r>
            <a:r>
              <a:rPr lang="en-US" sz="2400" dirty="0"/>
              <a:t>A</a:t>
            </a:r>
            <a:r>
              <a:rPr lang="en-US" sz="2400" dirty="0">
                <a:sym typeface="Wingdings" pitchFamily="2" charset="2"/>
              </a:rPr>
              <a:t>M</a:t>
            </a:r>
            <a:endParaRPr lang="hu-HU" sz="2400" dirty="0">
              <a:sym typeface="Wingdings" pitchFamily="2" charset="2"/>
            </a:endParaRPr>
          </a:p>
          <a:p>
            <a:pPr lvl="1"/>
            <a:r>
              <a:rPr lang="hu-HU" sz="2000" dirty="0"/>
              <a:t>Pl.: </a:t>
            </a:r>
            <a:r>
              <a:rPr lang="hu-HU" sz="2000" dirty="0" err="1"/>
              <a:t>i.root-servers.net</a:t>
            </a:r>
            <a:endParaRPr lang="en-US" sz="2400" dirty="0">
              <a:sym typeface="Wingdings" pitchFamily="2" charset="2"/>
            </a:endParaRPr>
          </a:p>
          <a:p>
            <a:pPr lvl="1"/>
            <a:r>
              <a:rPr lang="en-US" sz="2400" dirty="0"/>
              <a:t>6 </a:t>
            </a:r>
            <a:r>
              <a:rPr lang="hu-HU" sz="2400" dirty="0"/>
              <a:t>db ezek közül „</a:t>
            </a:r>
            <a:r>
              <a:rPr lang="hu-HU" sz="2400" dirty="0" err="1"/>
              <a:t>anycastolt</a:t>
            </a:r>
            <a:r>
              <a:rPr lang="hu-HU" sz="2400" dirty="0"/>
              <a:t>”</a:t>
            </a:r>
            <a:r>
              <a:rPr lang="en-US" sz="2400" dirty="0"/>
              <a:t>, </a:t>
            </a:r>
            <a:r>
              <a:rPr lang="hu-HU" sz="2400" dirty="0"/>
              <a:t>azaz globálisan számos replika létezik</a:t>
            </a:r>
            <a:endParaRPr lang="en-US" sz="2400" dirty="0"/>
          </a:p>
          <a:p>
            <a:r>
              <a:rPr lang="hu-HU" sz="2800" dirty="0"/>
              <a:t>Ha név nem feloldható (lokálisan), akkor hozzájuk kell fordulni</a:t>
            </a:r>
            <a:endParaRPr lang="en-US" sz="2800" dirty="0"/>
          </a:p>
          <a:p>
            <a:pPr lvl="1"/>
            <a:r>
              <a:rPr lang="hu-HU" sz="2400" dirty="0"/>
              <a:t>A gyakorlatban a legtöbb rendszer lokálisan tárolja ezt az információt (cache)</a:t>
            </a:r>
            <a:endParaRPr lang="en-US" sz="2400" dirty="0"/>
          </a:p>
          <a:p>
            <a:pPr marL="4572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4349179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the Roots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512</a:t>
            </a:fld>
            <a:endParaRPr lang="en-US" dirty="0"/>
          </a:p>
        </p:txBody>
      </p:sp>
      <p:pic>
        <p:nvPicPr>
          <p:cNvPr id="2050" name="Picture 2" descr="D:\Classes\CS 4700\assets\Root-curr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5346"/>
            <a:ext cx="9144000" cy="391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42725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/>
          <p:cNvSpPr/>
          <p:nvPr/>
        </p:nvSpPr>
        <p:spPr>
          <a:xfrm>
            <a:off x="1981200" y="1915892"/>
            <a:ext cx="4821466" cy="21111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Northeastern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Lokális névszerverek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513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7084" y="4103240"/>
            <a:ext cx="8991600" cy="2754763"/>
          </a:xfrm>
        </p:spPr>
        <p:txBody>
          <a:bodyPr>
            <a:normAutofit/>
          </a:bodyPr>
          <a:lstStyle/>
          <a:p>
            <a:r>
              <a:rPr lang="hu-HU" dirty="0"/>
              <a:t>Minden </a:t>
            </a:r>
            <a:r>
              <a:rPr lang="en-US" dirty="0"/>
              <a:t>ISP/c</a:t>
            </a:r>
            <a:r>
              <a:rPr lang="hu-HU" dirty="0"/>
              <a:t>ég rendelkezik egy lokális</a:t>
            </a:r>
            <a:r>
              <a:rPr lang="en-US" dirty="0"/>
              <a:t>, default </a:t>
            </a:r>
            <a:r>
              <a:rPr lang="hu-HU" dirty="0"/>
              <a:t>névszerverrel</a:t>
            </a:r>
            <a:endParaRPr lang="en-US" dirty="0"/>
          </a:p>
          <a:p>
            <a:r>
              <a:rPr lang="hu-HU" dirty="0"/>
              <a:t>Gyakran a </a:t>
            </a:r>
            <a:r>
              <a:rPr lang="en-US" dirty="0"/>
              <a:t>DHCP</a:t>
            </a:r>
            <a:r>
              <a:rPr lang="hu-HU" dirty="0"/>
              <a:t> konfigurálja fel</a:t>
            </a:r>
            <a:endParaRPr lang="en-US" dirty="0"/>
          </a:p>
          <a:p>
            <a:r>
              <a:rPr lang="hu-HU" dirty="0"/>
              <a:t>A DNS lekérdezések a lokális névszervernél kezdődnek</a:t>
            </a:r>
            <a:endParaRPr lang="en-US" dirty="0"/>
          </a:p>
          <a:p>
            <a:r>
              <a:rPr lang="hu-HU" dirty="0"/>
              <a:t>Gyakran cache-be teszik a lekérdezés eredményét</a:t>
            </a:r>
            <a:endParaRPr lang="en-US" dirty="0"/>
          </a:p>
        </p:txBody>
      </p:sp>
      <p:pic>
        <p:nvPicPr>
          <p:cNvPr id="1026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97" y="1915892"/>
            <a:ext cx="826861" cy="82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936" y="2405976"/>
            <a:ext cx="826861" cy="82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97" y="3200179"/>
            <a:ext cx="826861" cy="82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2" y="227512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p Arrow 9"/>
          <p:cNvSpPr/>
          <p:nvPr/>
        </p:nvSpPr>
        <p:spPr>
          <a:xfrm rot="4760621">
            <a:off x="4105371" y="2588360"/>
            <a:ext cx="553978" cy="1861157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flipH="1">
            <a:off x="3959448" y="1067101"/>
            <a:ext cx="2410731" cy="1005472"/>
            <a:chOff x="1219200" y="4876799"/>
            <a:chExt cx="5181605" cy="1384995"/>
          </a:xfrm>
        </p:grpSpPr>
        <p:sp>
          <p:nvSpPr>
            <p:cNvPr id="12" name="Rectangular Callout 11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25142"/>
                <a:gd name="adj2" fmla="val 15956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19202" y="4876799"/>
              <a:ext cx="5181603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Hol van a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google.com?</a:t>
              </a:r>
            </a:p>
          </p:txBody>
        </p:sp>
      </p:grpSp>
      <p:sp>
        <p:nvSpPr>
          <p:cNvPr id="14" name="Up Arrow 13"/>
          <p:cNvSpPr/>
          <p:nvPr/>
        </p:nvSpPr>
        <p:spPr>
          <a:xfrm rot="5400000">
            <a:off x="7205450" y="2087271"/>
            <a:ext cx="553978" cy="1594902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Authoratív</a:t>
            </a:r>
            <a:r>
              <a:rPr lang="en-US" dirty="0"/>
              <a:t> N</a:t>
            </a:r>
            <a:r>
              <a:rPr lang="hu-HU" dirty="0"/>
              <a:t>évszerverek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514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5900058"/>
            <a:ext cx="8839200" cy="859971"/>
          </a:xfrm>
        </p:spPr>
        <p:txBody>
          <a:bodyPr>
            <a:normAutofit/>
          </a:bodyPr>
          <a:lstStyle/>
          <a:p>
            <a:r>
              <a:rPr lang="hu-HU" dirty="0"/>
              <a:t>név</a:t>
            </a:r>
            <a:r>
              <a:rPr lang="en-US" dirty="0">
                <a:sym typeface="Wingdings" pitchFamily="2" charset="2"/>
              </a:rPr>
              <a:t>IP </a:t>
            </a:r>
            <a:r>
              <a:rPr lang="hu-HU" dirty="0">
                <a:sym typeface="Wingdings" pitchFamily="2" charset="2"/>
              </a:rPr>
              <a:t>leképezéseket tárolja egy adott </a:t>
            </a:r>
            <a:r>
              <a:rPr lang="hu-HU" dirty="0" err="1">
                <a:sym typeface="Wingdings" pitchFamily="2" charset="2"/>
              </a:rPr>
              <a:t>hoszthoz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5717031" y="2703386"/>
            <a:ext cx="3119218" cy="21111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Northeastern</a:t>
            </a:r>
          </a:p>
        </p:txBody>
      </p:sp>
      <p:pic>
        <p:nvPicPr>
          <p:cNvPr id="6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388" y="2436950"/>
            <a:ext cx="826861" cy="82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23" y="3073420"/>
            <a:ext cx="838208" cy="8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 flipH="1">
            <a:off x="252162" y="1839990"/>
            <a:ext cx="2632552" cy="1005472"/>
            <a:chOff x="1219200" y="4876799"/>
            <a:chExt cx="5181605" cy="1384995"/>
          </a:xfrm>
        </p:grpSpPr>
        <p:sp>
          <p:nvSpPr>
            <p:cNvPr id="9" name="Rectangular Callout 8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33826"/>
                <a:gd name="adj2" fmla="val 8594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19202" y="4876799"/>
              <a:ext cx="5181603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l van a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www.neu.edu?</a:t>
              </a:r>
            </a:p>
          </p:txBody>
        </p:sp>
      </p:grpSp>
      <p:sp>
        <p:nvSpPr>
          <p:cNvPr id="11" name="Up Arrow 10"/>
          <p:cNvSpPr/>
          <p:nvPr/>
        </p:nvSpPr>
        <p:spPr>
          <a:xfrm rot="5400000">
            <a:off x="633825" y="3059985"/>
            <a:ext cx="553978" cy="843971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28" y="3062867"/>
            <a:ext cx="838208" cy="8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421" y="3073420"/>
            <a:ext cx="838208" cy="8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Up Arrow 13"/>
          <p:cNvSpPr/>
          <p:nvPr/>
        </p:nvSpPr>
        <p:spPr>
          <a:xfrm rot="5400000">
            <a:off x="2504675" y="3070539"/>
            <a:ext cx="553978" cy="843971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4370348" y="3059985"/>
            <a:ext cx="553978" cy="843971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58889" y="398952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Root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64399" y="398952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138812" y="398952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neu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991801" y="1975285"/>
            <a:ext cx="203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www.neu.edu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019800" y="2850381"/>
            <a:ext cx="1894114" cy="63159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Up Arrow Callout 25"/>
          <p:cNvSpPr/>
          <p:nvPr/>
        </p:nvSpPr>
        <p:spPr>
          <a:xfrm>
            <a:off x="4680853" y="4440305"/>
            <a:ext cx="1905000" cy="129646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A</a:t>
            </a:r>
            <a:r>
              <a:rPr lang="en-US" sz="2400" dirty="0"/>
              <a:t> ‘neu.edu’</a:t>
            </a:r>
            <a:r>
              <a:rPr lang="hu-HU" sz="2400" dirty="0"/>
              <a:t> felügyelője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 flipH="1">
            <a:off x="3419905" y="1611390"/>
            <a:ext cx="2632552" cy="1005472"/>
            <a:chOff x="1219200" y="4876799"/>
            <a:chExt cx="5181605" cy="1384995"/>
          </a:xfrm>
        </p:grpSpPr>
        <p:sp>
          <p:nvSpPr>
            <p:cNvPr id="28" name="Rectangular Callout 27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-32748"/>
                <a:gd name="adj2" fmla="val 9352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9202" y="4876799"/>
              <a:ext cx="5181603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www.neu.edu = 155.33.17.68</a:t>
              </a:r>
            </a:p>
          </p:txBody>
        </p:sp>
      </p:grpSp>
      <p:sp>
        <p:nvSpPr>
          <p:cNvPr id="25" name="Up Arrow Callout 24"/>
          <p:cNvSpPr/>
          <p:nvPr/>
        </p:nvSpPr>
        <p:spPr>
          <a:xfrm>
            <a:off x="2781664" y="4440305"/>
            <a:ext cx="1682377" cy="129646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Az</a:t>
            </a:r>
            <a:r>
              <a:rPr lang="en-US" sz="2400" dirty="0"/>
              <a:t> ‘</a:t>
            </a:r>
            <a:r>
              <a:rPr lang="en-US" sz="2400" dirty="0" err="1"/>
              <a:t>edu</a:t>
            </a:r>
            <a:r>
              <a:rPr lang="en-US" sz="2400" dirty="0"/>
              <a:t>’</a:t>
            </a:r>
            <a:r>
              <a:rPr lang="hu-HU" sz="2400" dirty="0"/>
              <a:t> felügyelője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50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6" grpId="0" animBg="1"/>
      <p:bldP spid="25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Egyszerű </a:t>
            </a:r>
            <a:r>
              <a:rPr lang="hu-HU" dirty="0" err="1"/>
              <a:t>doménnév</a:t>
            </a:r>
            <a:r>
              <a:rPr lang="hu-HU" dirty="0"/>
              <a:t> feloldás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7970" y="1600200"/>
            <a:ext cx="8991600" cy="5105400"/>
          </a:xfrm>
        </p:spPr>
        <p:txBody>
          <a:bodyPr>
            <a:normAutofit lnSpcReduction="10000"/>
          </a:bodyPr>
          <a:lstStyle/>
          <a:p>
            <a:r>
              <a:rPr lang="hu-HU" dirty="0"/>
              <a:t>Minden </a:t>
            </a:r>
            <a:r>
              <a:rPr lang="hu-HU" dirty="0" err="1"/>
              <a:t>hoszt</a:t>
            </a:r>
            <a:r>
              <a:rPr lang="hu-HU" dirty="0"/>
              <a:t> ismer egy lokális DNS szervert</a:t>
            </a:r>
            <a:endParaRPr lang="en-US" dirty="0"/>
          </a:p>
          <a:p>
            <a:pPr lvl="1"/>
            <a:r>
              <a:rPr lang="hu-HU" dirty="0"/>
              <a:t>Minden kérést ennek küld</a:t>
            </a:r>
            <a:endParaRPr lang="en-US" dirty="0"/>
          </a:p>
          <a:p>
            <a:r>
              <a:rPr lang="hu-HU" dirty="0"/>
              <a:t>Ha a lokális DNS szerver tud válaszolni, akkor kész…</a:t>
            </a:r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hu-HU" dirty="0"/>
              <a:t>A lokális szerver a felügyelő szerver az adott névhez</a:t>
            </a:r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hu-HU" dirty="0"/>
              <a:t>A lokális szerver cache-ében van rekord a keresett névhez</a:t>
            </a:r>
            <a:endParaRPr lang="en-US" dirty="0"/>
          </a:p>
          <a:p>
            <a:r>
              <a:rPr lang="hu-HU" dirty="0"/>
              <a:t>Különben menjünk végig a teljes hierarchián felülről lefelé egészen a keresett név felügyeleti szerveréig</a:t>
            </a:r>
            <a:endParaRPr lang="en-US" dirty="0"/>
          </a:p>
          <a:p>
            <a:pPr lvl="1"/>
            <a:r>
              <a:rPr lang="hu-HU" dirty="0"/>
              <a:t>Minden lokális</a:t>
            </a:r>
            <a:r>
              <a:rPr lang="en-US" dirty="0"/>
              <a:t> DNS </a:t>
            </a:r>
            <a:r>
              <a:rPr lang="hu-HU" dirty="0"/>
              <a:t>szerver ismeri a </a:t>
            </a:r>
            <a:r>
              <a:rPr lang="hu-HU" dirty="0" err="1"/>
              <a:t>root</a:t>
            </a:r>
            <a:r>
              <a:rPr lang="hu-HU" dirty="0"/>
              <a:t> szervereket</a:t>
            </a:r>
            <a:endParaRPr lang="en-US" dirty="0"/>
          </a:p>
          <a:p>
            <a:pPr lvl="1"/>
            <a:r>
              <a:rPr lang="hu-HU" dirty="0"/>
              <a:t>Cache tartalma alapján bizonyos lépések átugrása, ha lehet</a:t>
            </a:r>
            <a:endParaRPr lang="en-US" dirty="0"/>
          </a:p>
          <a:p>
            <a:pPr lvl="2"/>
            <a:r>
              <a:rPr lang="hu-HU" dirty="0"/>
              <a:t>Pl. ha  a </a:t>
            </a:r>
            <a:r>
              <a:rPr lang="hu-HU" dirty="0" err="1"/>
              <a:t>root</a:t>
            </a:r>
            <a:r>
              <a:rPr lang="hu-HU" dirty="0"/>
              <a:t> fájl tárolva van a cache-ben, akkor egyből ugorhatunk az „.</a:t>
            </a:r>
            <a:r>
              <a:rPr lang="hu-HU" dirty="0" err="1"/>
              <a:t>edu</a:t>
            </a:r>
            <a:r>
              <a:rPr lang="hu-HU" dirty="0"/>
              <a:t>” szerverére.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486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Lekérdezések</a:t>
            </a:r>
            <a:r>
              <a:rPr lang="hu-HU" b="1" dirty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A lekérdezésnek két fajtája van:</a:t>
            </a:r>
          </a:p>
          <a:p>
            <a:pPr lvl="1"/>
            <a:r>
              <a:rPr lang="hu-HU" sz="1800" i="1" dirty="0"/>
              <a:t>Rekurzív lekérdezés</a:t>
            </a:r>
            <a:r>
              <a:rPr lang="hu-HU" sz="1800" dirty="0"/>
              <a:t> – Ha a névszerver végzi el a névfeloldást, és  tér vissza a válasszal.</a:t>
            </a:r>
          </a:p>
          <a:p>
            <a:pPr lvl="1"/>
            <a:r>
              <a:rPr lang="hu-HU" sz="1800" i="1" dirty="0"/>
              <a:t>Iteratív lekérdezés</a:t>
            </a:r>
            <a:r>
              <a:rPr lang="hu-HU" sz="1800" dirty="0"/>
              <a:t> – Ha a névszerver adja vissza a választ vagy legalább azt, hogy kitől kapható meg a következő válasz.</a:t>
            </a:r>
          </a:p>
          <a:p>
            <a:r>
              <a:rPr lang="hu-HU" sz="1800" dirty="0"/>
              <a:t>Melyik a jobb?</a:t>
            </a:r>
          </a:p>
          <a:p>
            <a:pPr lvl="1"/>
            <a:r>
              <a:rPr lang="hu-HU" sz="1800" i="1" dirty="0"/>
              <a:t>Rekurzív jellemzői</a:t>
            </a:r>
          </a:p>
          <a:p>
            <a:pPr lvl="2"/>
            <a:r>
              <a:rPr lang="hu-HU" sz="1800" dirty="0"/>
              <a:t>Lehetővé teszi a szervernek a kliens terhelés kihelyezését a kezelhetőségért.</a:t>
            </a:r>
          </a:p>
          <a:p>
            <a:pPr lvl="2"/>
            <a:r>
              <a:rPr lang="hu-HU" sz="1800" dirty="0"/>
              <a:t>Lehetővé teszi a szervernek, hogy a kliensek egy csoportja felett végezzen </a:t>
            </a:r>
            <a:r>
              <a:rPr lang="hu-HU" sz="1800" i="1" dirty="0" err="1"/>
              <a:t>cache</a:t>
            </a:r>
            <a:r>
              <a:rPr lang="hu-HU" sz="1800" dirty="0" err="1"/>
              <a:t>lést</a:t>
            </a:r>
            <a:r>
              <a:rPr lang="hu-HU" sz="1800" dirty="0"/>
              <a:t>, a jobb teljesítményért.</a:t>
            </a:r>
          </a:p>
          <a:p>
            <a:pPr lvl="1"/>
            <a:r>
              <a:rPr lang="hu-HU" sz="1800" i="1" dirty="0"/>
              <a:t>Iteratív jellemzői</a:t>
            </a:r>
          </a:p>
          <a:p>
            <a:pPr lvl="2"/>
            <a:r>
              <a:rPr lang="hu-HU" sz="1800" dirty="0"/>
              <a:t>Válasz után nem kell semmit tenni a kéréssel a névszervernek.</a:t>
            </a:r>
          </a:p>
          <a:p>
            <a:pPr lvl="2"/>
            <a:r>
              <a:rPr lang="hu-HU" sz="1800" dirty="0"/>
              <a:t>Könnyű magas terhelésű szervert építeni.</a:t>
            </a: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296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Rekurzív</a:t>
            </a:r>
            <a:r>
              <a:rPr lang="en-US" dirty="0"/>
              <a:t> DNS </a:t>
            </a:r>
            <a:r>
              <a:rPr lang="hu-HU" dirty="0"/>
              <a:t>lekérdezés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2542492"/>
            <a:ext cx="4354286" cy="3842657"/>
          </a:xfrm>
        </p:spPr>
        <p:txBody>
          <a:bodyPr>
            <a:normAutofit/>
          </a:bodyPr>
          <a:lstStyle/>
          <a:p>
            <a:r>
              <a:rPr lang="hu-HU" sz="2400" dirty="0"/>
              <a:t>A lokális szerver terhet rak a kérdezett névszerverre (pl. </a:t>
            </a:r>
            <a:r>
              <a:rPr lang="hu-HU" sz="2400" dirty="0" err="1"/>
              <a:t>root</a:t>
            </a:r>
            <a:r>
              <a:rPr lang="hu-HU" sz="2400" dirty="0"/>
              <a:t>)</a:t>
            </a:r>
            <a:endParaRPr lang="en-US" sz="2400" dirty="0"/>
          </a:p>
          <a:p>
            <a:r>
              <a:rPr lang="hu-HU" sz="2400" dirty="0"/>
              <a:t>Honnan tudja a kérdezett, hogy kinek továbbítsa a választ</a:t>
            </a:r>
            <a:r>
              <a:rPr lang="en-US" sz="2400" dirty="0"/>
              <a:t>?</a:t>
            </a:r>
          </a:p>
          <a:p>
            <a:pPr lvl="1"/>
            <a:r>
              <a:rPr lang="en-US" sz="2100" dirty="0"/>
              <a:t>Random ID</a:t>
            </a:r>
            <a:r>
              <a:rPr lang="hu-HU" sz="2100" dirty="0"/>
              <a:t> a DNS lekérdezésben</a:t>
            </a:r>
            <a:endParaRPr lang="en-US" sz="2100" dirty="0"/>
          </a:p>
        </p:txBody>
      </p:sp>
      <p:pic>
        <p:nvPicPr>
          <p:cNvPr id="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90" y="1850216"/>
            <a:ext cx="687992" cy="6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Up Arrow 6"/>
          <p:cNvSpPr/>
          <p:nvPr/>
        </p:nvSpPr>
        <p:spPr>
          <a:xfrm rot="10800000">
            <a:off x="5004078" y="2656113"/>
            <a:ext cx="553978" cy="651409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85" y="1850216"/>
            <a:ext cx="687992" cy="6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9" y="3419974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60" y="5789650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62" y="5141711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61" y="3419974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72337" y="6439879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Root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88194" y="5762205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25351" y="4039403"/>
            <a:ext cx="199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ns1.google.com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0298" y="1454670"/>
            <a:ext cx="212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www.google.com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69389" y="4072511"/>
            <a:ext cx="242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asgard.ccs.neu.edu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8037981" y="2656113"/>
            <a:ext cx="0" cy="60960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 rot="8796339">
            <a:off x="5362201" y="4418209"/>
            <a:ext cx="553978" cy="1608141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3753653">
            <a:off x="7000294" y="5513438"/>
            <a:ext cx="553978" cy="651409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7802989" y="4419411"/>
            <a:ext cx="553978" cy="651409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 rot="10800000">
            <a:off x="7802989" y="4419410"/>
            <a:ext cx="553978" cy="651409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4400000">
            <a:off x="6976309" y="5550083"/>
            <a:ext cx="553978" cy="651409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19800000">
            <a:off x="5331388" y="4384863"/>
            <a:ext cx="553978" cy="1608141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>
            <a:off x="5004078" y="2656113"/>
            <a:ext cx="553978" cy="651409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5714999" y="1948365"/>
            <a:ext cx="1919635" cy="4916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flipH="1">
            <a:off x="424543" y="1737729"/>
            <a:ext cx="4142748" cy="543571"/>
            <a:chOff x="1219200" y="4876799"/>
            <a:chExt cx="5181605" cy="1384995"/>
          </a:xfrm>
        </p:grpSpPr>
        <p:sp>
          <p:nvSpPr>
            <p:cNvPr id="30" name="Rectangular Callout 29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-61220"/>
                <a:gd name="adj2" fmla="val -283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19203" y="5015484"/>
              <a:ext cx="5181602" cy="117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Hol van 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www.google.com?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21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Iteratív </a:t>
            </a:r>
            <a:r>
              <a:rPr lang="en-US" dirty="0"/>
              <a:t>DNS </a:t>
            </a:r>
            <a:r>
              <a:rPr lang="hu-HU" dirty="0"/>
              <a:t>lekérdezés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882" y="2786745"/>
            <a:ext cx="4556407" cy="4049487"/>
          </a:xfrm>
        </p:spPr>
        <p:txBody>
          <a:bodyPr>
            <a:normAutofit/>
          </a:bodyPr>
          <a:lstStyle/>
          <a:p>
            <a:r>
              <a:rPr lang="hu-HU" dirty="0"/>
              <a:t>A szerver mindig a következő kérdezendő névszerver adataival tér vissza</a:t>
            </a:r>
            <a:endParaRPr lang="en-US" dirty="0"/>
          </a:p>
          <a:p>
            <a:pPr lvl="1"/>
            <a:r>
              <a:rPr lang="en-US" dirty="0"/>
              <a:t>“I don’t know this name, but this other server might”</a:t>
            </a:r>
          </a:p>
          <a:p>
            <a:r>
              <a:rPr lang="hu-HU" b="1" dirty="0"/>
              <a:t>Napjainkban iteratív módon működik a DNS!!!</a:t>
            </a:r>
            <a:endParaRPr lang="en-US" b="1" dirty="0"/>
          </a:p>
        </p:txBody>
      </p:sp>
      <p:pic>
        <p:nvPicPr>
          <p:cNvPr id="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90" y="1850216"/>
            <a:ext cx="687992" cy="6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p Arrow 5"/>
          <p:cNvSpPr/>
          <p:nvPr/>
        </p:nvSpPr>
        <p:spPr>
          <a:xfrm rot="10800000">
            <a:off x="5004078" y="2656113"/>
            <a:ext cx="553978" cy="651409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85" y="1850216"/>
            <a:ext cx="687992" cy="6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9" y="3419974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60" y="5789650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62" y="5141711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61" y="3419974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72337" y="6439879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Root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88194" y="5762205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5351" y="4039403"/>
            <a:ext cx="199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ns1.google.com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60298" y="1454670"/>
            <a:ext cx="212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www.google.com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9389" y="4072511"/>
            <a:ext cx="242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asgard.ccs.neu.edu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037981" y="2656113"/>
            <a:ext cx="0" cy="60960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Up Arrow 17"/>
          <p:cNvSpPr/>
          <p:nvPr/>
        </p:nvSpPr>
        <p:spPr>
          <a:xfrm rot="8796339">
            <a:off x="5362201" y="4418209"/>
            <a:ext cx="553978" cy="1608141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rot="7700886">
            <a:off x="6430415" y="3477084"/>
            <a:ext cx="553978" cy="230919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5400000">
            <a:off x="6380931" y="2870058"/>
            <a:ext cx="553978" cy="1793531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 rot="16200000">
            <a:off x="6361841" y="2866605"/>
            <a:ext cx="553978" cy="1800435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18457775">
            <a:off x="6371435" y="3464446"/>
            <a:ext cx="553978" cy="2326468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9800000">
            <a:off x="5329194" y="4338262"/>
            <a:ext cx="553978" cy="1608141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5004078" y="2656114"/>
            <a:ext cx="553978" cy="651409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5714999" y="1948365"/>
            <a:ext cx="1919635" cy="4916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 flipH="1">
            <a:off x="424543" y="1737729"/>
            <a:ext cx="4142748" cy="543571"/>
            <a:chOff x="1219200" y="4876799"/>
            <a:chExt cx="5181605" cy="1384995"/>
          </a:xfrm>
        </p:grpSpPr>
        <p:sp>
          <p:nvSpPr>
            <p:cNvPr id="27" name="Rectangular Callout 26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-61220"/>
                <a:gd name="adj2" fmla="val -283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19203" y="5015484"/>
              <a:ext cx="5181602" cy="117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Hol van 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www.google.com?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96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</p:bld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</a:t>
            </a:r>
            <a:r>
              <a:rPr lang="hu-HU" dirty="0"/>
              <a:t>bejegyzés elterjedése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991600" cy="1992086"/>
          </a:xfrm>
        </p:spPr>
        <p:txBody>
          <a:bodyPr>
            <a:normAutofit/>
          </a:bodyPr>
          <a:lstStyle/>
          <a:p>
            <a:r>
              <a:rPr lang="hu-HU" dirty="0"/>
              <a:t>Van-e a teremben olyan, aki vásárolt már </a:t>
            </a:r>
            <a:r>
              <a:rPr lang="hu-HU" dirty="0" err="1"/>
              <a:t>domén</a:t>
            </a:r>
            <a:r>
              <a:rPr lang="hu-HU" dirty="0"/>
              <a:t> nevet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Észrevettétek-e, hogy kb. </a:t>
            </a:r>
            <a:r>
              <a:rPr lang="en-US" dirty="0"/>
              <a:t>72 </a:t>
            </a:r>
            <a:r>
              <a:rPr lang="hu-HU" dirty="0"/>
              <a:t>óra kell ahhoz, hogy elérhető legyen a bejegyzés után?</a:t>
            </a:r>
            <a:endParaRPr lang="en-US" dirty="0"/>
          </a:p>
          <a:p>
            <a:pPr lvl="1"/>
            <a:r>
              <a:rPr lang="hu-HU" dirty="0"/>
              <a:t>Ez a késés a</a:t>
            </a:r>
            <a:r>
              <a:rPr lang="en-US" dirty="0"/>
              <a:t> DNS </a:t>
            </a:r>
            <a:r>
              <a:rPr lang="en-US" dirty="0" err="1"/>
              <a:t>Propa</a:t>
            </a:r>
            <a:r>
              <a:rPr lang="hu-HU" dirty="0" err="1"/>
              <a:t>gáció</a:t>
            </a:r>
            <a:r>
              <a:rPr lang="hu-HU" dirty="0"/>
              <a:t>/DNS bejegyzés elterjedése</a:t>
            </a:r>
            <a:endParaRPr lang="en-US" dirty="0"/>
          </a:p>
        </p:txBody>
      </p:sp>
      <p:pic>
        <p:nvPicPr>
          <p:cNvPr id="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3" y="3934350"/>
            <a:ext cx="687992" cy="6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055" y="3939070"/>
            <a:ext cx="687992" cy="6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59" y="4424220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37" y="3934350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530" y="3934350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13" y="4424220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01514" y="4584579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Root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75862" y="4554844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8963" y="5043649"/>
            <a:ext cx="204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ns.godaddy.com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51400" y="3555051"/>
            <a:ext cx="2735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www.my-new-site.com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0659" y="5076757"/>
            <a:ext cx="242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asgard.ccs.neu.edu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695795" y="4424220"/>
            <a:ext cx="679260" cy="30480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 Arrow 22"/>
          <p:cNvSpPr/>
          <p:nvPr/>
        </p:nvSpPr>
        <p:spPr>
          <a:xfrm rot="17569223" flipV="1">
            <a:off x="929094" y="4287573"/>
            <a:ext cx="553978" cy="59401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 rot="17569223" flipV="1">
            <a:off x="5275254" y="4257839"/>
            <a:ext cx="553978" cy="59401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 rot="14655993" flipV="1">
            <a:off x="2359912" y="4249866"/>
            <a:ext cx="553978" cy="59401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/>
          <p:cNvSpPr/>
          <p:nvPr/>
        </p:nvSpPr>
        <p:spPr>
          <a:xfrm rot="16200000" flipV="1">
            <a:off x="3843832" y="3972877"/>
            <a:ext cx="553978" cy="594010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3"/>
          <p:cNvSpPr txBox="1">
            <a:spLocks/>
          </p:cNvSpPr>
          <p:nvPr/>
        </p:nvSpPr>
        <p:spPr>
          <a:xfrm>
            <a:off x="152396" y="5638788"/>
            <a:ext cx="8991600" cy="6423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Miért nem sikerül ez egy új</a:t>
            </a:r>
            <a:r>
              <a:rPr lang="en-US" dirty="0"/>
              <a:t> DNS n</a:t>
            </a:r>
            <a:r>
              <a:rPr lang="hu-HU" dirty="0"/>
              <a:t>év esetén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440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 animBg="1"/>
      <p:bldP spid="27" grpId="0" animBg="1"/>
      <p:bldP spid="28" grpId="0" animBg="1"/>
      <p:bldP spid="29" grpId="0" animBg="1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8047748" y="2033489"/>
            <a:ext cx="0" cy="385537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Beburkolás – Internet példa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89901" y="1664999"/>
            <a:ext cx="1131919" cy="736980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Web Server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478973" y="2636200"/>
            <a:ext cx="1137551" cy="736980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78973" y="4110146"/>
            <a:ext cx="1137551" cy="73698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IP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7478973" y="5520369"/>
            <a:ext cx="1137551" cy="736980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1600" dirty="0">
                <a:solidFill>
                  <a:schemeClr val="bg1"/>
                </a:solidFill>
              </a:rPr>
              <a:t>Ethernet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778455" y="1664996"/>
            <a:ext cx="1311220" cy="736980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HTTP Header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559679" y="2636197"/>
            <a:ext cx="1218776" cy="736980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TCP Header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98971" y="4110143"/>
            <a:ext cx="1060708" cy="73698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IP Header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41654" y="5520369"/>
            <a:ext cx="1157317" cy="736980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1600" dirty="0">
                <a:solidFill>
                  <a:schemeClr val="bg1"/>
                </a:solidFill>
              </a:rPr>
              <a:t>Ethernet Header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79196" y="5520372"/>
            <a:ext cx="1154120" cy="736980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1600" dirty="0">
                <a:solidFill>
                  <a:schemeClr val="bg1"/>
                </a:solidFill>
              </a:rPr>
              <a:t>Ethernet Trailer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5096959" y="1664996"/>
            <a:ext cx="963567" cy="73698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Web Page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778455" y="2636200"/>
            <a:ext cx="1311220" cy="736980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HTTP Header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096959" y="2636200"/>
            <a:ext cx="963567" cy="73698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Web Page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559679" y="4110143"/>
            <a:ext cx="1218776" cy="736980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TCP Header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778455" y="4110146"/>
            <a:ext cx="1311220" cy="736980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HTTP Header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5096959" y="4110146"/>
            <a:ext cx="963567" cy="73698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Web Page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498971" y="5520369"/>
            <a:ext cx="1060708" cy="73698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IP Header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2559679" y="5520369"/>
            <a:ext cx="1218776" cy="736980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TCP Header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3778455" y="5520372"/>
            <a:ext cx="1311220" cy="736980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HTTP Header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096959" y="5520372"/>
            <a:ext cx="963567" cy="73698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Web Page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2559679" y="3643948"/>
            <a:ext cx="3519517" cy="0"/>
          </a:xfrm>
          <a:prstGeom prst="line">
            <a:avLst/>
          </a:prstGeom>
          <a:ln w="57150"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24576" y="3415302"/>
            <a:ext cx="1943609" cy="46166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TCP S</a:t>
            </a:r>
            <a:r>
              <a:rPr lang="hu-HU" sz="2400" dirty="0"/>
              <a:t>z</a:t>
            </a:r>
            <a:r>
              <a:rPr lang="en-US" sz="2400" dirty="0" err="1"/>
              <a:t>egmen</a:t>
            </a:r>
            <a:r>
              <a:rPr lang="hu-HU" sz="2400" dirty="0"/>
              <a:t>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498971" y="5106346"/>
            <a:ext cx="4580225" cy="2186"/>
          </a:xfrm>
          <a:prstGeom prst="line">
            <a:avLst/>
          </a:prstGeom>
          <a:ln w="57150"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16793" y="4877700"/>
            <a:ext cx="1744580" cy="46166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IP Datagram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341654" y="6517653"/>
            <a:ext cx="6891662" cy="0"/>
          </a:xfrm>
          <a:prstGeom prst="line">
            <a:avLst/>
          </a:prstGeom>
          <a:ln w="57150"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780569" y="6289007"/>
            <a:ext cx="1917448" cy="46166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Ethernet </a:t>
            </a:r>
            <a:r>
              <a:rPr lang="hu-HU" sz="2400" dirty="0"/>
              <a:t>Keret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867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4" grpId="0" animBg="1"/>
      <p:bldP spid="48" grpId="0" animBg="1"/>
    </p:bld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Cach</a:t>
            </a:r>
            <a:r>
              <a:rPr lang="hu-HU" dirty="0" err="1"/>
              <a:t>elés</a:t>
            </a:r>
            <a:r>
              <a:rPr lang="hu-HU" dirty="0"/>
              <a:t> VS frissesség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628147"/>
          </a:xfrm>
        </p:spPr>
        <p:txBody>
          <a:bodyPr/>
          <a:lstStyle/>
          <a:p>
            <a:r>
              <a:rPr lang="en-US" dirty="0"/>
              <a:t>DNS</a:t>
            </a:r>
            <a:r>
              <a:rPr lang="hu-HU" dirty="0"/>
              <a:t> elterjedés késését a cache okozza</a:t>
            </a:r>
            <a:endParaRPr lang="en-US" dirty="0"/>
          </a:p>
        </p:txBody>
      </p:sp>
      <p:pic>
        <p:nvPicPr>
          <p:cNvPr id="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1" y="3421645"/>
            <a:ext cx="687992" cy="6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51" y="3457100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34551" y="4109637"/>
            <a:ext cx="242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asgard.ccs.neu.edu</a:t>
            </a:r>
          </a:p>
        </p:txBody>
      </p:sp>
      <p:sp>
        <p:nvSpPr>
          <p:cNvPr id="8" name="Up Arrow 7"/>
          <p:cNvSpPr/>
          <p:nvPr/>
        </p:nvSpPr>
        <p:spPr>
          <a:xfrm rot="16200000" flipV="1">
            <a:off x="2215307" y="2483867"/>
            <a:ext cx="553978" cy="2500444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flipH="1">
            <a:off x="5170714" y="2228348"/>
            <a:ext cx="3755571" cy="1597911"/>
            <a:chOff x="1219200" y="4876799"/>
            <a:chExt cx="5181605" cy="1389740"/>
          </a:xfrm>
        </p:grpSpPr>
        <p:sp>
          <p:nvSpPr>
            <p:cNvPr id="10" name="Rectangular Callout 9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64908"/>
                <a:gd name="adj2" fmla="val 46017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3" y="4901369"/>
              <a:ext cx="5181602" cy="1365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Cached Root Zone File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</a:rPr>
                <a:t>Cached .com Zone File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Cached </a:t>
              </a: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.net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Zone File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hu-HU" sz="2400" kern="0" dirty="0">
                  <a:solidFill>
                    <a:sysClr val="window" lastClr="FFFFFF"/>
                  </a:solidFill>
                </a:rPr>
                <a:t>..</a:t>
              </a:r>
              <a:r>
                <a:rPr lang="en-US" sz="2400" kern="0" dirty="0">
                  <a:solidFill>
                    <a:sysClr val="window" lastClr="FFFFFF"/>
                  </a:solidFill>
                </a:rPr>
                <a:t>.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653" y="5663786"/>
            <a:ext cx="687992" cy="6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06" y="4113895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15" y="4320420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687" y="5745019"/>
            <a:ext cx="697433" cy="6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002683" y="4764124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Root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86647" y="4940914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437" y="6364448"/>
            <a:ext cx="204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ns.godaddy.com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49998" y="6297348"/>
            <a:ext cx="2735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www.my-new-site.com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584371" y="6007782"/>
            <a:ext cx="1719943" cy="0"/>
          </a:xfrm>
          <a:prstGeom prst="line">
            <a:avLst/>
          </a:prstGeom>
          <a:ln w="762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flipH="1">
            <a:off x="170972" y="2256597"/>
            <a:ext cx="3557021" cy="847566"/>
            <a:chOff x="1219200" y="4876799"/>
            <a:chExt cx="5181605" cy="1435489"/>
          </a:xfrm>
        </p:grpSpPr>
        <p:sp>
          <p:nvSpPr>
            <p:cNvPr id="22" name="Rectangular Callout 21"/>
            <p:cNvSpPr/>
            <p:nvPr/>
          </p:nvSpPr>
          <p:spPr>
            <a:xfrm>
              <a:off x="1219200" y="4876799"/>
              <a:ext cx="5181604" cy="1384994"/>
            </a:xfrm>
            <a:prstGeom prst="wedgeRectCallout">
              <a:avLst>
                <a:gd name="adj1" fmla="val 34875"/>
                <a:gd name="adj2" fmla="val 9567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9203" y="4904861"/>
              <a:ext cx="5181602" cy="1407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Hol van 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www.my-new-site.com?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793178" y="2273166"/>
            <a:ext cx="2180345" cy="847566"/>
            <a:chOff x="1219200" y="4876799"/>
            <a:chExt cx="5181605" cy="1435489"/>
          </a:xfrm>
        </p:grpSpPr>
        <p:sp>
          <p:nvSpPr>
            <p:cNvPr id="25" name="Rectangular Callout 24"/>
            <p:cNvSpPr/>
            <p:nvPr/>
          </p:nvSpPr>
          <p:spPr>
            <a:xfrm>
              <a:off x="1219200" y="4876799"/>
              <a:ext cx="5181605" cy="1384994"/>
            </a:xfrm>
            <a:prstGeom prst="wedgeRectCallout">
              <a:avLst>
                <a:gd name="adj1" fmla="val -18546"/>
                <a:gd name="adj2" fmla="val 99671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19202" y="4904861"/>
              <a:ext cx="5181603" cy="1407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400" kern="0" dirty="0">
                  <a:solidFill>
                    <a:sysClr val="window" lastClr="FFFFFF"/>
                  </a:solidFill>
                </a:rPr>
                <a:t>A név nem létezik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Up Arrow 28"/>
          <p:cNvSpPr/>
          <p:nvPr/>
        </p:nvSpPr>
        <p:spPr>
          <a:xfrm rot="5400000" flipV="1">
            <a:off x="2265078" y="2484154"/>
            <a:ext cx="553978" cy="2500444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152396" y="4855110"/>
            <a:ext cx="4332518" cy="10096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zóna fájlok 1-72 </a:t>
            </a:r>
            <a:r>
              <a:rPr lang="hu-HU" dirty="0" err="1"/>
              <a:t>órig</a:t>
            </a:r>
            <a:r>
              <a:rPr lang="hu-HU" dirty="0"/>
              <a:t> élnek a cache-ben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8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9" grpId="0" animBg="1"/>
      <p:bldP spid="32" grpId="0"/>
    </p:bld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DNS </a:t>
            </a:r>
            <a:r>
              <a:rPr lang="hu-HU" dirty="0"/>
              <a:t>Erőforrás rekordok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Resource</a:t>
            </a:r>
            <a:r>
              <a:rPr lang="hu-HU" dirty="0"/>
              <a:t> Records)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en-US" dirty="0"/>
              <a:t>DNS </a:t>
            </a:r>
            <a:r>
              <a:rPr lang="hu-HU" dirty="0"/>
              <a:t>lekérdezéseknek két mezőjük van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 </a:t>
            </a:r>
            <a:r>
              <a:rPr lang="hu-HU" dirty="0"/>
              <a:t>és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type</a:t>
            </a:r>
          </a:p>
          <a:p>
            <a:r>
              <a:rPr lang="hu-HU" dirty="0"/>
              <a:t>Az erőforrás rekord válasz egy DNS lekérdezésre</a:t>
            </a:r>
            <a:endParaRPr lang="en-US" dirty="0"/>
          </a:p>
          <a:p>
            <a:pPr lvl="1"/>
            <a:r>
              <a:rPr lang="hu-HU" dirty="0"/>
              <a:t>Négy mezőből áll</a:t>
            </a:r>
            <a:r>
              <a:rPr lang="en-US" dirty="0"/>
              <a:t>: (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, TTL)</a:t>
            </a:r>
          </a:p>
          <a:p>
            <a:pPr lvl="1"/>
            <a:r>
              <a:rPr lang="hu-HU" dirty="0"/>
              <a:t>Egy lekérdezésre adott válaszban több rekord is </a:t>
            </a:r>
            <a:r>
              <a:rPr lang="hu-HU" dirty="0" err="1"/>
              <a:t>szerpelhet</a:t>
            </a:r>
            <a:endParaRPr lang="en-US" dirty="0"/>
          </a:p>
          <a:p>
            <a:r>
              <a:rPr lang="hu-HU" dirty="0"/>
              <a:t>Mit jelent a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 </a:t>
            </a:r>
            <a:r>
              <a:rPr lang="hu-HU" dirty="0"/>
              <a:t>és a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value</a:t>
            </a:r>
            <a:r>
              <a:rPr lang="en-US" dirty="0"/>
              <a:t> </a:t>
            </a:r>
            <a:r>
              <a:rPr lang="hu-HU" dirty="0"/>
              <a:t>mező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Ez a lekérdezés típusától (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hu-HU" dirty="0"/>
              <a:t>) függ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</a:t>
            </a:r>
            <a:r>
              <a:rPr lang="hu-HU" dirty="0"/>
              <a:t>lekérdezés típusok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637314" cy="5257800"/>
          </a:xfrm>
        </p:spPr>
        <p:txBody>
          <a:bodyPr>
            <a:normAutofit/>
          </a:bodyPr>
          <a:lstStyle/>
          <a:p>
            <a:r>
              <a:rPr lang="en-US" dirty="0"/>
              <a:t>Type = A / AAAA</a:t>
            </a:r>
          </a:p>
          <a:p>
            <a:pPr lvl="1"/>
            <a:r>
              <a:rPr lang="en-US" dirty="0"/>
              <a:t>Name = </a:t>
            </a:r>
            <a:r>
              <a:rPr lang="hu-HU" dirty="0" err="1"/>
              <a:t>domén</a:t>
            </a:r>
            <a:r>
              <a:rPr lang="hu-HU" dirty="0"/>
              <a:t> név</a:t>
            </a:r>
            <a:endParaRPr lang="en-US" dirty="0"/>
          </a:p>
          <a:p>
            <a:pPr lvl="1"/>
            <a:r>
              <a:rPr lang="en-US" dirty="0"/>
              <a:t>Value = IP </a:t>
            </a:r>
            <a:r>
              <a:rPr lang="hu-HU" dirty="0"/>
              <a:t>cím</a:t>
            </a:r>
            <a:endParaRPr lang="en-US" dirty="0"/>
          </a:p>
          <a:p>
            <a:pPr lvl="1"/>
            <a:r>
              <a:rPr lang="en-US" dirty="0"/>
              <a:t>A </a:t>
            </a:r>
            <a:r>
              <a:rPr lang="hu-HU" dirty="0"/>
              <a:t>=</a:t>
            </a:r>
            <a:r>
              <a:rPr lang="en-US" dirty="0"/>
              <a:t> IPv4, AAAA </a:t>
            </a:r>
            <a:r>
              <a:rPr lang="hu-HU" dirty="0"/>
              <a:t>=</a:t>
            </a:r>
            <a:r>
              <a:rPr lang="en-US" dirty="0"/>
              <a:t> IPv6</a:t>
            </a:r>
          </a:p>
          <a:p>
            <a:pPr lvl="1"/>
            <a:endParaRPr lang="en-US" dirty="0"/>
          </a:p>
          <a:p>
            <a:r>
              <a:rPr lang="en-US" dirty="0"/>
              <a:t>Type = NS</a:t>
            </a:r>
          </a:p>
          <a:p>
            <a:pPr lvl="1"/>
            <a:r>
              <a:rPr lang="en-US" dirty="0"/>
              <a:t>Name = </a:t>
            </a:r>
            <a:r>
              <a:rPr lang="hu-HU" dirty="0"/>
              <a:t>rész </a:t>
            </a:r>
            <a:r>
              <a:rPr lang="hu-HU" dirty="0" err="1"/>
              <a:t>domén</a:t>
            </a:r>
            <a:endParaRPr lang="en-US" dirty="0"/>
          </a:p>
          <a:p>
            <a:pPr lvl="1"/>
            <a:r>
              <a:rPr lang="en-US" dirty="0"/>
              <a:t>Value = </a:t>
            </a:r>
            <a:r>
              <a:rPr lang="hu-HU" dirty="0"/>
              <a:t>a rész </a:t>
            </a:r>
            <a:r>
              <a:rPr lang="hu-HU" dirty="0" err="1"/>
              <a:t>doménhez</a:t>
            </a:r>
            <a:r>
              <a:rPr lang="hu-HU" dirty="0"/>
              <a:t> tartozó DNS szerver neve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hu-HU" dirty="0"/>
              <a:t>Menj és küldd a kérésed ehhez a szerverhez</a:t>
            </a:r>
            <a:r>
              <a:rPr lang="en-US" dirty="0"/>
              <a:t>”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06247" y="1578429"/>
            <a:ext cx="4354285" cy="1028587"/>
            <a:chOff x="4506247" y="1578429"/>
            <a:chExt cx="4354285" cy="1028587"/>
          </a:xfrm>
        </p:grpSpPr>
        <p:sp>
          <p:nvSpPr>
            <p:cNvPr id="6" name="Rectangle 5"/>
            <p:cNvSpPr/>
            <p:nvPr/>
          </p:nvSpPr>
          <p:spPr>
            <a:xfrm>
              <a:off x="4506247" y="1578429"/>
              <a:ext cx="4354285" cy="10285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4242430" y="1864665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Query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04961" y="1660181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</a:t>
              </a:r>
              <a:r>
                <a:rPr lang="en-US" sz="2400" dirty="0">
                  <a:solidFill>
                    <a:schemeClr val="bg1"/>
                  </a:solidFill>
                  <a:hlinkClick r:id="rId2"/>
                </a:rPr>
                <a:t>www.ccs.neu.edu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Type: A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06248" y="2699432"/>
            <a:ext cx="4354285" cy="1028587"/>
            <a:chOff x="4506248" y="2699432"/>
            <a:chExt cx="4354285" cy="1028587"/>
          </a:xfrm>
        </p:grpSpPr>
        <p:sp>
          <p:nvSpPr>
            <p:cNvPr id="10" name="Rectangle 9"/>
            <p:cNvSpPr/>
            <p:nvPr/>
          </p:nvSpPr>
          <p:spPr>
            <a:xfrm>
              <a:off x="4506248" y="2699432"/>
              <a:ext cx="4354285" cy="10285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4259263" y="2985668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Resp.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4962" y="2781184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</a:t>
              </a:r>
              <a:r>
                <a:rPr lang="en-US" sz="2400" dirty="0">
                  <a:solidFill>
                    <a:schemeClr val="bg1"/>
                  </a:solidFill>
                  <a:hlinkClick r:id="rId2"/>
                </a:rPr>
                <a:t>www.ccs.neu.edu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Value: 129.10.116.81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506247" y="4386944"/>
            <a:ext cx="4354285" cy="1028587"/>
            <a:chOff x="4506247" y="4386944"/>
            <a:chExt cx="4354285" cy="1028587"/>
          </a:xfrm>
        </p:grpSpPr>
        <p:sp>
          <p:nvSpPr>
            <p:cNvPr id="13" name="Rectangle 12"/>
            <p:cNvSpPr/>
            <p:nvPr/>
          </p:nvSpPr>
          <p:spPr>
            <a:xfrm>
              <a:off x="4506247" y="4386944"/>
              <a:ext cx="4354285" cy="10285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4242430" y="4673180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Query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04961" y="4468696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</a:t>
              </a:r>
              <a:r>
                <a:rPr lang="en-US" sz="2400" dirty="0">
                  <a:solidFill>
                    <a:schemeClr val="bg1"/>
                  </a:solidFill>
                  <a:hlinkClick r:id="rId2"/>
                </a:rPr>
                <a:t>ccs.neu.edu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Type: 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06248" y="5507947"/>
            <a:ext cx="4354285" cy="1028587"/>
            <a:chOff x="4506248" y="5507947"/>
            <a:chExt cx="4354285" cy="1028587"/>
          </a:xfrm>
        </p:grpSpPr>
        <p:sp>
          <p:nvSpPr>
            <p:cNvPr id="16" name="Rectangle 15"/>
            <p:cNvSpPr/>
            <p:nvPr/>
          </p:nvSpPr>
          <p:spPr>
            <a:xfrm>
              <a:off x="4506248" y="5507947"/>
              <a:ext cx="4354285" cy="10285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4259263" y="5794183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Resp.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4962" y="5589699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</a:t>
              </a:r>
              <a:r>
                <a:rPr lang="en-US" sz="2400" dirty="0">
                  <a:solidFill>
                    <a:schemeClr val="bg1"/>
                  </a:solidFill>
                  <a:hlinkClick r:id="rId2"/>
                </a:rPr>
                <a:t>ccs.neu.edu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Value: 129.10.116.51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</a:t>
            </a:r>
            <a:r>
              <a:rPr lang="hu-HU" dirty="0"/>
              <a:t>lekérdezés típusok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198" y="1600200"/>
            <a:ext cx="4561112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 = CNAME</a:t>
            </a:r>
          </a:p>
          <a:p>
            <a:pPr lvl="1"/>
            <a:r>
              <a:rPr lang="en-US" dirty="0"/>
              <a:t>Name = </a:t>
            </a:r>
            <a:r>
              <a:rPr lang="hu-HU" dirty="0" err="1"/>
              <a:t>domén</a:t>
            </a:r>
            <a:r>
              <a:rPr lang="hu-HU" dirty="0"/>
              <a:t> név</a:t>
            </a:r>
            <a:endParaRPr lang="en-US" dirty="0"/>
          </a:p>
          <a:p>
            <a:pPr lvl="1"/>
            <a:r>
              <a:rPr lang="en-US" dirty="0"/>
              <a:t>Value = </a:t>
            </a:r>
            <a:r>
              <a:rPr lang="hu-HU" dirty="0"/>
              <a:t>kanonikus név</a:t>
            </a:r>
            <a:endParaRPr lang="en-US" dirty="0"/>
          </a:p>
          <a:p>
            <a:pPr lvl="1"/>
            <a:r>
              <a:rPr lang="hu-HU" dirty="0"/>
              <a:t>Alias nevek használatához</a:t>
            </a:r>
            <a:endParaRPr lang="en-US" dirty="0"/>
          </a:p>
          <a:p>
            <a:pPr lvl="1"/>
            <a:r>
              <a:rPr lang="en-US" dirty="0"/>
              <a:t>CDN</a:t>
            </a:r>
            <a:r>
              <a:rPr lang="hu-HU" dirty="0"/>
              <a:t> használja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Type = MX</a:t>
            </a:r>
          </a:p>
          <a:p>
            <a:pPr lvl="1"/>
            <a:r>
              <a:rPr lang="en-US" dirty="0"/>
              <a:t>Name = </a:t>
            </a:r>
            <a:r>
              <a:rPr lang="hu-HU" dirty="0" err="1"/>
              <a:t>emailben</a:t>
            </a:r>
            <a:r>
              <a:rPr lang="hu-HU" dirty="0"/>
              <a:t> szereplő </a:t>
            </a:r>
            <a:r>
              <a:rPr lang="hu-HU" dirty="0" err="1"/>
              <a:t>domén</a:t>
            </a:r>
            <a:r>
              <a:rPr lang="hu-HU" dirty="0"/>
              <a:t> név</a:t>
            </a:r>
            <a:endParaRPr lang="en-US" dirty="0"/>
          </a:p>
          <a:p>
            <a:pPr lvl="1"/>
            <a:r>
              <a:rPr lang="en-US" dirty="0"/>
              <a:t>Value = </a:t>
            </a:r>
            <a:r>
              <a:rPr lang="hu-HU" dirty="0"/>
              <a:t>mail szerver kanonikus neve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604221" y="1578429"/>
            <a:ext cx="4354285" cy="1028587"/>
            <a:chOff x="4506247" y="1578429"/>
            <a:chExt cx="4354285" cy="1028587"/>
          </a:xfrm>
        </p:grpSpPr>
        <p:sp>
          <p:nvSpPr>
            <p:cNvPr id="8" name="Rectangle 7"/>
            <p:cNvSpPr/>
            <p:nvPr/>
          </p:nvSpPr>
          <p:spPr>
            <a:xfrm>
              <a:off x="4506247" y="1578429"/>
              <a:ext cx="4354285" cy="10285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4242430" y="1864665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Query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04961" y="1660181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</a:t>
              </a:r>
              <a:r>
                <a:rPr lang="en-US" sz="2400" dirty="0">
                  <a:solidFill>
                    <a:schemeClr val="bg1"/>
                  </a:solidFill>
                  <a:hlinkClick r:id="rId2" action="ppaction://hlinkfile"/>
                </a:rPr>
                <a:t>foo.mysite.com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Type: CNAME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04222" y="2699432"/>
            <a:ext cx="4354285" cy="1028587"/>
            <a:chOff x="4506248" y="2699432"/>
            <a:chExt cx="4354285" cy="1028587"/>
          </a:xfrm>
        </p:grpSpPr>
        <p:sp>
          <p:nvSpPr>
            <p:cNvPr id="12" name="Rectangle 11"/>
            <p:cNvSpPr/>
            <p:nvPr/>
          </p:nvSpPr>
          <p:spPr>
            <a:xfrm>
              <a:off x="4506248" y="2699432"/>
              <a:ext cx="4354285" cy="10285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4259263" y="2985668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Resp.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04962" y="2781184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</a:t>
              </a:r>
              <a:r>
                <a:rPr lang="en-US" sz="2400" dirty="0">
                  <a:solidFill>
                    <a:schemeClr val="bg1"/>
                  </a:solidFill>
                  <a:hlinkClick r:id="rId2" action="ppaction://hlinkfile"/>
                </a:rPr>
                <a:t>foo.mysite.com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Value: </a:t>
              </a:r>
              <a:r>
                <a:rPr lang="en-US" sz="2400" dirty="0">
                  <a:solidFill>
                    <a:schemeClr val="bg1"/>
                  </a:solidFill>
                  <a:hlinkClick r:id="rId3" action="ppaction://hlinkfile"/>
                </a:rPr>
                <a:t>bar.mysite.com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04221" y="4386944"/>
            <a:ext cx="4354285" cy="1028587"/>
            <a:chOff x="4506247" y="4386944"/>
            <a:chExt cx="4354285" cy="1028587"/>
          </a:xfrm>
        </p:grpSpPr>
        <p:sp>
          <p:nvSpPr>
            <p:cNvPr id="16" name="Rectangle 15"/>
            <p:cNvSpPr/>
            <p:nvPr/>
          </p:nvSpPr>
          <p:spPr>
            <a:xfrm>
              <a:off x="4506247" y="4386944"/>
              <a:ext cx="4354285" cy="10285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4242430" y="4673180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Query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4961" y="4468696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</a:t>
              </a:r>
              <a:r>
                <a:rPr lang="en-US" sz="2400" dirty="0">
                  <a:solidFill>
                    <a:schemeClr val="bg1"/>
                  </a:solidFill>
                  <a:hlinkClick r:id="rId4"/>
                </a:rPr>
                <a:t>ccs.neu.edu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Type: MX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04222" y="5507947"/>
            <a:ext cx="4354285" cy="1028587"/>
            <a:chOff x="4506248" y="5507947"/>
            <a:chExt cx="4354285" cy="1028587"/>
          </a:xfrm>
        </p:grpSpPr>
        <p:sp>
          <p:nvSpPr>
            <p:cNvPr id="20" name="Rectangle 19"/>
            <p:cNvSpPr/>
            <p:nvPr/>
          </p:nvSpPr>
          <p:spPr>
            <a:xfrm>
              <a:off x="4506248" y="5507947"/>
              <a:ext cx="4354285" cy="10285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4259263" y="5794183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Resp.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04962" y="5589699"/>
              <a:ext cx="37555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</a:t>
              </a:r>
              <a:r>
                <a:rPr lang="en-US" sz="2400" dirty="0">
                  <a:solidFill>
                    <a:schemeClr val="bg1"/>
                  </a:solidFill>
                  <a:hlinkClick r:id="rId4"/>
                </a:rPr>
                <a:t>ccs.neu.edu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Value: </a:t>
              </a:r>
              <a:r>
                <a:rPr lang="en-US" sz="2400" dirty="0">
                  <a:solidFill>
                    <a:schemeClr val="bg1"/>
                  </a:solidFill>
                  <a:hlinkClick r:id="rId5" action="ppaction://hlinkfile"/>
                </a:rPr>
                <a:t>amber.ccs.neu.edu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95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Fordított lekérdezés (PTR rekord)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399" y="1600200"/>
            <a:ext cx="8958943" cy="5105400"/>
          </a:xfrm>
        </p:spPr>
        <p:txBody>
          <a:bodyPr/>
          <a:lstStyle/>
          <a:p>
            <a:r>
              <a:rPr lang="hu-HU" dirty="0"/>
              <a:t>Mi a helyzet az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 err="1">
                <a:sym typeface="Wingdings" pitchFamily="2" charset="2"/>
              </a:rPr>
              <a:t>n</a:t>
            </a:r>
            <a:r>
              <a:rPr lang="hu-HU" dirty="0">
                <a:sym typeface="Wingdings" pitchFamily="2" charset="2"/>
              </a:rPr>
              <a:t>év leképezéssel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r>
              <a:rPr lang="hu-HU" dirty="0"/>
              <a:t>Külön hierarchia tárolja ezeket a leképezéseket</a:t>
            </a:r>
            <a:endParaRPr lang="en-US" dirty="0"/>
          </a:p>
          <a:p>
            <a:pPr lvl="1"/>
            <a:r>
              <a:rPr lang="hu-HU" dirty="0"/>
              <a:t>Gyökér pont:</a:t>
            </a:r>
            <a:r>
              <a:rPr lang="en-US" dirty="0"/>
              <a:t> in-</a:t>
            </a:r>
            <a:r>
              <a:rPr lang="en-US" dirty="0" err="1"/>
              <a:t>addr.arpa</a:t>
            </a:r>
            <a:r>
              <a:rPr lang="en-US" dirty="0"/>
              <a:t> </a:t>
            </a:r>
            <a:r>
              <a:rPr lang="hu-HU" dirty="0"/>
              <a:t>és</a:t>
            </a:r>
            <a:r>
              <a:rPr lang="en-US" dirty="0"/>
              <a:t> ip6.arpa</a:t>
            </a:r>
          </a:p>
          <a:p>
            <a:r>
              <a:rPr lang="hu-HU" dirty="0"/>
              <a:t>DNS rekord típusa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hu-HU" dirty="0"/>
              <a:t>):</a:t>
            </a:r>
            <a:r>
              <a:rPr lang="en-US" dirty="0"/>
              <a:t> PTR</a:t>
            </a:r>
          </a:p>
          <a:p>
            <a:pPr lvl="1"/>
            <a:r>
              <a:rPr lang="en-US" dirty="0"/>
              <a:t>Name = </a:t>
            </a:r>
            <a:r>
              <a:rPr lang="hu-HU" dirty="0"/>
              <a:t>IP cím</a:t>
            </a:r>
            <a:endParaRPr lang="en-US" dirty="0"/>
          </a:p>
          <a:p>
            <a:pPr lvl="1"/>
            <a:r>
              <a:rPr lang="en-US" dirty="0"/>
              <a:t>Value = </a:t>
            </a:r>
            <a:r>
              <a:rPr lang="hu-HU" dirty="0" err="1"/>
              <a:t>domén</a:t>
            </a:r>
            <a:r>
              <a:rPr lang="hu-HU" dirty="0"/>
              <a:t> név</a:t>
            </a:r>
            <a:endParaRPr lang="en-US" dirty="0"/>
          </a:p>
          <a:p>
            <a:r>
              <a:rPr lang="hu-HU" dirty="0"/>
              <a:t>Nincs garancia arra, hogy </a:t>
            </a:r>
            <a:br>
              <a:rPr lang="hu-HU" dirty="0"/>
            </a:br>
            <a:r>
              <a:rPr lang="hu-HU" dirty="0"/>
              <a:t>minden IP címre működik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04221" y="4386944"/>
            <a:ext cx="4354285" cy="1028587"/>
            <a:chOff x="4506247" y="4386944"/>
            <a:chExt cx="4354285" cy="1028587"/>
          </a:xfrm>
        </p:grpSpPr>
        <p:sp>
          <p:nvSpPr>
            <p:cNvPr id="6" name="Rectangle 5"/>
            <p:cNvSpPr/>
            <p:nvPr/>
          </p:nvSpPr>
          <p:spPr>
            <a:xfrm>
              <a:off x="4506247" y="4386944"/>
              <a:ext cx="4354285" cy="10285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4242430" y="4673180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Query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04961" y="4468696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129.10.116.51 Type: PTR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04222" y="5507947"/>
            <a:ext cx="4354285" cy="1028587"/>
            <a:chOff x="4506248" y="5507947"/>
            <a:chExt cx="4354285" cy="1028587"/>
          </a:xfrm>
        </p:grpSpPr>
        <p:sp>
          <p:nvSpPr>
            <p:cNvPr id="10" name="Rectangle 9"/>
            <p:cNvSpPr/>
            <p:nvPr/>
          </p:nvSpPr>
          <p:spPr>
            <a:xfrm>
              <a:off x="4506248" y="5507947"/>
              <a:ext cx="4354285" cy="10285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4259263" y="5794183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Resp.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4962" y="5589699"/>
              <a:ext cx="37555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Name: 129.10.116.51 Value: </a:t>
              </a:r>
              <a:r>
                <a:rPr lang="en-US" sz="2400" dirty="0">
                  <a:solidFill>
                    <a:schemeClr val="bg1"/>
                  </a:solidFill>
                  <a:hlinkClick r:id="rId2" action="ppaction://hlinkfile"/>
                </a:rPr>
                <a:t>ccs.neu.edu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60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as Indirection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DNS </a:t>
            </a:r>
            <a:r>
              <a:rPr lang="hu-HU" dirty="0"/>
              <a:t>számos lehetőséget biztosít</a:t>
            </a:r>
            <a:endParaRPr lang="en-US" dirty="0"/>
          </a:p>
          <a:p>
            <a:pPr lvl="1"/>
            <a:r>
              <a:rPr lang="hu-HU" dirty="0"/>
              <a:t>Nem csak a gépekre való hivatkozást könnyíti meg</a:t>
            </a:r>
            <a:r>
              <a:rPr lang="en-US" dirty="0"/>
              <a:t>!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hu-HU" dirty="0"/>
              <a:t>Egy gép IP címének lecserélése is triviális</a:t>
            </a:r>
            <a:endParaRPr lang="en-US" dirty="0"/>
          </a:p>
          <a:p>
            <a:pPr lvl="1"/>
            <a:r>
              <a:rPr lang="hu-HU" dirty="0"/>
              <a:t>Pl. a web szervert átköltöztetjük egy új </a:t>
            </a:r>
            <a:r>
              <a:rPr lang="hu-HU" dirty="0" err="1"/>
              <a:t>hosztra</a:t>
            </a:r>
            <a:endParaRPr lang="en-US" dirty="0"/>
          </a:p>
          <a:p>
            <a:pPr lvl="1"/>
            <a:r>
              <a:rPr lang="hu-HU" dirty="0"/>
              <a:t>Csak a DNS rekord bejegyzést kell megváltoztatni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702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Aliasing</a:t>
            </a:r>
            <a:r>
              <a:rPr lang="hu-HU" dirty="0"/>
              <a:t>/Kanonikus nevek</a:t>
            </a:r>
            <a:r>
              <a:rPr lang="en-US" dirty="0"/>
              <a:t> </a:t>
            </a:r>
            <a:r>
              <a:rPr lang="hu-HU" dirty="0"/>
              <a:t>és</a:t>
            </a:r>
            <a:r>
              <a:rPr lang="en-US" dirty="0"/>
              <a:t> </a:t>
            </a:r>
            <a:br>
              <a:rPr lang="hu-HU" dirty="0"/>
            </a:br>
            <a:r>
              <a:rPr lang="en-US" dirty="0"/>
              <a:t>Load Balancing</a:t>
            </a:r>
            <a:r>
              <a:rPr lang="hu-HU" dirty="0"/>
              <a:t>/Terhelés elosztás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523998"/>
            <a:ext cx="8839200" cy="598714"/>
          </a:xfrm>
        </p:spPr>
        <p:txBody>
          <a:bodyPr/>
          <a:lstStyle/>
          <a:p>
            <a:r>
              <a:rPr lang="hu-HU" dirty="0"/>
              <a:t>Egy gépnek számos alias neve lehet</a:t>
            </a:r>
            <a:endParaRPr lang="en-US" dirty="0"/>
          </a:p>
        </p:txBody>
      </p:sp>
      <p:pic>
        <p:nvPicPr>
          <p:cNvPr id="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87" y="2407293"/>
            <a:ext cx="948757" cy="94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36733" y="2115270"/>
            <a:ext cx="1994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www.reddit.com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240" y="2580692"/>
            <a:ext cx="2578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www.foursquare.com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136" y="3059654"/>
            <a:ext cx="295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www.huffingtonpost.com</a:t>
            </a:r>
          </a:p>
        </p:txBody>
      </p:sp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3231446" y="2315325"/>
            <a:ext cx="1090184" cy="2000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</p:cNvCxnSpPr>
          <p:nvPr/>
        </p:nvCxnSpPr>
        <p:spPr>
          <a:xfrm>
            <a:off x="3231446" y="2780747"/>
            <a:ext cx="109018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</p:cNvCxnSpPr>
          <p:nvPr/>
        </p:nvCxnSpPr>
        <p:spPr>
          <a:xfrm flipV="1">
            <a:off x="3231446" y="3059654"/>
            <a:ext cx="1090184" cy="2000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11645" y="3070540"/>
            <a:ext cx="18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*.blogspot.com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12024" y="2092210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david.choffnes.com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770347" y="2578614"/>
            <a:ext cx="1476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alan.mislo.ve</a:t>
            </a:r>
            <a:endParaRPr lang="en-US" sz="2000" dirty="0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5263163" y="2778669"/>
            <a:ext cx="1507184" cy="502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1"/>
          </p:cNvCxnSpPr>
          <p:nvPr/>
        </p:nvCxnSpPr>
        <p:spPr>
          <a:xfrm flipH="1">
            <a:off x="5263154" y="2292265"/>
            <a:ext cx="1248870" cy="22311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1"/>
          </p:cNvCxnSpPr>
          <p:nvPr/>
        </p:nvCxnSpPr>
        <p:spPr>
          <a:xfrm flipH="1" flipV="1">
            <a:off x="5263144" y="3059654"/>
            <a:ext cx="1048501" cy="21094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3"/>
          <p:cNvSpPr txBox="1">
            <a:spLocks/>
          </p:cNvSpPr>
          <p:nvPr/>
        </p:nvSpPr>
        <p:spPr>
          <a:xfrm>
            <a:off x="159514" y="3592279"/>
            <a:ext cx="8839200" cy="59871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Egy </a:t>
            </a:r>
            <a:r>
              <a:rPr lang="hu-HU" dirty="0" err="1"/>
              <a:t>domén</a:t>
            </a:r>
            <a:r>
              <a:rPr lang="hu-HU" dirty="0"/>
              <a:t> névhez számos IP cím tartozhat</a:t>
            </a:r>
            <a:endParaRPr lang="en-US" dirty="0"/>
          </a:p>
        </p:txBody>
      </p:sp>
      <p:pic>
        <p:nvPicPr>
          <p:cNvPr id="36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713" y="4145159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2036083" y="5133353"/>
            <a:ext cx="2124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www.google.com</a:t>
            </a:r>
          </a:p>
        </p:txBody>
      </p:sp>
      <p:cxnSp>
        <p:nvCxnSpPr>
          <p:cNvPr id="40" name="Straight Arrow Connector 39"/>
          <p:cNvCxnSpPr>
            <a:stCxn id="39" idx="3"/>
            <a:endCxn id="59" idx="1"/>
          </p:cNvCxnSpPr>
          <p:nvPr/>
        </p:nvCxnSpPr>
        <p:spPr>
          <a:xfrm>
            <a:off x="4160640" y="5333408"/>
            <a:ext cx="2013716" cy="54015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9" idx="3"/>
            <a:endCxn id="58" idx="1"/>
          </p:cNvCxnSpPr>
          <p:nvPr/>
        </p:nvCxnSpPr>
        <p:spPr>
          <a:xfrm flipV="1">
            <a:off x="4160640" y="4996895"/>
            <a:ext cx="2537966" cy="3365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36" idx="1"/>
          </p:cNvCxnSpPr>
          <p:nvPr/>
        </p:nvCxnSpPr>
        <p:spPr>
          <a:xfrm flipV="1">
            <a:off x="4160640" y="4571027"/>
            <a:ext cx="1357073" cy="76238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9" idx="3"/>
            <a:endCxn id="60" idx="1"/>
          </p:cNvCxnSpPr>
          <p:nvPr/>
        </p:nvCxnSpPr>
        <p:spPr>
          <a:xfrm>
            <a:off x="4160640" y="5333408"/>
            <a:ext cx="931205" cy="96602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6" y="4571027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56" y="5447696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5" y="5873564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6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5" grpId="0"/>
      <p:bldP spid="39" grpId="0"/>
    </p:bld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527</a:t>
            </a:fld>
            <a:endParaRPr lang="en-US" dirty="0"/>
          </a:p>
        </p:txBody>
      </p:sp>
      <p:pic>
        <p:nvPicPr>
          <p:cNvPr id="3074" name="Picture 2" descr="D:\Classes\CS 4700\assets\usashap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4" y="1536027"/>
            <a:ext cx="8251371" cy="52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Classes\CS 4700\assets\Netflix-icon-300x15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" t="10621" r="6646" b="14574"/>
          <a:stretch/>
        </p:blipFill>
        <p:spPr bwMode="auto">
          <a:xfrm>
            <a:off x="1023224" y="2305474"/>
            <a:ext cx="1567543" cy="6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4" y="2653817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Classes\CS 4700\assets\Netflix-icon-300x15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" t="10621" r="6646" b="14574"/>
          <a:stretch/>
        </p:blipFill>
        <p:spPr bwMode="auto">
          <a:xfrm>
            <a:off x="7391382" y="4874504"/>
            <a:ext cx="1567543" cy="6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29" y="4275790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Classes\CS 4700\assets\User Coat Blue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51" y="2305474"/>
            <a:ext cx="920326" cy="92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D:\Classes\CS 4700\assets\User Coat Blue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26" y="4661741"/>
            <a:ext cx="920326" cy="92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38" y="3447059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892" y="3194283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eft-Right Arrow 14"/>
          <p:cNvSpPr/>
          <p:nvPr/>
        </p:nvSpPr>
        <p:spPr>
          <a:xfrm rot="4388538">
            <a:off x="599318" y="3808146"/>
            <a:ext cx="1037637" cy="4916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 rot="6498330">
            <a:off x="7181835" y="3528073"/>
            <a:ext cx="1037637" cy="4916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7506663">
            <a:off x="1731548" y="4447244"/>
            <a:ext cx="704121" cy="491694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9626370">
            <a:off x="6601662" y="2985589"/>
            <a:ext cx="810495" cy="491694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585607" y="4653788"/>
            <a:ext cx="4098226" cy="2072035"/>
            <a:chOff x="404487" y="3333623"/>
            <a:chExt cx="8274022" cy="1523216"/>
          </a:xfrm>
        </p:grpSpPr>
        <p:sp>
          <p:nvSpPr>
            <p:cNvPr id="20" name="Rectangle 19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404487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92500" lnSpcReduction="2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>
                  <a:solidFill>
                    <a:schemeClr val="bg1"/>
                  </a:solidFill>
                </a:rPr>
                <a:t>A </a:t>
              </a:r>
              <a:r>
                <a:rPr lang="en-US" sz="3200" dirty="0">
                  <a:solidFill>
                    <a:schemeClr val="bg1"/>
                  </a:solidFill>
                </a:rPr>
                <a:t>DNS </a:t>
              </a:r>
              <a:r>
                <a:rPr lang="hu-HU" sz="3200" dirty="0">
                  <a:solidFill>
                    <a:schemeClr val="bg1"/>
                  </a:solidFill>
                </a:rPr>
                <a:t>válasz függhet a geográfiai </a:t>
              </a:r>
              <a:r>
                <a:rPr lang="hu-HU" sz="3200" dirty="0" err="1">
                  <a:solidFill>
                    <a:schemeClr val="bg1"/>
                  </a:solidFill>
                </a:rPr>
                <a:t>elhelyezekedéstől</a:t>
              </a:r>
              <a:r>
                <a:rPr lang="hu-HU" sz="3200" dirty="0">
                  <a:solidFill>
                    <a:schemeClr val="bg1"/>
                  </a:solidFill>
                </a:rPr>
                <a:t>, ISP-től, stb...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70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en-US" dirty="0"/>
              <a:t>DNS</a:t>
            </a:r>
            <a:r>
              <a:rPr lang="hu-HU" dirty="0"/>
              <a:t> fontossága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t>528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991600" cy="5105400"/>
          </a:xfrm>
        </p:spPr>
        <p:txBody>
          <a:bodyPr/>
          <a:lstStyle/>
          <a:p>
            <a:r>
              <a:rPr lang="en-US" dirty="0"/>
              <a:t>DNS</a:t>
            </a:r>
            <a:r>
              <a:rPr lang="hu-HU" dirty="0"/>
              <a:t> nélkül</a:t>
            </a:r>
            <a:r>
              <a:rPr lang="en-US" dirty="0"/>
              <a:t>…</a:t>
            </a:r>
          </a:p>
          <a:p>
            <a:pPr lvl="1"/>
            <a:r>
              <a:rPr lang="hu-HU" dirty="0"/>
              <a:t>Hogyan találjunk meg egy weboldalt?</a:t>
            </a:r>
            <a:endParaRPr lang="en-US" dirty="0"/>
          </a:p>
          <a:p>
            <a:r>
              <a:rPr lang="hu-HU" dirty="0"/>
              <a:t>Példa: a </a:t>
            </a:r>
            <a:r>
              <a:rPr lang="hu-HU" dirty="0" err="1"/>
              <a:t>mailszervered</a:t>
            </a:r>
            <a:r>
              <a:rPr lang="hu-HU" dirty="0"/>
              <a:t> azonosít</a:t>
            </a:r>
            <a:endParaRPr lang="en-US" dirty="0"/>
          </a:p>
          <a:p>
            <a:pPr lvl="1"/>
            <a:r>
              <a:rPr lang="hu-HU" dirty="0"/>
              <a:t>Email címet adunk meg weboldalakra való feliratkozásnál</a:t>
            </a:r>
            <a:endParaRPr lang="en-US" dirty="0"/>
          </a:p>
          <a:p>
            <a:pPr lvl="1"/>
            <a:r>
              <a:rPr lang="hu-HU" dirty="0"/>
              <a:t>Mi van, ha valaki eltéríti a DNS bejegyzést a </a:t>
            </a:r>
            <a:r>
              <a:rPr lang="hu-HU" dirty="0" err="1"/>
              <a:t>mailszerveredhez</a:t>
            </a:r>
            <a:r>
              <a:rPr lang="en-US" dirty="0"/>
              <a:t>?</a:t>
            </a:r>
          </a:p>
          <a:p>
            <a:r>
              <a:rPr lang="en-US" dirty="0"/>
              <a:t>DNS </a:t>
            </a:r>
            <a:r>
              <a:rPr lang="hu-HU" dirty="0"/>
              <a:t>a bizalom forrása a weben</a:t>
            </a:r>
            <a:endParaRPr lang="en-US" dirty="0"/>
          </a:p>
          <a:p>
            <a:pPr lvl="1"/>
            <a:r>
              <a:rPr lang="hu-HU" dirty="0"/>
              <a:t>Amikor a felhasználó begépeli a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www.bankofamerica.com</a:t>
            </a:r>
            <a:r>
              <a:rPr lang="hu-HU" dirty="0"/>
              <a:t> címet, azt várja, hogy a bankja honlapja jelenjen meg.</a:t>
            </a:r>
            <a:endParaRPr lang="en-US" dirty="0"/>
          </a:p>
          <a:p>
            <a:pPr lvl="1"/>
            <a:r>
              <a:rPr lang="hu-HU" dirty="0"/>
              <a:t>Mi van, ha a DNS rekordot </a:t>
            </a:r>
            <a:r>
              <a:rPr lang="hu-HU" dirty="0" err="1"/>
              <a:t>meghackelték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104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Denial Of Service</a:t>
            </a:r>
            <a:r>
              <a:rPr lang="hu-HU" dirty="0"/>
              <a:t> (</a:t>
            </a:r>
            <a:r>
              <a:rPr lang="hu-HU" dirty="0" err="1"/>
              <a:t>DoS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529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DNS </a:t>
            </a:r>
            <a:r>
              <a:rPr lang="hu-HU" dirty="0"/>
              <a:t>szerverek túlterhelése lekérdezésekkel, amíg össze nem omlanak</a:t>
            </a:r>
            <a:endParaRPr lang="en-US" dirty="0"/>
          </a:p>
          <a:p>
            <a:r>
              <a:rPr lang="hu-HU" dirty="0"/>
              <a:t>2002 </a:t>
            </a:r>
            <a:r>
              <a:rPr lang="en-US" dirty="0"/>
              <a:t>O</a:t>
            </a:r>
            <a:r>
              <a:rPr lang="hu-HU" dirty="0"/>
              <a:t>k</a:t>
            </a:r>
            <a:r>
              <a:rPr lang="en-US" dirty="0"/>
              <a:t>t</a:t>
            </a:r>
            <a:r>
              <a:rPr lang="hu-HU" dirty="0"/>
              <a:t>ó</a:t>
            </a:r>
            <a:r>
              <a:rPr lang="en-US" dirty="0" err="1"/>
              <a:t>ber</a:t>
            </a:r>
            <a:r>
              <a:rPr lang="en-US" dirty="0"/>
              <a:t>: </a:t>
            </a:r>
            <a:r>
              <a:rPr lang="hu-HU" dirty="0"/>
              <a:t>masszív </a:t>
            </a:r>
            <a:r>
              <a:rPr lang="hu-HU" dirty="0" err="1"/>
              <a:t>DDoS</a:t>
            </a:r>
            <a:r>
              <a:rPr lang="hu-HU" dirty="0"/>
              <a:t> támadás a </a:t>
            </a:r>
            <a:r>
              <a:rPr lang="hu-HU" dirty="0" err="1"/>
              <a:t>root</a:t>
            </a:r>
            <a:r>
              <a:rPr lang="hu-HU" dirty="0"/>
              <a:t> szerverek ellen</a:t>
            </a:r>
            <a:endParaRPr lang="en-US" dirty="0"/>
          </a:p>
          <a:p>
            <a:pPr lvl="1"/>
            <a:r>
              <a:rPr lang="hu-HU" dirty="0"/>
              <a:t>Mi volt a hatása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… </a:t>
            </a:r>
            <a:r>
              <a:rPr lang="hu-HU" dirty="0"/>
              <a:t>a felhasználók észre se vették</a:t>
            </a:r>
            <a:endParaRPr lang="en-US" dirty="0"/>
          </a:p>
          <a:p>
            <a:pPr lvl="1"/>
            <a:r>
              <a:rPr lang="hu-HU" dirty="0" err="1"/>
              <a:t>Root</a:t>
            </a:r>
            <a:r>
              <a:rPr lang="hu-HU" dirty="0"/>
              <a:t> zónák mindenhol cache-elve vannak</a:t>
            </a:r>
            <a:endParaRPr lang="en-US" dirty="0"/>
          </a:p>
          <a:p>
            <a:r>
              <a:rPr lang="hu-HU" dirty="0"/>
              <a:t>Célzottabb támadás hatékonyabb lenne</a:t>
            </a:r>
            <a:endParaRPr lang="en-US" dirty="0"/>
          </a:p>
          <a:p>
            <a:pPr lvl="1"/>
            <a:r>
              <a:rPr lang="hu-HU" dirty="0"/>
              <a:t>Lokális</a:t>
            </a:r>
            <a:r>
              <a:rPr lang="en-US" dirty="0"/>
              <a:t> DNS s</a:t>
            </a:r>
            <a:r>
              <a:rPr lang="hu-HU" dirty="0"/>
              <a:t>z</a:t>
            </a:r>
            <a:r>
              <a:rPr lang="en-US" dirty="0" err="1"/>
              <a:t>erver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hu-HU" dirty="0">
                <a:sym typeface="Wingdings" pitchFamily="2" charset="2"/>
              </a:rPr>
              <a:t>elérhetetlen</a:t>
            </a:r>
            <a:r>
              <a:rPr lang="en-US" dirty="0">
                <a:sym typeface="Wingdings" pitchFamily="2" charset="2"/>
              </a:rPr>
              <a:t> DNS</a:t>
            </a:r>
          </a:p>
          <a:p>
            <a:pPr lvl="1"/>
            <a:r>
              <a:rPr lang="en-US" dirty="0">
                <a:sym typeface="Wingdings" pitchFamily="2" charset="2"/>
              </a:rPr>
              <a:t>Authoritative s</a:t>
            </a:r>
            <a:r>
              <a:rPr lang="hu-HU" dirty="0">
                <a:sym typeface="Wingdings" pitchFamily="2" charset="2"/>
              </a:rPr>
              <a:t>z</a:t>
            </a:r>
            <a:r>
              <a:rPr lang="en-US" dirty="0" err="1">
                <a:sym typeface="Wingdings" pitchFamily="2" charset="2"/>
              </a:rPr>
              <a:t>erver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hu-HU" dirty="0">
                <a:sym typeface="Wingdings" pitchFamily="2" charset="2"/>
              </a:rPr>
              <a:t>elérhetetlen </a:t>
            </a:r>
            <a:r>
              <a:rPr lang="hu-HU" dirty="0" err="1">
                <a:sym typeface="Wingdings" pitchFamily="2" charset="2"/>
              </a:rPr>
              <a:t>domén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2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homokóra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>
            <a:off x="5822520" y="2049439"/>
            <a:ext cx="2019869" cy="4351361"/>
          </a:xfrm>
          <a:prstGeom prst="leftBrace">
            <a:avLst>
              <a:gd name="adj1" fmla="val 75913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0800000">
            <a:off x="1367049" y="2049439"/>
            <a:ext cx="2019869" cy="4351361"/>
          </a:xfrm>
          <a:prstGeom prst="leftBrace">
            <a:avLst>
              <a:gd name="adj1" fmla="val 75913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4650" y="6400800"/>
            <a:ext cx="6755642" cy="34119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4650" y="1708245"/>
            <a:ext cx="6755642" cy="34119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00160" y="2784143"/>
            <a:ext cx="457323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548282" y="3728114"/>
            <a:ext cx="41179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34634" y="4753970"/>
            <a:ext cx="41448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313808" y="5652447"/>
            <a:ext cx="457323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31553" y="3994286"/>
            <a:ext cx="710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IPv4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73713" y="3027569"/>
            <a:ext cx="202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TCP, UDP, ICMP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17289" y="2197330"/>
            <a:ext cx="493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HTTP, FTP, RTP, IMAP, Jabber, 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61930" y="4967825"/>
            <a:ext cx="4049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Ethernet, 802.11x, DOCSIS, 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00160" y="5816262"/>
            <a:ext cx="4573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Fiber, Coax, Twisted Pair, Radio, …</a:t>
            </a:r>
            <a:endParaRPr lang="en-US" dirty="0"/>
          </a:p>
        </p:txBody>
      </p:sp>
      <p:sp>
        <p:nvSpPr>
          <p:cNvPr id="32" name="Up Arrow 31"/>
          <p:cNvSpPr/>
          <p:nvPr/>
        </p:nvSpPr>
        <p:spPr>
          <a:xfrm rot="4566424">
            <a:off x="908406" y="2097005"/>
            <a:ext cx="1046338" cy="1211483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/>
          <p:cNvSpPr/>
          <p:nvPr/>
        </p:nvSpPr>
        <p:spPr>
          <a:xfrm rot="6300000">
            <a:off x="901538" y="5132939"/>
            <a:ext cx="1046338" cy="1211483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/>
          <p:cNvSpPr/>
          <p:nvPr/>
        </p:nvSpPr>
        <p:spPr>
          <a:xfrm rot="5400000">
            <a:off x="1016304" y="2652659"/>
            <a:ext cx="1046338" cy="1211483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rot="5400000">
            <a:off x="1004833" y="4609770"/>
            <a:ext cx="1046338" cy="1211483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5400000">
            <a:off x="1378657" y="3634115"/>
            <a:ext cx="1046338" cy="1211483"/>
          </a:xfrm>
          <a:prstGeom prst="upArrow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18684" y="2400866"/>
            <a:ext cx="7936189" cy="3415396"/>
            <a:chOff x="414979" y="3333624"/>
            <a:chExt cx="8263530" cy="1523216"/>
          </a:xfrm>
        </p:grpSpPr>
        <p:sp>
          <p:nvSpPr>
            <p:cNvPr id="41" name="Rectangle 40"/>
            <p:cNvSpPr/>
            <p:nvPr/>
          </p:nvSpPr>
          <p:spPr>
            <a:xfrm>
              <a:off x="414979" y="3333624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514376" y="3459690"/>
              <a:ext cx="8118848" cy="1360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hu-HU" sz="3200" dirty="0">
                  <a:solidFill>
                    <a:schemeClr val="bg1"/>
                  </a:solidFill>
                </a:rPr>
                <a:t>Az Internet rétegnek hála, minden hálózat képes együttműködni</a:t>
              </a:r>
              <a:endParaRPr lang="en-US" sz="3200" dirty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3200" dirty="0">
                  <a:solidFill>
                    <a:schemeClr val="bg1"/>
                  </a:solidFill>
                </a:rPr>
                <a:t>Minden alkalmazás működik minden hálózaton</a:t>
              </a:r>
              <a:endParaRPr lang="en-US" sz="3200" dirty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3200" dirty="0">
                  <a:solidFill>
                    <a:schemeClr val="bg1"/>
                  </a:solidFill>
                </a:rPr>
                <a:t>Ezen réteg felett és alatt lehetnek újabb fejlesztések</a:t>
              </a:r>
              <a:endParaRPr lang="en-US" sz="3200" dirty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r>
                <a:rPr lang="hu-HU" sz="3200" dirty="0">
                  <a:solidFill>
                    <a:schemeClr val="bg1"/>
                  </a:solidFill>
                </a:rPr>
                <a:t>Azonban az IP-t lecserélni nagyon nehéz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 flipH="1">
            <a:off x="6048375" y="3440314"/>
            <a:ext cx="3000088" cy="1446001"/>
            <a:chOff x="1219205" y="4662496"/>
            <a:chExt cx="5181600" cy="1384993"/>
          </a:xfrm>
        </p:grpSpPr>
        <p:sp>
          <p:nvSpPr>
            <p:cNvPr id="38" name="Rectangular Callout 37"/>
            <p:cNvSpPr/>
            <p:nvPr/>
          </p:nvSpPr>
          <p:spPr>
            <a:xfrm>
              <a:off x="1219205" y="4662496"/>
              <a:ext cx="5181600" cy="1384993"/>
            </a:xfrm>
            <a:prstGeom prst="wedgeRectCallout">
              <a:avLst>
                <a:gd name="adj1" fmla="val 74516"/>
                <a:gd name="adj2" fmla="val -755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19205" y="4720928"/>
              <a:ext cx="5181600" cy="1326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hu-HU" sz="2800" kern="0" noProof="0" dirty="0">
                  <a:solidFill>
                    <a:sysClr val="window" lastClr="FFFFFF"/>
                  </a:solidFill>
                </a:rPr>
                <a:t>Gondoljunk az IPv6 bevezetésének nehézségeire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85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</a:t>
            </a:r>
            <a:r>
              <a:rPr lang="hu-HU" dirty="0" err="1"/>
              <a:t>Hijacking</a:t>
            </a:r>
            <a:r>
              <a:rPr lang="hu-HU" dirty="0"/>
              <a:t> (eltérítés)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22409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 </a:t>
            </a:r>
            <a:r>
              <a:rPr lang="hu-HU" dirty="0"/>
              <a:t>vagy</a:t>
            </a:r>
            <a:r>
              <a:rPr lang="en-US" dirty="0"/>
              <a:t> browser </a:t>
            </a:r>
            <a:r>
              <a:rPr lang="hu-HU" dirty="0"/>
              <a:t>megfertőzése (</a:t>
            </a:r>
            <a:r>
              <a:rPr lang="en-US" dirty="0"/>
              <a:t>virus/</a:t>
            </a:r>
            <a:r>
              <a:rPr lang="en-US" dirty="0" err="1"/>
              <a:t>trojan</a:t>
            </a:r>
            <a:r>
              <a:rPr lang="hu-HU" dirty="0"/>
              <a:t>)</a:t>
            </a:r>
            <a:endParaRPr lang="en-US" dirty="0"/>
          </a:p>
          <a:p>
            <a:pPr lvl="1"/>
            <a:r>
              <a:rPr lang="hu-HU" dirty="0"/>
              <a:t>Pl. Számos trójai megváltoztatja a bejegyzéseket a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/hosts</a:t>
            </a:r>
            <a:r>
              <a:rPr lang="hu-HU" dirty="0"/>
              <a:t> </a:t>
            </a:r>
            <a:r>
              <a:rPr lang="hu-HU" dirty="0" err="1"/>
              <a:t>fájlnan</a:t>
            </a:r>
            <a:endParaRPr lang="en-US" dirty="0"/>
          </a:p>
          <a:p>
            <a:pPr lvl="1"/>
            <a:r>
              <a:rPr lang="en-US" dirty="0"/>
              <a:t>*.bankofamerica.com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evilbank.com</a:t>
            </a:r>
          </a:p>
          <a:p>
            <a:r>
              <a:rPr lang="en-US" dirty="0"/>
              <a:t>Man-in-the-middle</a:t>
            </a:r>
          </a:p>
        </p:txBody>
      </p:sp>
      <p:pic>
        <p:nvPicPr>
          <p:cNvPr id="5" name="Picture 5" descr="D:\Classes\CS 4700\asset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920" y="3663327"/>
            <a:ext cx="920326" cy="92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50" y="3656315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-Right Arrow 6"/>
          <p:cNvSpPr/>
          <p:nvPr/>
        </p:nvSpPr>
        <p:spPr>
          <a:xfrm>
            <a:off x="4907880" y="3874137"/>
            <a:ext cx="704121" cy="491694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:\Classes\CS 4700\assets\devil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80" y="351389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>
            <a:off x="2984559" y="3877643"/>
            <a:ext cx="704121" cy="491694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52398" y="4733090"/>
            <a:ext cx="8839200" cy="19616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Válasz hamisítás (</a:t>
            </a:r>
            <a:r>
              <a:rPr lang="hu-HU" dirty="0" err="1"/>
              <a:t>spoofing</a:t>
            </a:r>
            <a:r>
              <a:rPr lang="hu-HU" dirty="0"/>
              <a:t>)</a:t>
            </a:r>
            <a:endParaRPr lang="en-US" dirty="0"/>
          </a:p>
          <a:p>
            <a:pPr lvl="1"/>
            <a:r>
              <a:rPr lang="hu-HU" dirty="0"/>
              <a:t>Kérések lehallgatása</a:t>
            </a:r>
            <a:endParaRPr lang="en-US" dirty="0"/>
          </a:p>
          <a:p>
            <a:pPr lvl="1"/>
            <a:r>
              <a:rPr lang="hu-HU" dirty="0"/>
              <a:t>Válaszok megversenyeztetése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711441" y="2635553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dns.bofa.com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Spoofing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531</a:t>
            </a:fld>
            <a:endParaRPr lang="en-US" dirty="0"/>
          </a:p>
        </p:txBody>
      </p:sp>
      <p:pic>
        <p:nvPicPr>
          <p:cNvPr id="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4" y="4041886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52" y="1635605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1110285" y="1739608"/>
            <a:ext cx="286296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636897">
            <a:off x="911852" y="5265648"/>
            <a:ext cx="6530044" cy="4572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5" y="1573035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84577" y="3662400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123.45.67.89</a:t>
            </a:r>
          </a:p>
        </p:txBody>
      </p:sp>
      <p:sp>
        <p:nvSpPr>
          <p:cNvPr id="18" name="Right Arrow 17"/>
          <p:cNvSpPr/>
          <p:nvPr/>
        </p:nvSpPr>
        <p:spPr>
          <a:xfrm rot="10800000">
            <a:off x="1059348" y="1750494"/>
            <a:ext cx="282901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 flipH="1">
            <a:off x="653109" y="108544"/>
            <a:ext cx="3783812" cy="1005472"/>
            <a:chOff x="1219201" y="4876799"/>
            <a:chExt cx="5211555" cy="1384995"/>
          </a:xfrm>
        </p:grpSpPr>
        <p:sp>
          <p:nvSpPr>
            <p:cNvPr id="29" name="Rectangular Callout 28"/>
            <p:cNvSpPr/>
            <p:nvPr/>
          </p:nvSpPr>
          <p:spPr>
            <a:xfrm>
              <a:off x="1249152" y="4876799"/>
              <a:ext cx="5181604" cy="1384995"/>
            </a:xfrm>
            <a:prstGeom prst="wedgeRectCallout">
              <a:avLst>
                <a:gd name="adj1" fmla="val 48422"/>
                <a:gd name="adj2" fmla="val 115179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9201" y="4876799"/>
              <a:ext cx="5181604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Hol van a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bankofamerica.com?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1042372" y="4239153"/>
            <a:ext cx="286296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940951" y="4239153"/>
            <a:ext cx="2912975" cy="4572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51" name="Picture 3" descr="D:\Classes\CS 4700\assets\bank_of_americ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t="18869" r="2989" b="16108"/>
          <a:stretch/>
        </p:blipFill>
        <p:spPr bwMode="auto">
          <a:xfrm>
            <a:off x="7543800" y="1897932"/>
            <a:ext cx="160020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Classes\CS 4700\assets\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12" y="2627251"/>
            <a:ext cx="982999" cy="98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472089">
            <a:off x="1077063" y="2541418"/>
            <a:ext cx="649110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52" y="3980670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767546" y="4980618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dns.evil.com</a:t>
            </a:r>
          </a:p>
        </p:txBody>
      </p:sp>
      <p:pic>
        <p:nvPicPr>
          <p:cNvPr id="9" name="Picture 2" descr="D:\Classes\CS 4700\assets\devi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26" y="3682643"/>
            <a:ext cx="718486" cy="7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332115" y="6320379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66.66.66.93</a:t>
            </a:r>
          </a:p>
        </p:txBody>
      </p:sp>
      <p:pic>
        <p:nvPicPr>
          <p:cNvPr id="37" name="Picture 2" descr="D:\Classes\CS 4700\assets\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12" y="5285230"/>
            <a:ext cx="982999" cy="98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:\Classes\CS 4700\assets\devi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233" y="4893621"/>
            <a:ext cx="718486" cy="7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 flipH="1">
            <a:off x="4732399" y="370154"/>
            <a:ext cx="2599716" cy="743862"/>
            <a:chOff x="1219201" y="4876799"/>
            <a:chExt cx="5211555" cy="1384995"/>
          </a:xfrm>
        </p:grpSpPr>
        <p:sp>
          <p:nvSpPr>
            <p:cNvPr id="40" name="Rectangular Callout 39"/>
            <p:cNvSpPr/>
            <p:nvPr/>
          </p:nvSpPr>
          <p:spPr>
            <a:xfrm>
              <a:off x="1249153" y="4876799"/>
              <a:ext cx="5181603" cy="1384995"/>
            </a:xfrm>
            <a:prstGeom prst="wedgeRectCallout">
              <a:avLst>
                <a:gd name="adj1" fmla="val 51791"/>
                <a:gd name="adj2" fmla="val 140057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19201" y="5140291"/>
              <a:ext cx="5181603" cy="720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123.45.67.89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 flipH="1">
            <a:off x="663982" y="2644812"/>
            <a:ext cx="3783812" cy="1005472"/>
            <a:chOff x="1219201" y="4876799"/>
            <a:chExt cx="5211555" cy="1384995"/>
          </a:xfrm>
        </p:grpSpPr>
        <p:sp>
          <p:nvSpPr>
            <p:cNvPr id="43" name="Rectangular Callout 42"/>
            <p:cNvSpPr/>
            <p:nvPr/>
          </p:nvSpPr>
          <p:spPr>
            <a:xfrm>
              <a:off x="1249152" y="4876799"/>
              <a:ext cx="5181604" cy="1384995"/>
            </a:xfrm>
            <a:prstGeom prst="wedgeRectCallout">
              <a:avLst>
                <a:gd name="adj1" fmla="val 48422"/>
                <a:gd name="adj2" fmla="val 115179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19201" y="4876799"/>
              <a:ext cx="5181604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Hol van a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bankofamerica.com?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79464" y="1114713"/>
            <a:ext cx="5905869" cy="1345095"/>
            <a:chOff x="404487" y="3333623"/>
            <a:chExt cx="8274022" cy="1523216"/>
          </a:xfrm>
        </p:grpSpPr>
        <p:sp>
          <p:nvSpPr>
            <p:cNvPr id="46" name="Rectangle 45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404487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hu-HU" sz="3200" dirty="0">
                  <a:solidFill>
                    <a:schemeClr val="bg1"/>
                  </a:solidFill>
                </a:rPr>
                <a:t>Honnan tudjuk, hogy a </a:t>
              </a:r>
              <a:r>
                <a:rPr lang="en-US" sz="3200" dirty="0">
                  <a:solidFill>
                    <a:schemeClr val="bg1"/>
                  </a:solidFill>
                </a:rPr>
                <a:t>n</a:t>
              </a:r>
              <a:r>
                <a:rPr lang="hu-HU" sz="3200" dirty="0">
                  <a:solidFill>
                    <a:schemeClr val="bg1"/>
                  </a:solidFill>
                </a:rPr>
                <a:t>év</a:t>
              </a:r>
              <a:r>
                <a:rPr lang="en-US" sz="3200" dirty="0">
                  <a:solidFill>
                    <a:schemeClr val="bg1"/>
                  </a:solidFill>
                  <a:sym typeface="Wingdings" pitchFamily="2" charset="2"/>
                </a:rPr>
                <a:t>IP </a:t>
              </a:r>
              <a:r>
                <a:rPr lang="hu-HU" sz="3200" dirty="0">
                  <a:solidFill>
                    <a:schemeClr val="bg1"/>
                  </a:solidFill>
                  <a:sym typeface="Wingdings" pitchFamily="2" charset="2"/>
                </a:rPr>
                <a:t>leképezés helyes</a:t>
              </a:r>
              <a:r>
                <a:rPr lang="en-US" sz="3200" dirty="0">
                  <a:solidFill>
                    <a:schemeClr val="bg1"/>
                  </a:solidFill>
                  <a:sym typeface="Wingdings" pitchFamily="2" charset="2"/>
                </a:rPr>
                <a:t>?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flipH="1">
            <a:off x="4747340" y="3201095"/>
            <a:ext cx="2584775" cy="746605"/>
            <a:chOff x="1219201" y="4876800"/>
            <a:chExt cx="5211555" cy="1384994"/>
          </a:xfrm>
        </p:grpSpPr>
        <p:sp>
          <p:nvSpPr>
            <p:cNvPr id="26" name="Rectangular Callout 25"/>
            <p:cNvSpPr/>
            <p:nvPr/>
          </p:nvSpPr>
          <p:spPr>
            <a:xfrm>
              <a:off x="1249152" y="4876800"/>
              <a:ext cx="5181604" cy="1384994"/>
            </a:xfrm>
            <a:prstGeom prst="wedgeRectCallout">
              <a:avLst>
                <a:gd name="adj1" fmla="val 47738"/>
                <a:gd name="adj2" fmla="val 101272"/>
              </a:avLst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9201" y="5098934"/>
              <a:ext cx="5181604" cy="720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66.66.66.93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4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8" grpId="0" animBg="1"/>
      <p:bldP spid="18" grpId="1" animBg="1"/>
      <p:bldP spid="31" grpId="0" animBg="1"/>
      <p:bldP spid="31" grpId="1" animBg="1"/>
      <p:bldP spid="32" grpId="0" animBg="1"/>
      <p:bldP spid="32" grpId="1" animBg="1"/>
      <p:bldP spid="11" grpId="0" animBg="1"/>
      <p:bldP spid="11" grpId="1" animBg="1"/>
      <p:bldP spid="35" grpId="0"/>
      <p:bldP spid="36" grpId="0"/>
    </p:bld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Cache Poisoning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6197" y="4495800"/>
            <a:ext cx="8138075" cy="2220686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Amíg</a:t>
            </a:r>
            <a:r>
              <a:rPr lang="en-US" dirty="0"/>
              <a:t> TTL </a:t>
            </a:r>
            <a:r>
              <a:rPr lang="hu-HU" dirty="0"/>
              <a:t>lejár</a:t>
            </a:r>
            <a:r>
              <a:rPr lang="en-US" dirty="0"/>
              <a:t>, </a:t>
            </a:r>
            <a:r>
              <a:rPr lang="hu-HU" dirty="0"/>
              <a:t>a</a:t>
            </a:r>
            <a:r>
              <a:rPr lang="en-US" dirty="0"/>
              <a:t> </a:t>
            </a:r>
            <a:r>
              <a:rPr lang="en-US" dirty="0" err="1"/>
              <a:t>BofA</a:t>
            </a:r>
            <a:r>
              <a:rPr lang="en-US" dirty="0"/>
              <a:t> </a:t>
            </a:r>
            <a:r>
              <a:rPr lang="hu-HU" dirty="0"/>
              <a:t>összes kérése, amit a</a:t>
            </a:r>
            <a:r>
              <a:rPr lang="en-US" dirty="0"/>
              <a:t> dns.neu.edu</a:t>
            </a:r>
            <a:r>
              <a:rPr lang="hu-HU" dirty="0" err="1"/>
              <a:t>-nak</a:t>
            </a:r>
            <a:r>
              <a:rPr lang="hu-HU" dirty="0"/>
              <a:t> küld, hamis/fertőzött válasszal tér vissza</a:t>
            </a:r>
            <a:endParaRPr lang="en-US" dirty="0"/>
          </a:p>
          <a:p>
            <a:r>
              <a:rPr lang="hu-HU" dirty="0"/>
              <a:t>Sokkal rosszabb, mint a </a:t>
            </a:r>
            <a:r>
              <a:rPr lang="en-US" dirty="0"/>
              <a:t>spoofing/man-in-the-middle</a:t>
            </a:r>
          </a:p>
          <a:p>
            <a:pPr lvl="1"/>
            <a:r>
              <a:rPr lang="hu-HU" dirty="0"/>
              <a:t>Egy teljes ISP-t érinthet</a:t>
            </a:r>
            <a:r>
              <a:rPr lang="en-US" dirty="0"/>
              <a:t>!</a:t>
            </a:r>
          </a:p>
        </p:txBody>
      </p:sp>
      <p:pic>
        <p:nvPicPr>
          <p:cNvPr id="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7" y="2472206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52" y="2047652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35" y="2047652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Classes\CS 4700\assets\devil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35" y="35138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 rot="549842">
            <a:off x="1006843" y="2000873"/>
            <a:ext cx="286296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030449" y="2285992"/>
            <a:ext cx="282901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5030449" y="2285992"/>
            <a:ext cx="282901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2184652">
            <a:off x="4865900" y="3184489"/>
            <a:ext cx="3106413" cy="4572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5" y="1573035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217044" y="2962245"/>
            <a:ext cx="199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ns1.google.com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39268" y="3012979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dns.neu.edu</a:t>
            </a:r>
          </a:p>
        </p:txBody>
      </p:sp>
      <p:sp>
        <p:nvSpPr>
          <p:cNvPr id="18" name="Right Arrow 17"/>
          <p:cNvSpPr/>
          <p:nvPr/>
        </p:nvSpPr>
        <p:spPr>
          <a:xfrm rot="11283476">
            <a:off x="980984" y="1982332"/>
            <a:ext cx="282901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 flipH="1">
            <a:off x="653108" y="344044"/>
            <a:ext cx="3320144" cy="1005472"/>
            <a:chOff x="1219201" y="4876799"/>
            <a:chExt cx="5211555" cy="1384995"/>
          </a:xfrm>
        </p:grpSpPr>
        <p:sp>
          <p:nvSpPr>
            <p:cNvPr id="20" name="Rectangular Callout 19"/>
            <p:cNvSpPr/>
            <p:nvPr/>
          </p:nvSpPr>
          <p:spPr>
            <a:xfrm>
              <a:off x="1249152" y="4876799"/>
              <a:ext cx="5181604" cy="1384995"/>
            </a:xfrm>
            <a:prstGeom prst="wedgeRectCallout">
              <a:avLst>
                <a:gd name="adj1" fmla="val 47297"/>
                <a:gd name="adj2" fmla="val 83782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9201" y="4876799"/>
              <a:ext cx="5181604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Hol van a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www.google.com?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 flipH="1">
            <a:off x="5499928" y="760506"/>
            <a:ext cx="3320144" cy="1005472"/>
            <a:chOff x="1219201" y="4876799"/>
            <a:chExt cx="5211555" cy="1384995"/>
          </a:xfrm>
        </p:grpSpPr>
        <p:sp>
          <p:nvSpPr>
            <p:cNvPr id="23" name="Rectangular Callout 22"/>
            <p:cNvSpPr/>
            <p:nvPr/>
          </p:nvSpPr>
          <p:spPr>
            <a:xfrm>
              <a:off x="1249152" y="4876799"/>
              <a:ext cx="5181604" cy="1384995"/>
            </a:xfrm>
            <a:prstGeom prst="wedgeRectCallout">
              <a:avLst>
                <a:gd name="adj1" fmla="val -35804"/>
                <a:gd name="adj2" fmla="val 83782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9201" y="4876799"/>
              <a:ext cx="5181604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www.google.com</a:t>
              </a:r>
              <a:r>
                <a:rPr lang="en-US" sz="2800" kern="0" dirty="0">
                  <a:solidFill>
                    <a:sysClr val="window" lastClr="FFFFFF"/>
                  </a:solidFill>
                </a:rPr>
                <a:t> = 74.125.131.26 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flipH="1">
            <a:off x="5556972" y="4893241"/>
            <a:ext cx="3320144" cy="1005473"/>
            <a:chOff x="1219201" y="4876798"/>
            <a:chExt cx="5211555" cy="1384996"/>
          </a:xfrm>
        </p:grpSpPr>
        <p:sp>
          <p:nvSpPr>
            <p:cNvPr id="26" name="Rectangular Callout 25"/>
            <p:cNvSpPr/>
            <p:nvPr/>
          </p:nvSpPr>
          <p:spPr>
            <a:xfrm>
              <a:off x="1249152" y="4876799"/>
              <a:ext cx="5181604" cy="1384995"/>
            </a:xfrm>
            <a:prstGeom prst="wedgeRectCallout">
              <a:avLst>
                <a:gd name="adj1" fmla="val -33166"/>
                <a:gd name="adj2" fmla="val -97020"/>
              </a:avLst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9201" y="4876798"/>
              <a:ext cx="5181604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bankofamerica.com</a:t>
              </a:r>
              <a:r>
                <a:rPr lang="en-US" sz="2800" kern="0" dirty="0">
                  <a:solidFill>
                    <a:sysClr val="window" lastClr="FFFFFF"/>
                  </a:solidFill>
                </a:rPr>
                <a:t> = 66.66.66.92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flipH="1">
            <a:off x="1116776" y="846780"/>
            <a:ext cx="3783812" cy="1005472"/>
            <a:chOff x="1219201" y="4876799"/>
            <a:chExt cx="5211555" cy="1384995"/>
          </a:xfrm>
        </p:grpSpPr>
        <p:sp>
          <p:nvSpPr>
            <p:cNvPr id="29" name="Rectangular Callout 28"/>
            <p:cNvSpPr/>
            <p:nvPr/>
          </p:nvSpPr>
          <p:spPr>
            <a:xfrm>
              <a:off x="1249152" y="4876799"/>
              <a:ext cx="5181604" cy="1384995"/>
            </a:xfrm>
            <a:prstGeom prst="wedgeRectCallout">
              <a:avLst>
                <a:gd name="adj1" fmla="val 58839"/>
                <a:gd name="adj2" fmla="val 147658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9201" y="4876799"/>
              <a:ext cx="5181604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Hol van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a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bankofamerica.com?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21403608">
            <a:off x="1059349" y="2700042"/>
            <a:ext cx="286296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595456">
            <a:off x="999722" y="2704885"/>
            <a:ext cx="2912975" cy="4572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5645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Hogyan éri el a támadó a fertőzött bejegyzés tárolását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hu-HU" dirty="0"/>
              <a:t>Azt mondjuk a feloldónak, hogy az</a:t>
            </a:r>
            <a:r>
              <a:rPr lang="en-US" dirty="0"/>
              <a:t> </a:t>
            </a:r>
            <a:r>
              <a:rPr lang="hu-HU" dirty="0"/>
              <a:t>áldozathoz tartózó </a:t>
            </a:r>
            <a:r>
              <a:rPr lang="en-US" dirty="0"/>
              <a:t>NS </a:t>
            </a:r>
            <a:r>
              <a:rPr lang="hu-HU" dirty="0"/>
              <a:t>a támadó IP-jén érhető el</a:t>
            </a:r>
            <a:endParaRPr lang="en-US" dirty="0"/>
          </a:p>
          <a:p>
            <a:pPr lvl="1"/>
            <a:r>
              <a:rPr lang="hu-HU" dirty="0"/>
              <a:t>Kiváltó</a:t>
            </a:r>
            <a:r>
              <a:rPr lang="en-US" dirty="0"/>
              <a:t> </a:t>
            </a:r>
            <a:r>
              <a:rPr lang="hu-HU" dirty="0"/>
              <a:t>lekérdezés</a:t>
            </a:r>
            <a:r>
              <a:rPr lang="en-US" dirty="0"/>
              <a:t>: </a:t>
            </a:r>
            <a:r>
              <a:rPr lang="en-US" dirty="0" err="1"/>
              <a:t>subdomain.attacker.example</a:t>
            </a:r>
            <a:r>
              <a:rPr lang="en-US" dirty="0"/>
              <a:t> IN A</a:t>
            </a:r>
          </a:p>
          <a:p>
            <a:pPr lvl="1"/>
            <a:r>
              <a:rPr lang="hu-HU" dirty="0"/>
              <a:t>Támadó válasza</a:t>
            </a:r>
            <a:r>
              <a:rPr lang="en-US" dirty="0"/>
              <a:t>:</a:t>
            </a:r>
          </a:p>
          <a:p>
            <a:r>
              <a:rPr lang="hu-HU" sz="2400" dirty="0"/>
              <a:t>Válasz</a:t>
            </a:r>
            <a:r>
              <a:rPr lang="en-US" sz="2400" dirty="0"/>
              <a:t>: (</a:t>
            </a:r>
            <a:r>
              <a:rPr lang="hu-HU" sz="2400" dirty="0"/>
              <a:t>nincs válasz a lekérdezésre</a:t>
            </a:r>
            <a:r>
              <a:rPr lang="en-US" sz="2400" dirty="0"/>
              <a:t>)</a:t>
            </a:r>
            <a:r>
              <a:rPr lang="hu-HU" sz="2400" dirty="0"/>
              <a:t>, de</a:t>
            </a:r>
            <a:endParaRPr lang="en-US" sz="2400" dirty="0"/>
          </a:p>
          <a:p>
            <a:pPr lvl="1"/>
            <a:r>
              <a:rPr lang="en-US" sz="2100" dirty="0"/>
              <a:t>Authority Section: </a:t>
            </a:r>
            <a:r>
              <a:rPr lang="en-US" sz="2100" dirty="0" err="1"/>
              <a:t>attacker.example</a:t>
            </a:r>
            <a:r>
              <a:rPr lang="en-US" sz="2100" dirty="0"/>
              <a:t>. 3600 IN NS </a:t>
            </a:r>
            <a:r>
              <a:rPr lang="en-US" sz="2100" dirty="0" err="1"/>
              <a:t>ns.target.example</a:t>
            </a:r>
            <a:r>
              <a:rPr lang="en-US" sz="2100" dirty="0"/>
              <a:t>.</a:t>
            </a:r>
          </a:p>
          <a:p>
            <a:pPr lvl="1"/>
            <a:r>
              <a:rPr lang="en-US" sz="2100" dirty="0"/>
              <a:t>Additional Section: </a:t>
            </a:r>
            <a:r>
              <a:rPr lang="en-US" sz="2100" dirty="0" err="1"/>
              <a:t>ns.target.example</a:t>
            </a:r>
            <a:r>
              <a:rPr lang="en-US" sz="2100" dirty="0"/>
              <a:t>. IN A </a:t>
            </a:r>
            <a:r>
              <a:rPr lang="en-US" sz="2100" dirty="0" err="1"/>
              <a:t>w.x.y.z</a:t>
            </a:r>
            <a:endParaRPr lang="en-US" sz="2100" dirty="0"/>
          </a:p>
        </p:txBody>
      </p:sp>
      <p:grpSp>
        <p:nvGrpSpPr>
          <p:cNvPr id="8" name="Group 7"/>
          <p:cNvGrpSpPr/>
          <p:nvPr/>
        </p:nvGrpSpPr>
        <p:grpSpPr>
          <a:xfrm flipH="1">
            <a:off x="435427" y="5043713"/>
            <a:ext cx="8305815" cy="1651001"/>
            <a:chOff x="98612" y="5007574"/>
            <a:chExt cx="6346007" cy="1926789"/>
          </a:xfrm>
        </p:grpSpPr>
        <p:sp>
          <p:nvSpPr>
            <p:cNvPr id="9" name="Rectangular Callout 8"/>
            <p:cNvSpPr/>
            <p:nvPr/>
          </p:nvSpPr>
          <p:spPr>
            <a:xfrm>
              <a:off x="98612" y="5007574"/>
              <a:ext cx="6346007" cy="1926789"/>
            </a:xfrm>
            <a:prstGeom prst="wedgeRectCallout">
              <a:avLst>
                <a:gd name="adj1" fmla="val -16919"/>
                <a:gd name="adj2" fmla="val -90167"/>
              </a:avLst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9023" y="5098934"/>
              <a:ext cx="6205554" cy="161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támadó azt mondja, „hogy a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doménem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authoratív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szervere a </a:t>
              </a:r>
              <a:r>
                <a:rPr lang="en-US" sz="2800" kern="0" dirty="0" err="1">
                  <a:solidFill>
                    <a:sysClr val="window" lastClr="FFFFFF"/>
                  </a:solidFill>
                </a:rPr>
                <a:t>ns.target.example</a:t>
              </a:r>
              <a:r>
                <a:rPr lang="en-US" sz="2800" kern="0" dirty="0">
                  <a:solidFill>
                    <a:sysClr val="window" lastClr="FFFFFF"/>
                  </a:solidFill>
                </a:rPr>
                <a:t> 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és mellesleg itt van az IP-je”…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07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Hogyan éri el a támadó a fertőzött bejegyzés tárolását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2. NS </a:t>
            </a:r>
            <a:r>
              <a:rPr lang="hu-HU" dirty="0"/>
              <a:t>rekord átirányítása a támadó </a:t>
            </a:r>
            <a:r>
              <a:rPr lang="hu-HU" dirty="0" err="1"/>
              <a:t>doménébe</a:t>
            </a:r>
            <a:endParaRPr lang="en-US" dirty="0"/>
          </a:p>
          <a:p>
            <a:pPr lvl="1"/>
            <a:r>
              <a:rPr lang="hu-HU" dirty="0"/>
              <a:t>Kiváltó lekérdezés</a:t>
            </a:r>
            <a:r>
              <a:rPr lang="en-US" dirty="0"/>
              <a:t>: </a:t>
            </a:r>
            <a:r>
              <a:rPr lang="en-US" dirty="0" err="1"/>
              <a:t>subdomain.attacker.example</a:t>
            </a:r>
            <a:r>
              <a:rPr lang="en-US" dirty="0"/>
              <a:t> IN A</a:t>
            </a:r>
          </a:p>
          <a:p>
            <a:pPr lvl="1"/>
            <a:r>
              <a:rPr lang="hu-HU" dirty="0"/>
              <a:t>Válasz</a:t>
            </a:r>
            <a:r>
              <a:rPr lang="en-US" dirty="0"/>
              <a:t>: (</a:t>
            </a:r>
            <a:r>
              <a:rPr lang="hu-HU" dirty="0"/>
              <a:t>nincs válasz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Authority section: </a:t>
            </a:r>
          </a:p>
          <a:p>
            <a:pPr lvl="3"/>
            <a:r>
              <a:rPr lang="en-US" dirty="0" err="1"/>
              <a:t>Target.example</a:t>
            </a:r>
            <a:r>
              <a:rPr lang="en-US" dirty="0"/>
              <a:t>. 3600 IN NS </a:t>
            </a:r>
            <a:r>
              <a:rPr lang="en-US" dirty="0" err="1"/>
              <a:t>ns.attacker.example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Additional section:</a:t>
            </a:r>
          </a:p>
          <a:p>
            <a:pPr lvl="3"/>
            <a:r>
              <a:rPr lang="en-US" dirty="0" err="1"/>
              <a:t>Ns.attacker.example</a:t>
            </a:r>
            <a:r>
              <a:rPr lang="en-US" dirty="0"/>
              <a:t>. IN A </a:t>
            </a:r>
            <a:r>
              <a:rPr lang="en-US" dirty="0" err="1"/>
              <a:t>w.x.y.z</a:t>
            </a:r>
            <a:r>
              <a:rPr lang="en-US" dirty="0"/>
              <a:t> </a:t>
            </a:r>
            <a:endParaRPr lang="en-US" sz="1500" dirty="0"/>
          </a:p>
        </p:txBody>
      </p:sp>
      <p:grpSp>
        <p:nvGrpSpPr>
          <p:cNvPr id="8" name="Group 7"/>
          <p:cNvGrpSpPr/>
          <p:nvPr/>
        </p:nvGrpSpPr>
        <p:grpSpPr>
          <a:xfrm flipH="1">
            <a:off x="616857" y="5206997"/>
            <a:ext cx="8305815" cy="1651000"/>
            <a:chOff x="98612" y="5007575"/>
            <a:chExt cx="6346007" cy="1926789"/>
          </a:xfrm>
        </p:grpSpPr>
        <p:sp>
          <p:nvSpPr>
            <p:cNvPr id="9" name="Rectangular Callout 8"/>
            <p:cNvSpPr/>
            <p:nvPr/>
          </p:nvSpPr>
          <p:spPr>
            <a:xfrm>
              <a:off x="98612" y="5007575"/>
              <a:ext cx="6346007" cy="1926789"/>
            </a:xfrm>
            <a:prstGeom prst="wedgeRectCallout">
              <a:avLst>
                <a:gd name="adj1" fmla="val -5779"/>
                <a:gd name="adj2" fmla="val -80277"/>
              </a:avLst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9023" y="5098933"/>
              <a:ext cx="6205554" cy="1113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2800" kern="0" noProof="0" dirty="0">
                  <a:solidFill>
                    <a:sysClr val="window" lastClr="FFFFFF"/>
                  </a:solidFill>
                </a:rPr>
                <a:t>A támadó nem releváns információt szúr be, melyet a szerver el fog tárolni a </a:t>
              </a:r>
              <a:r>
                <a:rPr lang="hu-HU" sz="2800" kern="0" noProof="0" dirty="0" err="1">
                  <a:solidFill>
                    <a:sysClr val="window" lastClr="FFFFFF"/>
                  </a:solidFill>
                </a:rPr>
                <a:t>cacheben</a:t>
              </a:r>
              <a:r>
                <a:rPr lang="hu-HU" sz="2800" kern="0" noProof="0" dirty="0">
                  <a:solidFill>
                    <a:sysClr val="window" lastClr="FFFFFF"/>
                  </a:solidFill>
                </a:rPr>
                <a:t>…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43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Megoldás</a:t>
            </a:r>
            <a:r>
              <a:rPr lang="en-US" dirty="0"/>
              <a:t>: DNSSEC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257800"/>
          </a:xfrm>
        </p:spPr>
        <p:txBody>
          <a:bodyPr>
            <a:normAutofit fontScale="92500"/>
          </a:bodyPr>
          <a:lstStyle/>
          <a:p>
            <a:r>
              <a:rPr lang="hu-HU" dirty="0"/>
              <a:t>Kritikus rekordokat </a:t>
            </a:r>
            <a:r>
              <a:rPr lang="hu-HU" dirty="0" err="1"/>
              <a:t>kriptografikus</a:t>
            </a:r>
            <a:r>
              <a:rPr lang="hu-HU" dirty="0"/>
              <a:t> aláírással látjuk el</a:t>
            </a:r>
            <a:endParaRPr lang="en-US" dirty="0"/>
          </a:p>
          <a:p>
            <a:pPr lvl="1"/>
            <a:r>
              <a:rPr lang="hu-HU" dirty="0"/>
              <a:t>A feloldó ellenőrzi az aláírást</a:t>
            </a:r>
            <a:endParaRPr lang="en-US" dirty="0"/>
          </a:p>
          <a:p>
            <a:r>
              <a:rPr lang="hu-HU" dirty="0"/>
              <a:t>Két új erőforrástípus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Type = DNSKEY</a:t>
            </a:r>
          </a:p>
          <a:p>
            <a:pPr lvl="2"/>
            <a:r>
              <a:rPr lang="en-US" dirty="0"/>
              <a:t>Name = </a:t>
            </a:r>
            <a:r>
              <a:rPr lang="hu-HU" dirty="0"/>
              <a:t>Zóna </a:t>
            </a:r>
            <a:r>
              <a:rPr lang="hu-HU" dirty="0" err="1"/>
              <a:t>domén</a:t>
            </a:r>
            <a:endParaRPr lang="en-US" dirty="0"/>
          </a:p>
          <a:p>
            <a:pPr lvl="2"/>
            <a:r>
              <a:rPr lang="en-US" dirty="0"/>
              <a:t>Value = </a:t>
            </a:r>
            <a:r>
              <a:rPr lang="hu-HU" dirty="0"/>
              <a:t>A zóna publikus kulcsa</a:t>
            </a:r>
            <a:endParaRPr lang="en-US" dirty="0"/>
          </a:p>
          <a:p>
            <a:pPr lvl="1"/>
            <a:r>
              <a:rPr lang="en-US" dirty="0"/>
              <a:t>Type = RRSIG</a:t>
            </a:r>
          </a:p>
          <a:p>
            <a:pPr lvl="2"/>
            <a:r>
              <a:rPr lang="en-US" dirty="0"/>
              <a:t>Name = (type, name) </a:t>
            </a:r>
            <a:r>
              <a:rPr lang="hu-HU" dirty="0"/>
              <a:t>páros, pl. a lekérdezés maga</a:t>
            </a:r>
            <a:endParaRPr lang="en-US" dirty="0"/>
          </a:p>
          <a:p>
            <a:pPr lvl="2"/>
            <a:r>
              <a:rPr lang="en-US" dirty="0"/>
              <a:t>Value = </a:t>
            </a:r>
            <a:r>
              <a:rPr lang="hu-HU" dirty="0"/>
              <a:t>A lekérdezés eredményének </a:t>
            </a:r>
            <a:r>
              <a:rPr lang="hu-HU" dirty="0" err="1"/>
              <a:t>kriptografikus</a:t>
            </a:r>
            <a:r>
              <a:rPr lang="hu-HU" dirty="0"/>
              <a:t> aláírása</a:t>
            </a:r>
            <a:endParaRPr lang="en-US" dirty="0"/>
          </a:p>
          <a:p>
            <a:r>
              <a:rPr lang="hu-HU" dirty="0"/>
              <a:t>Elterjedése</a:t>
            </a:r>
            <a:endParaRPr lang="en-US" dirty="0"/>
          </a:p>
          <a:p>
            <a:pPr lvl="1"/>
            <a:r>
              <a:rPr lang="hu-HU" dirty="0" err="1"/>
              <a:t>Root</a:t>
            </a:r>
            <a:r>
              <a:rPr lang="hu-HU" dirty="0"/>
              <a:t> szerverek 2010 Július óta</a:t>
            </a:r>
          </a:p>
          <a:p>
            <a:pPr lvl="1"/>
            <a:r>
              <a:rPr lang="en-US" dirty="0"/>
              <a:t>Verisign </a:t>
            </a:r>
            <a:r>
              <a:rPr lang="hu-HU" dirty="0"/>
              <a:t>lehetővé tette a</a:t>
            </a:r>
            <a:r>
              <a:rPr lang="en-US" dirty="0"/>
              <a:t> .com </a:t>
            </a:r>
            <a:r>
              <a:rPr lang="hu-HU" dirty="0"/>
              <a:t>és</a:t>
            </a:r>
            <a:r>
              <a:rPr lang="en-US" dirty="0"/>
              <a:t> </a:t>
            </a:r>
            <a:r>
              <a:rPr lang="en-US" dirty="0" err="1"/>
              <a:t>.net</a:t>
            </a:r>
            <a:r>
              <a:rPr lang="hu-HU" dirty="0"/>
              <a:t> </a:t>
            </a:r>
            <a:r>
              <a:rPr lang="hu-HU" dirty="0" err="1"/>
              <a:t>doménekben</a:t>
            </a:r>
            <a:r>
              <a:rPr lang="hu-HU" dirty="0"/>
              <a:t> 2011 </a:t>
            </a:r>
            <a:r>
              <a:rPr lang="en-US" dirty="0" err="1"/>
              <a:t>Janu</a:t>
            </a:r>
            <a:r>
              <a:rPr lang="hu-HU" dirty="0"/>
              <a:t>ár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flipH="1">
            <a:off x="5679094" y="3486179"/>
            <a:ext cx="3331028" cy="1005473"/>
            <a:chOff x="1219200" y="4876798"/>
            <a:chExt cx="5181605" cy="1384996"/>
          </a:xfrm>
        </p:grpSpPr>
        <p:sp>
          <p:nvSpPr>
            <p:cNvPr id="6" name="Rectangular Callout 5"/>
            <p:cNvSpPr/>
            <p:nvPr/>
          </p:nvSpPr>
          <p:spPr>
            <a:xfrm>
              <a:off x="1219200" y="4876799"/>
              <a:ext cx="5181603" cy="1384995"/>
            </a:xfrm>
            <a:prstGeom prst="wedgeRectCallout">
              <a:avLst>
                <a:gd name="adj1" fmla="val 32846"/>
                <a:gd name="adj2" fmla="val 8703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9202" y="4876798"/>
              <a:ext cx="5181603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Megelőzi az eltérítést és a hamisítást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4197335" y="2445765"/>
            <a:ext cx="3788226" cy="1005472"/>
            <a:chOff x="1219201" y="4876799"/>
            <a:chExt cx="5211555" cy="1384995"/>
          </a:xfrm>
        </p:grpSpPr>
        <p:sp>
          <p:nvSpPr>
            <p:cNvPr id="9" name="Rectangular Callout 8"/>
            <p:cNvSpPr/>
            <p:nvPr/>
          </p:nvSpPr>
          <p:spPr>
            <a:xfrm>
              <a:off x="1249152" y="4876799"/>
              <a:ext cx="5181604" cy="1384995"/>
            </a:xfrm>
            <a:prstGeom prst="wedgeRectCallout">
              <a:avLst>
                <a:gd name="adj1" fmla="val 47297"/>
                <a:gd name="adj2" fmla="val 8378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19201" y="4876799"/>
              <a:ext cx="5181604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Bizalmi hierarchiát hoz létre a zónák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között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61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DNSSEC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Új rekordtípusokat vezettek be:</a:t>
            </a:r>
          </a:p>
          <a:p>
            <a:pPr lvl="1"/>
            <a:r>
              <a:rPr lang="hu-HU" sz="1800" dirty="0"/>
              <a:t>RRSIG a rekordok digitális aláírására.</a:t>
            </a:r>
          </a:p>
          <a:p>
            <a:pPr lvl="1"/>
            <a:r>
              <a:rPr lang="hu-HU" sz="1800" dirty="0"/>
              <a:t>DNSKEY publikus kulcsok használatához a </a:t>
            </a:r>
            <a:r>
              <a:rPr lang="hu-HU" sz="1800" dirty="0" err="1"/>
              <a:t>validáció</a:t>
            </a:r>
            <a:r>
              <a:rPr lang="hu-HU" sz="1800" dirty="0"/>
              <a:t> során.</a:t>
            </a:r>
          </a:p>
          <a:p>
            <a:pPr lvl="1"/>
            <a:r>
              <a:rPr lang="hu-HU" sz="1800" dirty="0"/>
              <a:t>DS publikus kulcsok használatához a delegációhoz.</a:t>
            </a:r>
          </a:p>
          <a:p>
            <a:pPr lvl="1"/>
            <a:r>
              <a:rPr lang="hu-HU" sz="1800" dirty="0"/>
              <a:t>NSEC/NSEC3 a létezés hitelesített visszautasítása. </a:t>
            </a:r>
          </a:p>
          <a:p>
            <a:r>
              <a:rPr lang="hu-HU" sz="1800" dirty="0"/>
              <a:t>Első változat 1997-ben jelent meg. 2005-ben újraírták.</a:t>
            </a:r>
          </a:p>
          <a:p>
            <a:r>
              <a:rPr lang="hu-HU" sz="1800" dirty="0"/>
              <a:t>Ez a fejlesztés viszont a kliensek és szerverek frissítését vonja maga után. (2010 - „</a:t>
            </a:r>
            <a:r>
              <a:rPr lang="hu-HU" sz="1800" dirty="0" err="1"/>
              <a:t>Root</a:t>
            </a:r>
            <a:r>
              <a:rPr lang="hu-HU" sz="1800" dirty="0"/>
              <a:t>” szerverek frissítése.)</a:t>
            </a:r>
          </a:p>
          <a:p>
            <a:r>
              <a:rPr lang="hu-HU" sz="1800" dirty="0"/>
              <a:t>A kliensek a szokott módon kérdezik le a DNS-t, és később ellenőrzik a válasz hitelességét.</a:t>
            </a:r>
          </a:p>
          <a:p>
            <a:r>
              <a:rPr lang="hu-HU" sz="1800" dirty="0"/>
              <a:t>A </a:t>
            </a:r>
            <a:r>
              <a:rPr lang="hu-HU" sz="1800" i="1" dirty="0" err="1"/>
              <a:t>Trust</a:t>
            </a:r>
            <a:r>
              <a:rPr lang="hu-HU" sz="1800" i="1" dirty="0"/>
              <a:t> </a:t>
            </a:r>
            <a:r>
              <a:rPr lang="hu-HU" sz="1800" i="1" dirty="0" err="1"/>
              <a:t>Anchor</a:t>
            </a:r>
            <a:r>
              <a:rPr lang="hu-HU" sz="1800" dirty="0"/>
              <a:t> </a:t>
            </a:r>
            <a:r>
              <a:rPr lang="hu-HU" sz="1800" dirty="0" err="1"/>
              <a:t>a</a:t>
            </a:r>
            <a:r>
              <a:rPr lang="hu-HU" sz="1800" dirty="0"/>
              <a:t> publikus kulcsok gyökere. (DNS kliens konfigurációjának a része)</a:t>
            </a:r>
          </a:p>
          <a:p>
            <a:r>
              <a:rPr lang="hu-HU" sz="1800" dirty="0"/>
              <a:t>A biztonság leköveti a DNS hierarchiát.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629637A9-119A-49DA-BD12-AAC58B377D80}" type="slidenum">
              <a:rPr lang="en-US" sz="1600" smtClean="0">
                <a:solidFill>
                  <a:schemeClr val="tx1"/>
                </a:solidFill>
              </a:rPr>
              <a:t>536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DNSSEC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480131" cy="4351338"/>
          </a:xfrm>
        </p:spPr>
        <p:txBody>
          <a:bodyPr>
            <a:normAutofit/>
          </a:bodyPr>
          <a:lstStyle/>
          <a:p>
            <a:r>
              <a:rPr lang="hu-HU" sz="1800" dirty="0"/>
              <a:t>Példa a </a:t>
            </a:r>
            <a:r>
              <a:rPr lang="hu-HU" sz="1800" dirty="0" err="1">
                <a:hlinkClick r:id="rId3"/>
              </a:rPr>
              <a:t>www.uw.edu</a:t>
            </a:r>
            <a:r>
              <a:rPr lang="hu-HU" sz="1800" dirty="0"/>
              <a:t> lekérdezése egy klienssel.</a:t>
            </a:r>
          </a:p>
          <a:p>
            <a:r>
              <a:rPr lang="hu-HU" sz="1800" dirty="0"/>
              <a:t>Kliens hitelesíti a választ: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1800" cap="small" dirty="0" err="1"/>
              <a:t>Kroot</a:t>
            </a:r>
            <a:r>
              <a:rPr lang="hu-HU" sz="1800" dirty="0"/>
              <a:t> egy </a:t>
            </a:r>
            <a:r>
              <a:rPr lang="hu-HU" sz="1800" i="1" dirty="0" err="1"/>
              <a:t>Trust</a:t>
            </a:r>
            <a:r>
              <a:rPr lang="hu-HU" sz="1800" i="1" dirty="0"/>
              <a:t> </a:t>
            </a:r>
            <a:r>
              <a:rPr lang="hu-HU" sz="1800" i="1" dirty="0" err="1"/>
              <a:t>Anchor</a:t>
            </a:r>
            <a:r>
              <a:rPr lang="hu-HU" sz="1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1800" cap="small" dirty="0" err="1"/>
              <a:t>Kroot</a:t>
            </a:r>
            <a:r>
              <a:rPr lang="hu-HU" sz="1800" dirty="0" err="1"/>
              <a:t>-ot</a:t>
            </a:r>
            <a:r>
              <a:rPr lang="hu-HU" sz="1800" dirty="0"/>
              <a:t> használja a </a:t>
            </a:r>
            <a:r>
              <a:rPr lang="hu-HU" sz="1800" cap="small" dirty="0" err="1"/>
              <a:t>Kedu</a:t>
            </a:r>
            <a:r>
              <a:rPr lang="hu-HU" sz="1800" dirty="0"/>
              <a:t> ellenőrzésére.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1800" cap="small" dirty="0" err="1"/>
              <a:t>Kedu</a:t>
            </a:r>
            <a:r>
              <a:rPr lang="hu-HU" sz="1800" dirty="0" err="1"/>
              <a:t>-t</a:t>
            </a:r>
            <a:r>
              <a:rPr lang="hu-HU" sz="1800" dirty="0"/>
              <a:t> használja a </a:t>
            </a:r>
            <a:r>
              <a:rPr lang="hu-HU" sz="1800" cap="small" dirty="0" err="1"/>
              <a:t>Kuw.edu</a:t>
            </a:r>
            <a:r>
              <a:rPr lang="hu-HU" sz="1800" dirty="0"/>
              <a:t> ellenőrzésére.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1800" cap="small" dirty="0" err="1"/>
              <a:t>Kuw.edu</a:t>
            </a:r>
            <a:r>
              <a:rPr lang="hu-HU" sz="1800" dirty="0" err="1"/>
              <a:t>-t</a:t>
            </a:r>
            <a:r>
              <a:rPr lang="hu-HU" sz="1800" dirty="0"/>
              <a:t> használja a IP cím ellenőrzésére.</a:t>
            </a:r>
          </a:p>
          <a:p>
            <a:pPr marL="914400" lvl="1" indent="-457200">
              <a:buFont typeface="+mj-lt"/>
              <a:buAutoNum type="arabicPeriod"/>
            </a:pPr>
            <a:endParaRPr lang="hu-HU" sz="1800" dirty="0"/>
          </a:p>
          <a:p>
            <a:pPr marL="914400" lvl="1" indent="-457200">
              <a:buFont typeface="+mj-lt"/>
              <a:buAutoNum type="arabicPeriod"/>
            </a:pPr>
            <a:endParaRPr lang="hu-HU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81" y="1825626"/>
            <a:ext cx="3809731" cy="450202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90979" y="5958316"/>
            <a:ext cx="114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bg2">
                    <a:lumMod val="75000"/>
                  </a:schemeClr>
                </a:solidFill>
              </a:rPr>
              <a:t>Forrás: [6]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629637A9-119A-49DA-BD12-AAC58B377D80}" type="slidenum">
              <a:rPr lang="en-US" sz="1600" smtClean="0">
                <a:solidFill>
                  <a:schemeClr val="tx1"/>
                </a:solidFill>
              </a:rPr>
              <a:t>537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7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DNSSEC </a:t>
            </a:r>
            <a:r>
              <a:rPr lang="hu-HU" dirty="0"/>
              <a:t>Bizalmi hierarchia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538</a:t>
            </a:fld>
            <a:endParaRPr lang="en-US" dirty="0"/>
          </a:p>
        </p:txBody>
      </p:sp>
      <p:pic>
        <p:nvPicPr>
          <p:cNvPr id="6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48" y="5383255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 rot="685083">
            <a:off x="1033555" y="4924232"/>
            <a:ext cx="334469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9" y="4277739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074037" y="6383203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dns.bofa.com</a:t>
            </a:r>
          </a:p>
        </p:txBody>
      </p:sp>
      <p:grpSp>
        <p:nvGrpSpPr>
          <p:cNvPr id="28" name="Group 27"/>
          <p:cNvGrpSpPr/>
          <p:nvPr/>
        </p:nvGrpSpPr>
        <p:grpSpPr>
          <a:xfrm flipH="1">
            <a:off x="118389" y="5751254"/>
            <a:ext cx="3629225" cy="1005472"/>
            <a:chOff x="1219201" y="4876799"/>
            <a:chExt cx="5211555" cy="1384995"/>
          </a:xfrm>
        </p:grpSpPr>
        <p:sp>
          <p:nvSpPr>
            <p:cNvPr id="29" name="Rectangular Callout 28"/>
            <p:cNvSpPr/>
            <p:nvPr/>
          </p:nvSpPr>
          <p:spPr>
            <a:xfrm>
              <a:off x="1249152" y="4876799"/>
              <a:ext cx="5181604" cy="1384995"/>
            </a:xfrm>
            <a:prstGeom prst="wedgeRectCallout">
              <a:avLst>
                <a:gd name="adj1" fmla="val 36355"/>
                <a:gd name="adj2" fmla="val -121920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9201" y="4876799"/>
              <a:ext cx="5181604" cy="1314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Hol van a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bankofamerica.com?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 flipH="1">
            <a:off x="5576402" y="5066049"/>
            <a:ext cx="3401150" cy="1393356"/>
            <a:chOff x="1219201" y="4876799"/>
            <a:chExt cx="5211555" cy="1429325"/>
          </a:xfrm>
        </p:grpSpPr>
        <p:sp>
          <p:nvSpPr>
            <p:cNvPr id="40" name="Rectangular Callout 39"/>
            <p:cNvSpPr/>
            <p:nvPr/>
          </p:nvSpPr>
          <p:spPr>
            <a:xfrm>
              <a:off x="1249153" y="4876799"/>
              <a:ext cx="5181603" cy="1384995"/>
            </a:xfrm>
            <a:prstGeom prst="wedgeRectCallout">
              <a:avLst>
                <a:gd name="adj1" fmla="val 63105"/>
                <a:gd name="adj2" fmla="val 7830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19201" y="4885376"/>
              <a:ext cx="5181603" cy="1420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IP: 123.45.67.89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Key: &lt;     &gt;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>
                  <a:solidFill>
                    <a:sysClr val="window" lastClr="FFFFFF"/>
                  </a:solidFill>
                </a:rPr>
                <a:t>SIG: x9fnskflkalk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074" name="Picture 2" descr="D:\Classes\CS 4700\assets\ke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341" y="5523424"/>
            <a:ext cx="486965" cy="4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48" y="3487455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988151" y="4487403"/>
            <a:ext cx="189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.com (</a:t>
            </a:r>
            <a:r>
              <a:rPr lang="en-US" sz="2000" dirty="0" err="1"/>
              <a:t>Verisign</a:t>
            </a:r>
            <a:r>
              <a:rPr lang="en-US" sz="2000" dirty="0"/>
              <a:t>)</a:t>
            </a:r>
          </a:p>
        </p:txBody>
      </p:sp>
      <p:pic>
        <p:nvPicPr>
          <p:cNvPr id="51" name="Picture 2" descr="D:\Classes\CS 4700\assets\ke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34" y="3459123"/>
            <a:ext cx="486965" cy="4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ight Arrow 51"/>
          <p:cNvSpPr/>
          <p:nvPr/>
        </p:nvSpPr>
        <p:spPr>
          <a:xfrm rot="20984107">
            <a:off x="1036451" y="4194205"/>
            <a:ext cx="320906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34" y="1593332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809673" y="2593280"/>
            <a:ext cx="2422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Root Zone (ICANN)</a:t>
            </a:r>
          </a:p>
        </p:txBody>
      </p:sp>
      <p:pic>
        <p:nvPicPr>
          <p:cNvPr id="56" name="Picture 2" descr="D:\Classes\CS 4700\assets\ke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920" y="1565000"/>
            <a:ext cx="486965" cy="4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56"/>
          <p:cNvSpPr/>
          <p:nvPr/>
        </p:nvSpPr>
        <p:spPr>
          <a:xfrm rot="19558391">
            <a:off x="629422" y="3129749"/>
            <a:ext cx="404062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rved Down Arrow 13"/>
          <p:cNvSpPr/>
          <p:nvPr/>
        </p:nvSpPr>
        <p:spPr>
          <a:xfrm rot="5400000">
            <a:off x="5318807" y="2196729"/>
            <a:ext cx="1988495" cy="968828"/>
          </a:xfrm>
          <a:prstGeom prst="curved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8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04" y="5383255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4134998" y="638320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dns.evil.com</a:t>
            </a:r>
          </a:p>
        </p:txBody>
      </p:sp>
      <p:grpSp>
        <p:nvGrpSpPr>
          <p:cNvPr id="60" name="Group 59"/>
          <p:cNvGrpSpPr/>
          <p:nvPr/>
        </p:nvGrpSpPr>
        <p:grpSpPr>
          <a:xfrm flipH="1">
            <a:off x="5581258" y="5066049"/>
            <a:ext cx="3401150" cy="1393356"/>
            <a:chOff x="1219201" y="4876799"/>
            <a:chExt cx="5211555" cy="1429325"/>
          </a:xfrm>
          <a:solidFill>
            <a:schemeClr val="accent2"/>
          </a:solidFill>
        </p:grpSpPr>
        <p:sp>
          <p:nvSpPr>
            <p:cNvPr id="61" name="Rectangular Callout 60"/>
            <p:cNvSpPr/>
            <p:nvPr/>
          </p:nvSpPr>
          <p:spPr>
            <a:xfrm>
              <a:off x="1249153" y="4876799"/>
              <a:ext cx="5181603" cy="1384995"/>
            </a:xfrm>
            <a:prstGeom prst="wedgeRectCallout">
              <a:avLst>
                <a:gd name="adj1" fmla="val 63105"/>
                <a:gd name="adj2" fmla="val 7830"/>
              </a:avLst>
            </a:prstGeom>
            <a:grpFill/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19201" y="4885376"/>
              <a:ext cx="5181603" cy="14207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IP: 66.66.66.93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Key: &lt;     &gt;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>
                  <a:solidFill>
                    <a:sysClr val="window" lastClr="FFFFFF"/>
                  </a:solidFill>
                </a:rPr>
                <a:t>SIG: 9na8x7040a3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63" name="Picture 2" descr="D:\Classes\CS 4700\assets\ke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97" y="5523424"/>
            <a:ext cx="486965" cy="4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D:\Classes\CS 4700\assets\devil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141" y="5058351"/>
            <a:ext cx="718486" cy="7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/>
          <p:cNvSpPr/>
          <p:nvPr/>
        </p:nvSpPr>
        <p:spPr>
          <a:xfrm rot="5400000">
            <a:off x="5999120" y="3523371"/>
            <a:ext cx="1791949" cy="2150421"/>
          </a:xfrm>
          <a:prstGeom prst="bentArrow">
            <a:avLst>
              <a:gd name="adj1" fmla="val 9813"/>
              <a:gd name="adj2" fmla="val 13458"/>
              <a:gd name="adj3" fmla="val 31682"/>
              <a:gd name="adj4" fmla="val 4375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Multiply 19"/>
          <p:cNvSpPr/>
          <p:nvPr/>
        </p:nvSpPr>
        <p:spPr>
          <a:xfrm>
            <a:off x="7012362" y="3276209"/>
            <a:ext cx="1253189" cy="1349829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52" grpId="0" animBg="1"/>
      <p:bldP spid="57" grpId="0" animBg="1"/>
      <p:bldP spid="14" grpId="0" animBg="1"/>
      <p:bldP spid="59" grpId="0"/>
      <p:bldP spid="12" grpId="0" animBg="1"/>
      <p:bldP spid="20" grpId="0" animBg="1"/>
    </p:bld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DNSSEC Solve all our problems?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No.</a:t>
            </a:r>
          </a:p>
          <a:p>
            <a:r>
              <a:rPr lang="en-US" dirty="0"/>
              <a:t>DNS still vulnerable to reflection attacks + injected responses</a:t>
            </a:r>
          </a:p>
        </p:txBody>
      </p:sp>
    </p:spTree>
    <p:extLst>
      <p:ext uri="{BB962C8B-B14F-4D97-AF65-F5344CB8AC3E}">
        <p14:creationId xmlns:p14="http://schemas.microsoft.com/office/powerpoint/2010/main" val="3852417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Merőleges síkok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4269" y="2517895"/>
            <a:ext cx="2269698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7825" y="2517895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007" y="3093383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6449" y="309338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64138" y="3666560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6580" y="366656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4138" y="4239737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36580" y="423973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4138" y="4812914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36580" y="481291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IP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4138" y="5390648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36580" y="539064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4269" y="5963825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36711" y="59638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50950" y="4812914"/>
            <a:ext cx="1234195" cy="5731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BGP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08521" y="4812913"/>
            <a:ext cx="1234195" cy="573177"/>
          </a:xfrm>
          <a:prstGeom prst="rect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RIP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61922" y="4812912"/>
            <a:ext cx="1234195" cy="573177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OSPF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43911" y="4837892"/>
            <a:ext cx="209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Control Plane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618407" y="1645555"/>
            <a:ext cx="7876481" cy="542502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b="1" dirty="0"/>
              <a:t>Control plane</a:t>
            </a:r>
            <a:r>
              <a:rPr lang="hu-HU" b="1" dirty="0"/>
              <a:t>/Vezérlési sík</a:t>
            </a:r>
            <a:r>
              <a:rPr lang="en-US" dirty="0"/>
              <a:t>: </a:t>
            </a:r>
            <a:r>
              <a:rPr lang="hu-HU" dirty="0"/>
              <a:t>Hogyan határozzuk meg az</a:t>
            </a:r>
            <a:r>
              <a:rPr lang="en-US" dirty="0"/>
              <a:t> </a:t>
            </a:r>
            <a:r>
              <a:rPr lang="en-US" b="1" dirty="0"/>
              <a:t>Internet</a:t>
            </a:r>
            <a:r>
              <a:rPr lang="hu-HU" b="1" dirty="0"/>
              <a:t>es útvonalakat?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</p:bld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Reflection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Very big incident in 2012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(http://</a:t>
            </a:r>
            <a:r>
              <a:rPr lang="en-US" sz="1600" dirty="0" err="1"/>
              <a:t>blog.cloudflare.com</a:t>
            </a:r>
            <a:r>
              <a:rPr lang="en-US" sz="1600" dirty="0"/>
              <a:t>/65gbps-ddos-no-problem/)</a:t>
            </a:r>
          </a:p>
          <a:p>
            <a:pPr lvl="1"/>
            <a:r>
              <a:rPr lang="en-US" sz="2400" dirty="0"/>
              <a:t>65 </a:t>
            </a:r>
            <a:r>
              <a:rPr lang="en-US" sz="2400" dirty="0" err="1"/>
              <a:t>Gbps</a:t>
            </a:r>
            <a:r>
              <a:rPr lang="en-US" sz="2400" dirty="0"/>
              <a:t> </a:t>
            </a:r>
            <a:r>
              <a:rPr lang="en-US" sz="2400" dirty="0" err="1"/>
              <a:t>DDoS</a:t>
            </a:r>
            <a:endParaRPr lang="en-US" sz="2400" dirty="0"/>
          </a:p>
          <a:p>
            <a:pPr lvl="1"/>
            <a:r>
              <a:rPr lang="en-US" sz="2400" dirty="0"/>
              <a:t>Would need to compromise 65,000 machines each with 1 Mbps uplink</a:t>
            </a:r>
            <a:r>
              <a:rPr lang="en-US" sz="2500" dirty="0"/>
              <a:t> </a:t>
            </a:r>
          </a:p>
          <a:p>
            <a:pPr lvl="2"/>
            <a:r>
              <a:rPr lang="en-US" sz="2100" dirty="0"/>
              <a:t>How was this attack possible?</a:t>
            </a:r>
          </a:p>
          <a:p>
            <a:r>
              <a:rPr lang="en-US" sz="2700" dirty="0"/>
              <a:t>Use DNS reflection to amplify a Botnet attack.</a:t>
            </a:r>
          </a:p>
          <a:p>
            <a:r>
              <a:rPr lang="en-US" sz="2700" dirty="0"/>
              <a:t>Key weak link: Open DNS resolvers will answer queries for anyone http://</a:t>
            </a:r>
            <a:r>
              <a:rPr lang="en-US" sz="2700" dirty="0" err="1"/>
              <a:t>openresolverproject.org</a:t>
            </a:r>
            <a:r>
              <a:rPr lang="en-US" sz="2700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4052621385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does this work?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541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Remember: DNS is UDP</a:t>
            </a:r>
          </a:p>
          <a:p>
            <a:r>
              <a:rPr lang="en-US" dirty="0"/>
              <a:t>No handshaking between endpoints</a:t>
            </a:r>
          </a:p>
          <a:p>
            <a:r>
              <a:rPr lang="en-US" dirty="0"/>
              <a:t>I can send a DNS query with a forged IP address and the response will go to that IP address</a:t>
            </a:r>
          </a:p>
          <a:p>
            <a:pPr lvl="1"/>
            <a:r>
              <a:rPr lang="en-US" b="1" dirty="0"/>
              <a:t>Secret sauce: </a:t>
            </a:r>
            <a:r>
              <a:rPr lang="en-US" dirty="0"/>
              <a:t>a small request that can elicit a large response</a:t>
            </a:r>
          </a:p>
          <a:p>
            <a:pPr lvl="1"/>
            <a:r>
              <a:rPr lang="en-US" dirty="0"/>
              <a:t>E.g., query for zone files, or DNSSEC records (both large record types).</a:t>
            </a:r>
          </a:p>
          <a:p>
            <a:r>
              <a:rPr lang="en-US" dirty="0"/>
              <a:t>Botnet hosts spoof DNS queries with victim’s IP address as source</a:t>
            </a:r>
          </a:p>
          <a:p>
            <a:pPr lvl="1"/>
            <a:r>
              <a:rPr lang="en-US" dirty="0"/>
              <a:t>Resolver responds by sending massive volumes of data to the victim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amplification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542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37252" y="1855531"/>
            <a:ext cx="974467" cy="998861"/>
            <a:chOff x="401394" y="2653817"/>
            <a:chExt cx="974467" cy="998861"/>
          </a:xfrm>
        </p:grpSpPr>
        <p:pic>
          <p:nvPicPr>
            <p:cNvPr id="6" name="Picture 2" descr="D:\Pictures\Server_icons_lnx\Icons\128X128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94" y="2653817"/>
              <a:ext cx="851735" cy="85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:\Classes\CS 4700\assets\devil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75" y="2934192"/>
              <a:ext cx="718486" cy="71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571937" y="3096502"/>
            <a:ext cx="974467" cy="998861"/>
            <a:chOff x="401394" y="2653817"/>
            <a:chExt cx="974467" cy="998861"/>
          </a:xfrm>
        </p:grpSpPr>
        <p:pic>
          <p:nvPicPr>
            <p:cNvPr id="9" name="Picture 2" descr="D:\Pictures\Server_icons_lnx\Icons\128X128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94" y="2653817"/>
              <a:ext cx="851735" cy="85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D:\Classes\CS 4700\assets\devil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75" y="2934192"/>
              <a:ext cx="718486" cy="71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608223" y="4711217"/>
            <a:ext cx="974467" cy="998861"/>
            <a:chOff x="401394" y="2653817"/>
            <a:chExt cx="974467" cy="998861"/>
          </a:xfrm>
        </p:grpSpPr>
        <p:pic>
          <p:nvPicPr>
            <p:cNvPr id="12" name="Picture 2" descr="D:\Pictures\Server_icons_lnx\Icons\128X128\black_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94" y="2653817"/>
              <a:ext cx="851735" cy="85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D:\Classes\CS 4700\assets\devil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75" y="2934192"/>
              <a:ext cx="718486" cy="71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0" y="6023428"/>
            <a:ext cx="3139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Hosts infected by botnet</a:t>
            </a:r>
          </a:p>
        </p:txBody>
      </p:sp>
      <p:pic>
        <p:nvPicPr>
          <p:cNvPr id="15" name="Picture 3" descr="D:\Pictures\Server_icons_lnx\Icons\128X128\data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134" y="3650740"/>
            <a:ext cx="927338" cy="9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90685" y="4633685"/>
            <a:ext cx="19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Open Resolver</a:t>
            </a:r>
          </a:p>
        </p:txBody>
      </p:sp>
      <p:pic>
        <p:nvPicPr>
          <p:cNvPr id="17" name="Picture 2" descr="D:\Pictures\Server_icons_lnx\Icons\128X128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08" y="3687777"/>
            <a:ext cx="851735" cy="8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416799" y="4622799"/>
            <a:ext cx="92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Victim</a:t>
            </a:r>
          </a:p>
        </p:txBody>
      </p:sp>
      <p:grpSp>
        <p:nvGrpSpPr>
          <p:cNvPr id="19" name="Group 18"/>
          <p:cNvGrpSpPr/>
          <p:nvPr/>
        </p:nvGrpSpPr>
        <p:grpSpPr>
          <a:xfrm flipH="1">
            <a:off x="2757712" y="1415143"/>
            <a:ext cx="3588671" cy="1415144"/>
            <a:chOff x="98612" y="5007575"/>
            <a:chExt cx="6346007" cy="1926789"/>
          </a:xfrm>
        </p:grpSpPr>
        <p:sp>
          <p:nvSpPr>
            <p:cNvPr id="20" name="Rectangular Callout 19"/>
            <p:cNvSpPr/>
            <p:nvPr/>
          </p:nvSpPr>
          <p:spPr>
            <a:xfrm>
              <a:off x="98612" y="5007575"/>
              <a:ext cx="6346007" cy="1926789"/>
            </a:xfrm>
            <a:prstGeom prst="wedgeRectCallout">
              <a:avLst>
                <a:gd name="adj1" fmla="val 79661"/>
                <a:gd name="adj2" fmla="val 8184"/>
              </a:avLst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9023" y="5098933"/>
              <a:ext cx="6205554" cy="161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 err="1">
                  <a:solidFill>
                    <a:sysClr val="window" lastClr="FFFFFF"/>
                  </a:solidFill>
                </a:rPr>
                <a:t>Src</a:t>
              </a:r>
              <a:r>
                <a:rPr lang="en-US" sz="2800" kern="0" noProof="0" dirty="0">
                  <a:solidFill>
                    <a:sysClr val="window" lastClr="FFFFFF"/>
                  </a:solidFill>
                </a:rPr>
                <a:t>: Victim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Dst</a:t>
              </a:r>
              <a:r>
                <a:rPr lang="en-US" sz="2800" kern="0" dirty="0">
                  <a:solidFill>
                    <a:sysClr val="window" lastClr="FFFFFF"/>
                  </a:solidFill>
                </a:rPr>
                <a:t>: Open Resolver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DNS</a:t>
              </a:r>
              <a:r>
                <a:rPr kumimoji="0" lang="en-US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…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3563255" y="5214258"/>
            <a:ext cx="3588671" cy="1415144"/>
            <a:chOff x="98612" y="5007575"/>
            <a:chExt cx="6346007" cy="1926789"/>
          </a:xfrm>
        </p:grpSpPr>
        <p:sp>
          <p:nvSpPr>
            <p:cNvPr id="25" name="Rectangular Callout 24"/>
            <p:cNvSpPr/>
            <p:nvPr/>
          </p:nvSpPr>
          <p:spPr>
            <a:xfrm>
              <a:off x="98612" y="5007575"/>
              <a:ext cx="6346007" cy="1926789"/>
            </a:xfrm>
            <a:prstGeom prst="wedgeRectCallout">
              <a:avLst>
                <a:gd name="adj1" fmla="val 105445"/>
                <a:gd name="adj2" fmla="val -48226"/>
              </a:avLst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23" y="5098933"/>
              <a:ext cx="6205554" cy="161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 noProof="0" dirty="0" err="1">
                  <a:solidFill>
                    <a:sysClr val="window" lastClr="FFFFFF"/>
                  </a:solidFill>
                </a:rPr>
                <a:t>Src</a:t>
              </a:r>
              <a:r>
                <a:rPr lang="en-US" sz="2800" kern="0" noProof="0" dirty="0">
                  <a:solidFill>
                    <a:sysClr val="window" lastClr="FFFFFF"/>
                  </a:solidFill>
                </a:rPr>
                <a:t>: Victim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Dst</a:t>
              </a:r>
              <a:r>
                <a:rPr lang="en-US" sz="2800" kern="0" dirty="0">
                  <a:solidFill>
                    <a:sysClr val="window" lastClr="FFFFFF"/>
                  </a:solidFill>
                </a:rPr>
                <a:t>: Open Resolver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DNS</a:t>
              </a:r>
              <a:r>
                <a:rPr kumimoji="0" lang="en-US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…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Right Arrow 26"/>
          <p:cNvSpPr/>
          <p:nvPr/>
        </p:nvSpPr>
        <p:spPr>
          <a:xfrm rot="1623034">
            <a:off x="1474889" y="3085003"/>
            <a:ext cx="2657929" cy="3037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334514">
            <a:off x="1550921" y="3743832"/>
            <a:ext cx="2008709" cy="3504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1019213">
            <a:off x="1369222" y="4496543"/>
            <a:ext cx="2425943" cy="2962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856718" y="2957286"/>
            <a:ext cx="2291568" cy="21441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471035" y="4725141"/>
            <a:ext cx="5905869" cy="1345095"/>
            <a:chOff x="404487" y="3333623"/>
            <a:chExt cx="8274022" cy="1523216"/>
          </a:xfrm>
        </p:grpSpPr>
        <p:sp>
          <p:nvSpPr>
            <p:cNvPr id="36" name="Rectangle 35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404487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en-US" sz="3200" dirty="0">
                  <a:solidFill>
                    <a:schemeClr val="bg1"/>
                  </a:solidFill>
                </a:rPr>
                <a:t>Sometimes the DNS resolver network thinks it is under attack by the victim!!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5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Merőleges síkok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9415" y="4105285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01994" y="4124100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7713" y="4707646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00155" y="470764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7713" y="5280823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00155" y="528082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7713" y="5858557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0155" y="585855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37207" y="5285380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409649" y="528538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437207" y="5863114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409649" y="586311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40" name="Content Placeholder 5"/>
          <p:cNvSpPr txBox="1">
            <a:spLocks/>
          </p:cNvSpPr>
          <p:nvPr/>
        </p:nvSpPr>
        <p:spPr>
          <a:xfrm>
            <a:off x="616526" y="303596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1</a:t>
            </a:r>
          </a:p>
        </p:txBody>
      </p:sp>
      <p:sp>
        <p:nvSpPr>
          <p:cNvPr id="41" name="Content Placeholder 5"/>
          <p:cNvSpPr txBox="1">
            <a:spLocks/>
          </p:cNvSpPr>
          <p:nvPr/>
        </p:nvSpPr>
        <p:spPr>
          <a:xfrm>
            <a:off x="3409649" y="3065516"/>
            <a:ext cx="2297518" cy="542502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hu-HU" dirty="0" err="1"/>
              <a:t>Routers</a:t>
            </a:r>
            <a:r>
              <a:rPr lang="hu-HU" dirty="0"/>
              <a:t>/</a:t>
            </a:r>
            <a:r>
              <a:rPr lang="en-US" dirty="0"/>
              <a:t>Switches</a:t>
            </a:r>
          </a:p>
        </p:txBody>
      </p:sp>
      <p:sp>
        <p:nvSpPr>
          <p:cNvPr id="42" name="Content Placeholder 5"/>
          <p:cNvSpPr txBox="1">
            <a:spLocks/>
          </p:cNvSpPr>
          <p:nvPr/>
        </p:nvSpPr>
        <p:spPr>
          <a:xfrm>
            <a:off x="7080078" y="303596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703589" y="4144794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>
          <a:xfrm>
            <a:off x="6676168" y="4163609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701887" y="4747155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6674329" y="4747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701887" y="5320332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6674329" y="532033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701887" y="5898066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6674329" y="5898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83" name="Freeform 82"/>
          <p:cNvSpPr/>
          <p:nvPr/>
        </p:nvSpPr>
        <p:spPr>
          <a:xfrm>
            <a:off x="1337240" y="3744128"/>
            <a:ext cx="6510224" cy="2549408"/>
          </a:xfrm>
          <a:custGeom>
            <a:avLst/>
            <a:gdLst>
              <a:gd name="connsiteX0" fmla="*/ 196415 w 7225012"/>
              <a:gd name="connsiteY0" fmla="*/ 208102 h 4187963"/>
              <a:gd name="connsiteX1" fmla="*/ 251006 w 7225012"/>
              <a:gd name="connsiteY1" fmla="*/ 3824759 h 4187963"/>
              <a:gd name="connsiteX2" fmla="*/ 2666659 w 7225012"/>
              <a:gd name="connsiteY2" fmla="*/ 3852055 h 4187963"/>
              <a:gd name="connsiteX3" fmla="*/ 2734898 w 7225012"/>
              <a:gd name="connsiteY3" fmla="*/ 2664699 h 4187963"/>
              <a:gd name="connsiteX4" fmla="*/ 4236152 w 7225012"/>
              <a:gd name="connsiteY4" fmla="*/ 2596461 h 4187963"/>
              <a:gd name="connsiteX5" fmla="*/ 4290743 w 7225012"/>
              <a:gd name="connsiteY5" fmla="*/ 3920293 h 4187963"/>
              <a:gd name="connsiteX6" fmla="*/ 6747340 w 7225012"/>
              <a:gd name="connsiteY6" fmla="*/ 3838407 h 4187963"/>
              <a:gd name="connsiteX7" fmla="*/ 6760988 w 7225012"/>
              <a:gd name="connsiteY7" fmla="*/ 317285 h 4187963"/>
              <a:gd name="connsiteX8" fmla="*/ 7225012 w 7225012"/>
              <a:gd name="connsiteY8" fmla="*/ 385523 h 4187963"/>
              <a:gd name="connsiteX0" fmla="*/ 196415 w 6916918"/>
              <a:gd name="connsiteY0" fmla="*/ 0 h 3979861"/>
              <a:gd name="connsiteX1" fmla="*/ 251006 w 6916918"/>
              <a:gd name="connsiteY1" fmla="*/ 3616657 h 3979861"/>
              <a:gd name="connsiteX2" fmla="*/ 2666659 w 6916918"/>
              <a:gd name="connsiteY2" fmla="*/ 3643953 h 3979861"/>
              <a:gd name="connsiteX3" fmla="*/ 2734898 w 6916918"/>
              <a:gd name="connsiteY3" fmla="*/ 2456597 h 3979861"/>
              <a:gd name="connsiteX4" fmla="*/ 4236152 w 6916918"/>
              <a:gd name="connsiteY4" fmla="*/ 2388359 h 3979861"/>
              <a:gd name="connsiteX5" fmla="*/ 4290743 w 6916918"/>
              <a:gd name="connsiteY5" fmla="*/ 3712191 h 3979861"/>
              <a:gd name="connsiteX6" fmla="*/ 6747340 w 6916918"/>
              <a:gd name="connsiteY6" fmla="*/ 3630305 h 3979861"/>
              <a:gd name="connsiteX7" fmla="*/ 6760988 w 6916918"/>
              <a:gd name="connsiteY7" fmla="*/ 109183 h 3979861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0 w 6564573"/>
              <a:gd name="connsiteY0" fmla="*/ 0 h 3897581"/>
              <a:gd name="connsiteX1" fmla="*/ 54591 w 6564573"/>
              <a:gd name="connsiteY1" fmla="*/ 3616657 h 3897581"/>
              <a:gd name="connsiteX2" fmla="*/ 2470244 w 6564573"/>
              <a:gd name="connsiteY2" fmla="*/ 3643953 h 3897581"/>
              <a:gd name="connsiteX3" fmla="*/ 2538483 w 6564573"/>
              <a:gd name="connsiteY3" fmla="*/ 2456597 h 3897581"/>
              <a:gd name="connsiteX4" fmla="*/ 4039737 w 6564573"/>
              <a:gd name="connsiteY4" fmla="*/ 2388359 h 3897581"/>
              <a:gd name="connsiteX5" fmla="*/ 4094328 w 6564573"/>
              <a:gd name="connsiteY5" fmla="*/ 3712191 h 3897581"/>
              <a:gd name="connsiteX6" fmla="*/ 6550925 w 6564573"/>
              <a:gd name="connsiteY6" fmla="*/ 3630305 h 3897581"/>
              <a:gd name="connsiteX7" fmla="*/ 6564573 w 6564573"/>
              <a:gd name="connsiteY7" fmla="*/ 109183 h 3897581"/>
              <a:gd name="connsiteX0" fmla="*/ 0 w 6564573"/>
              <a:gd name="connsiteY0" fmla="*/ 0 h 3717182"/>
              <a:gd name="connsiteX1" fmla="*/ 54591 w 6564573"/>
              <a:gd name="connsiteY1" fmla="*/ 3616657 h 3717182"/>
              <a:gd name="connsiteX2" fmla="*/ 2470244 w 6564573"/>
              <a:gd name="connsiteY2" fmla="*/ 3643953 h 3717182"/>
              <a:gd name="connsiteX3" fmla="*/ 2538483 w 6564573"/>
              <a:gd name="connsiteY3" fmla="*/ 2456597 h 3717182"/>
              <a:gd name="connsiteX4" fmla="*/ 4039737 w 6564573"/>
              <a:gd name="connsiteY4" fmla="*/ 2388359 h 3717182"/>
              <a:gd name="connsiteX5" fmla="*/ 4094328 w 6564573"/>
              <a:gd name="connsiteY5" fmla="*/ 3712191 h 3717182"/>
              <a:gd name="connsiteX6" fmla="*/ 6550925 w 6564573"/>
              <a:gd name="connsiteY6" fmla="*/ 3630305 h 3717182"/>
              <a:gd name="connsiteX7" fmla="*/ 6564573 w 6564573"/>
              <a:gd name="connsiteY7" fmla="*/ 109183 h 3717182"/>
              <a:gd name="connsiteX0" fmla="*/ 41011 w 6510050"/>
              <a:gd name="connsiteY0" fmla="*/ 0 h 3717182"/>
              <a:gd name="connsiteX1" fmla="*/ 68 w 6510050"/>
              <a:gd name="connsiteY1" fmla="*/ 3616657 h 3717182"/>
              <a:gd name="connsiteX2" fmla="*/ 2415721 w 6510050"/>
              <a:gd name="connsiteY2" fmla="*/ 3643953 h 3717182"/>
              <a:gd name="connsiteX3" fmla="*/ 2483960 w 6510050"/>
              <a:gd name="connsiteY3" fmla="*/ 2456597 h 3717182"/>
              <a:gd name="connsiteX4" fmla="*/ 3985214 w 6510050"/>
              <a:gd name="connsiteY4" fmla="*/ 2388359 h 3717182"/>
              <a:gd name="connsiteX5" fmla="*/ 4039805 w 6510050"/>
              <a:gd name="connsiteY5" fmla="*/ 3712191 h 3717182"/>
              <a:gd name="connsiteX6" fmla="*/ 6496402 w 6510050"/>
              <a:gd name="connsiteY6" fmla="*/ 3630305 h 3717182"/>
              <a:gd name="connsiteX7" fmla="*/ 6510050 w 6510050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15895 w 6510224"/>
              <a:gd name="connsiteY2" fmla="*/ 3643953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4026331 w 6510224"/>
              <a:gd name="connsiteY4" fmla="*/ 2470246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30119"/>
              <a:gd name="connsiteX1" fmla="*/ 242 w 6510224"/>
              <a:gd name="connsiteY1" fmla="*/ 3616657 h 3730119"/>
              <a:gd name="connsiteX2" fmla="*/ 2456838 w 6510224"/>
              <a:gd name="connsiteY2" fmla="*/ 3616657 h 3730119"/>
              <a:gd name="connsiteX3" fmla="*/ 2484134 w 6510224"/>
              <a:gd name="connsiteY3" fmla="*/ 2456597 h 3730119"/>
              <a:gd name="connsiteX4" fmla="*/ 4026331 w 6510224"/>
              <a:gd name="connsiteY4" fmla="*/ 2470246 h 3730119"/>
              <a:gd name="connsiteX5" fmla="*/ 4039979 w 6510224"/>
              <a:gd name="connsiteY5" fmla="*/ 3712191 h 3730119"/>
              <a:gd name="connsiteX6" fmla="*/ 6496576 w 6510224"/>
              <a:gd name="connsiteY6" fmla="*/ 3725839 h 3730119"/>
              <a:gd name="connsiteX7" fmla="*/ 6510224 w 6510224"/>
              <a:gd name="connsiteY7" fmla="*/ 109183 h 3730119"/>
              <a:gd name="connsiteX0" fmla="*/ 242 w 6510224"/>
              <a:gd name="connsiteY0" fmla="*/ 13647 h 3620936"/>
              <a:gd name="connsiteX1" fmla="*/ 242 w 6510224"/>
              <a:gd name="connsiteY1" fmla="*/ 3507474 h 3620936"/>
              <a:gd name="connsiteX2" fmla="*/ 2456838 w 6510224"/>
              <a:gd name="connsiteY2" fmla="*/ 3507474 h 3620936"/>
              <a:gd name="connsiteX3" fmla="*/ 2484134 w 6510224"/>
              <a:gd name="connsiteY3" fmla="*/ 2347414 h 3620936"/>
              <a:gd name="connsiteX4" fmla="*/ 4026331 w 6510224"/>
              <a:gd name="connsiteY4" fmla="*/ 2361063 h 3620936"/>
              <a:gd name="connsiteX5" fmla="*/ 4039979 w 6510224"/>
              <a:gd name="connsiteY5" fmla="*/ 3603008 h 3620936"/>
              <a:gd name="connsiteX6" fmla="*/ 6496576 w 6510224"/>
              <a:gd name="connsiteY6" fmla="*/ 3616656 h 3620936"/>
              <a:gd name="connsiteX7" fmla="*/ 6510224 w 6510224"/>
              <a:gd name="connsiteY7" fmla="*/ 0 h 3620936"/>
              <a:gd name="connsiteX0" fmla="*/ 242 w 6510224"/>
              <a:gd name="connsiteY0" fmla="*/ 81886 h 3689175"/>
              <a:gd name="connsiteX1" fmla="*/ 242 w 6510224"/>
              <a:gd name="connsiteY1" fmla="*/ 3575713 h 3689175"/>
              <a:gd name="connsiteX2" fmla="*/ 2456838 w 6510224"/>
              <a:gd name="connsiteY2" fmla="*/ 3575713 h 3689175"/>
              <a:gd name="connsiteX3" fmla="*/ 2484134 w 6510224"/>
              <a:gd name="connsiteY3" fmla="*/ 2415653 h 3689175"/>
              <a:gd name="connsiteX4" fmla="*/ 4026331 w 6510224"/>
              <a:gd name="connsiteY4" fmla="*/ 2429302 h 3689175"/>
              <a:gd name="connsiteX5" fmla="*/ 4039979 w 6510224"/>
              <a:gd name="connsiteY5" fmla="*/ 3671247 h 3689175"/>
              <a:gd name="connsiteX6" fmla="*/ 6496576 w 6510224"/>
              <a:gd name="connsiteY6" fmla="*/ 3684895 h 3689175"/>
              <a:gd name="connsiteX7" fmla="*/ 6510224 w 6510224"/>
              <a:gd name="connsiteY7" fmla="*/ 0 h 3689175"/>
              <a:gd name="connsiteX0" fmla="*/ 242 w 6510224"/>
              <a:gd name="connsiteY0" fmla="*/ 122829 h 3730118"/>
              <a:gd name="connsiteX1" fmla="*/ 242 w 6510224"/>
              <a:gd name="connsiteY1" fmla="*/ 3616656 h 3730118"/>
              <a:gd name="connsiteX2" fmla="*/ 2456838 w 6510224"/>
              <a:gd name="connsiteY2" fmla="*/ 3616656 h 3730118"/>
              <a:gd name="connsiteX3" fmla="*/ 2484134 w 6510224"/>
              <a:gd name="connsiteY3" fmla="*/ 2456596 h 3730118"/>
              <a:gd name="connsiteX4" fmla="*/ 4026331 w 6510224"/>
              <a:gd name="connsiteY4" fmla="*/ 2470245 h 3730118"/>
              <a:gd name="connsiteX5" fmla="*/ 4039979 w 6510224"/>
              <a:gd name="connsiteY5" fmla="*/ 3712190 h 3730118"/>
              <a:gd name="connsiteX6" fmla="*/ 6496576 w 6510224"/>
              <a:gd name="connsiteY6" fmla="*/ 3725838 h 3730118"/>
              <a:gd name="connsiteX7" fmla="*/ 6510224 w 6510224"/>
              <a:gd name="connsiteY7" fmla="*/ 0 h 3730118"/>
              <a:gd name="connsiteX0" fmla="*/ 242 w 6510224"/>
              <a:gd name="connsiteY0" fmla="*/ 122829 h 3725838"/>
              <a:gd name="connsiteX1" fmla="*/ 242 w 6510224"/>
              <a:gd name="connsiteY1" fmla="*/ 3616656 h 3725838"/>
              <a:gd name="connsiteX2" fmla="*/ 2456838 w 6510224"/>
              <a:gd name="connsiteY2" fmla="*/ 3616656 h 3725838"/>
              <a:gd name="connsiteX3" fmla="*/ 2484134 w 6510224"/>
              <a:gd name="connsiteY3" fmla="*/ 2456596 h 3725838"/>
              <a:gd name="connsiteX4" fmla="*/ 4026331 w 6510224"/>
              <a:gd name="connsiteY4" fmla="*/ 2470245 h 3725838"/>
              <a:gd name="connsiteX5" fmla="*/ 4039979 w 6510224"/>
              <a:gd name="connsiteY5" fmla="*/ 3589360 h 3725838"/>
              <a:gd name="connsiteX6" fmla="*/ 6496576 w 6510224"/>
              <a:gd name="connsiteY6" fmla="*/ 3725838 h 3725838"/>
              <a:gd name="connsiteX7" fmla="*/ 6510224 w 6510224"/>
              <a:gd name="connsiteY7" fmla="*/ 0 h 3725838"/>
              <a:gd name="connsiteX0" fmla="*/ 242 w 6510224"/>
              <a:gd name="connsiteY0" fmla="*/ 122829 h 3620814"/>
              <a:gd name="connsiteX1" fmla="*/ 242 w 6510224"/>
              <a:gd name="connsiteY1" fmla="*/ 3616656 h 3620814"/>
              <a:gd name="connsiteX2" fmla="*/ 2456838 w 6510224"/>
              <a:gd name="connsiteY2" fmla="*/ 3616656 h 3620814"/>
              <a:gd name="connsiteX3" fmla="*/ 2484134 w 6510224"/>
              <a:gd name="connsiteY3" fmla="*/ 2456596 h 3620814"/>
              <a:gd name="connsiteX4" fmla="*/ 4026331 w 6510224"/>
              <a:gd name="connsiteY4" fmla="*/ 2470245 h 3620814"/>
              <a:gd name="connsiteX5" fmla="*/ 4039979 w 6510224"/>
              <a:gd name="connsiteY5" fmla="*/ 3589360 h 3620814"/>
              <a:gd name="connsiteX6" fmla="*/ 6496576 w 6510224"/>
              <a:gd name="connsiteY6" fmla="*/ 3589360 h 3620814"/>
              <a:gd name="connsiteX7" fmla="*/ 6510224 w 6510224"/>
              <a:gd name="connsiteY7" fmla="*/ 0 h 362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0224" h="3620814">
                <a:moveTo>
                  <a:pt x="242" y="122829"/>
                </a:moveTo>
                <a:cubicBezTo>
                  <a:pt x="12753" y="126241"/>
                  <a:pt x="-2032" y="3596185"/>
                  <a:pt x="242" y="3616656"/>
                </a:cubicBezTo>
                <a:cubicBezTo>
                  <a:pt x="-11131" y="3596185"/>
                  <a:pt x="2438641" y="3632578"/>
                  <a:pt x="2456838" y="3616656"/>
                </a:cubicBezTo>
                <a:cubicBezTo>
                  <a:pt x="2475035" y="3600734"/>
                  <a:pt x="2481860" y="2447498"/>
                  <a:pt x="2484134" y="2456596"/>
                </a:cubicBezTo>
                <a:cubicBezTo>
                  <a:pt x="2486408" y="2465694"/>
                  <a:pt x="4012683" y="2452047"/>
                  <a:pt x="4026331" y="2470245"/>
                </a:cubicBezTo>
                <a:cubicBezTo>
                  <a:pt x="4039979" y="2488443"/>
                  <a:pt x="4017233" y="3559790"/>
                  <a:pt x="4039979" y="3589360"/>
                </a:cubicBezTo>
                <a:cubicBezTo>
                  <a:pt x="4062725" y="3618930"/>
                  <a:pt x="6467006" y="3589360"/>
                  <a:pt x="6496576" y="3589360"/>
                </a:cubicBezTo>
                <a:cubicBezTo>
                  <a:pt x="6526146" y="3589360"/>
                  <a:pt x="6485203" y="29570"/>
                  <a:pt x="6510224" y="0"/>
                </a:cubicBezTo>
              </a:path>
            </a:pathLst>
          </a:custGeom>
          <a:noFill/>
          <a:ln w="114300">
            <a:solidFill>
              <a:schemeClr val="accent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ontent Placeholder 5"/>
          <p:cNvSpPr txBox="1">
            <a:spLocks/>
          </p:cNvSpPr>
          <p:nvPr/>
        </p:nvSpPr>
        <p:spPr>
          <a:xfrm>
            <a:off x="235185" y="1645555"/>
            <a:ext cx="8617185" cy="542502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b="1" dirty="0"/>
              <a:t>Data plane</a:t>
            </a:r>
            <a:r>
              <a:rPr lang="hu-HU" b="1" dirty="0"/>
              <a:t>/Adat sík</a:t>
            </a:r>
            <a:r>
              <a:rPr lang="en-US" dirty="0"/>
              <a:t>: </a:t>
            </a:r>
            <a:r>
              <a:rPr lang="hu-HU" dirty="0"/>
              <a:t>Hogyan </a:t>
            </a:r>
            <a:r>
              <a:rPr lang="hu-HU" b="1" dirty="0"/>
              <a:t>továbbítjuk az adatot</a:t>
            </a:r>
            <a:r>
              <a:rPr lang="hu-HU" dirty="0"/>
              <a:t> egy útvonal mentén?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7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Valóság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1920922"/>
          </a:xfrm>
        </p:spPr>
        <p:txBody>
          <a:bodyPr>
            <a:normAutofit/>
          </a:bodyPr>
          <a:lstStyle/>
          <a:p>
            <a:r>
              <a:rPr lang="hu-HU" dirty="0"/>
              <a:t>Az absztrakciós rétegek jól alkalmazhatók</a:t>
            </a:r>
            <a:endParaRPr lang="en-US" dirty="0"/>
          </a:p>
          <a:p>
            <a:r>
              <a:rPr lang="hu-HU" dirty="0"/>
              <a:t>Vajon mindig működik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accent2"/>
                </a:solidFill>
              </a:rPr>
              <a:t>N</a:t>
            </a:r>
            <a:r>
              <a:rPr lang="hu-HU" sz="3600" dirty="0" err="1">
                <a:solidFill>
                  <a:schemeClr val="accent2"/>
                </a:solidFill>
              </a:rPr>
              <a:t>em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C:\Users\t0ph3r\Documents\CS 4700\assets\firew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25" y="3559037"/>
            <a:ext cx="2114550" cy="11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0" y="4736962"/>
            <a:ext cx="2961564" cy="1672229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Tűzfalak</a:t>
            </a:r>
            <a:endParaRPr lang="en-US" sz="2400" dirty="0"/>
          </a:p>
          <a:p>
            <a:pPr algn="ctr"/>
            <a:r>
              <a:rPr lang="hu-HU" sz="2400" dirty="0"/>
              <a:t>Alkalmazási réteg fejléceit is vizsgálhatja</a:t>
            </a:r>
            <a:endParaRPr lang="en-US" sz="240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961564" y="4736962"/>
            <a:ext cx="3475630" cy="1672229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/>
              <a:t>Prox</a:t>
            </a:r>
            <a:r>
              <a:rPr lang="hu-HU" sz="2400" dirty="0" err="1"/>
              <a:t>yk</a:t>
            </a:r>
            <a:endParaRPr lang="en-US" sz="2400" dirty="0"/>
          </a:p>
          <a:p>
            <a:pPr algn="ctr"/>
            <a:r>
              <a:rPr lang="hu-HU" sz="2400" dirty="0"/>
              <a:t>Alkalmazási végpontot szimulál a hálózatban</a:t>
            </a:r>
            <a:endParaRPr lang="en-US" sz="24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045959" y="4736962"/>
            <a:ext cx="3098042" cy="1672229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NATs</a:t>
            </a:r>
          </a:p>
          <a:p>
            <a:pPr algn="ctr"/>
            <a:r>
              <a:rPr lang="hu-HU" sz="2400" dirty="0"/>
              <a:t>Megtöri a végpont-végpont elérhetőséget a hálózatban</a:t>
            </a:r>
            <a:endParaRPr lang="en-US" sz="2400" dirty="0"/>
          </a:p>
        </p:txBody>
      </p:sp>
      <p:pic>
        <p:nvPicPr>
          <p:cNvPr id="4099" name="Picture 3" descr="C:\Users\t0ph3r\Documents\CS 4700\assets\2798539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80" y="3212962"/>
            <a:ext cx="190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0ph3r\Desktop\Server_icons_lnx\Icons\128X128\proxy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79" y="35590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Konklúzió</a:t>
            </a: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398671" y="24905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Application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98671" y="29477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err="1">
                <a:solidFill>
                  <a:schemeClr val="tx1"/>
                </a:solidFill>
              </a:rPr>
              <a:t>Presentation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98671" y="34049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Session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98671" y="38621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Transport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398671" y="43193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Network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98671" y="47765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Data link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98671" y="52337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Physical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23334" y="34049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Application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23334" y="38621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Transport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23334" y="43193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Network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223334" y="47765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Link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11002" y="34049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Application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11002" y="38621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Transport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11002" y="43193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Network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811002" y="47765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Data link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811002" y="5233740"/>
            <a:ext cx="15430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>
                <a:solidFill>
                  <a:schemeClr val="tx1"/>
                </a:solidFill>
              </a:rPr>
              <a:t>Physical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31669" y="3031961"/>
            <a:ext cx="81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TCP/IP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74657" y="211756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OSI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286989" y="301996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Hibrid</a:t>
            </a:r>
            <a:endParaRPr lang="en-US"/>
          </a:p>
        </p:txBody>
      </p:sp>
      <p:sp>
        <p:nvSpPr>
          <p:cNvPr id="47" name="Right Brace 46"/>
          <p:cNvSpPr/>
          <p:nvPr/>
        </p:nvSpPr>
        <p:spPr>
          <a:xfrm>
            <a:off x="3013910" y="2547120"/>
            <a:ext cx="315830" cy="1299376"/>
          </a:xfrm>
          <a:prstGeom prst="rightBrac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7" idx="1"/>
            <a:endCxn id="39" idx="1"/>
          </p:cNvCxnSpPr>
          <p:nvPr/>
        </p:nvCxnSpPr>
        <p:spPr>
          <a:xfrm>
            <a:off x="3329740" y="3196808"/>
            <a:ext cx="481262" cy="43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Brace 50"/>
          <p:cNvSpPr/>
          <p:nvPr/>
        </p:nvSpPr>
        <p:spPr>
          <a:xfrm>
            <a:off x="5417220" y="4776540"/>
            <a:ext cx="186490" cy="914400"/>
          </a:xfrm>
          <a:prstGeom prst="rightBrac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51" idx="1"/>
            <a:endCxn id="37" idx="1"/>
          </p:cNvCxnSpPr>
          <p:nvPr/>
        </p:nvCxnSpPr>
        <p:spPr>
          <a:xfrm flipV="1">
            <a:off x="5603710" y="5005140"/>
            <a:ext cx="619624" cy="228600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3609474" y="2863516"/>
            <a:ext cx="1994236" cy="322446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00097" y="2486388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00B050"/>
                </a:solidFill>
              </a:rPr>
              <a:t>Mi ezt használjuk majd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54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Tananyag címszavakban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sz="2000" dirty="0"/>
              <a:t>Hálózatok leírásához használt legfontosabb referencia modellek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Fizikai réteg áttekintése 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Adatkapcsolati réteg</a:t>
            </a:r>
          </a:p>
          <a:p>
            <a:pPr marL="749808" lvl="1" indent="-457200">
              <a:buFont typeface="+mj-lt"/>
              <a:buAutoNum type="alphaLcParenR"/>
            </a:pPr>
            <a:r>
              <a:rPr lang="hu-HU" sz="2000" dirty="0"/>
              <a:t>„</a:t>
            </a:r>
            <a:r>
              <a:rPr lang="hu-HU" sz="2000" b="1" dirty="0" err="1">
                <a:solidFill>
                  <a:srgbClr val="00B0F0"/>
                </a:solidFill>
              </a:rPr>
              <a:t>L</a:t>
            </a:r>
            <a:r>
              <a:rPr lang="hu-HU" sz="2000" dirty="0" err="1"/>
              <a:t>ogical</a:t>
            </a:r>
            <a:r>
              <a:rPr lang="hu-HU" sz="2000" dirty="0"/>
              <a:t> </a:t>
            </a:r>
            <a:r>
              <a:rPr lang="hu-HU" sz="2000" b="1" dirty="0">
                <a:solidFill>
                  <a:srgbClr val="00B0F0"/>
                </a:solidFill>
              </a:rPr>
              <a:t>L</a:t>
            </a:r>
            <a:r>
              <a:rPr lang="hu-HU" sz="2000" dirty="0"/>
              <a:t>ink </a:t>
            </a:r>
            <a:r>
              <a:rPr lang="hu-HU" sz="2000" b="1" dirty="0" err="1">
                <a:solidFill>
                  <a:srgbClr val="00B0F0"/>
                </a:solidFill>
              </a:rPr>
              <a:t>C</a:t>
            </a:r>
            <a:r>
              <a:rPr lang="hu-HU" sz="2000" dirty="0" err="1"/>
              <a:t>ontrol</a:t>
            </a:r>
            <a:r>
              <a:rPr lang="hu-HU" sz="2000" dirty="0"/>
              <a:t>” </a:t>
            </a:r>
            <a:r>
              <a:rPr lang="hu-HU" sz="2000" dirty="0" err="1"/>
              <a:t>alréteg</a:t>
            </a:r>
            <a:endParaRPr lang="hu-HU" sz="2000" dirty="0"/>
          </a:p>
          <a:p>
            <a:pPr marL="749808" lvl="1" indent="-457200">
              <a:buFont typeface="+mj-lt"/>
              <a:buAutoNum type="alphaLcParenR"/>
            </a:pPr>
            <a:r>
              <a:rPr lang="hu-HU" sz="2000" dirty="0"/>
              <a:t>„</a:t>
            </a:r>
            <a:r>
              <a:rPr lang="hu-HU" sz="2000" b="1" dirty="0" err="1">
                <a:solidFill>
                  <a:srgbClr val="00B0F0"/>
                </a:solidFill>
              </a:rPr>
              <a:t>M</a:t>
            </a:r>
            <a:r>
              <a:rPr lang="hu-HU" sz="2000" dirty="0" err="1"/>
              <a:t>edium</a:t>
            </a:r>
            <a:r>
              <a:rPr lang="hu-HU" sz="2000" b="1" dirty="0"/>
              <a:t> </a:t>
            </a:r>
            <a:r>
              <a:rPr lang="hu-HU" sz="2000" b="1" dirty="0">
                <a:solidFill>
                  <a:srgbClr val="00B0F0"/>
                </a:solidFill>
              </a:rPr>
              <a:t>A</a:t>
            </a:r>
            <a:r>
              <a:rPr lang="hu-HU" sz="2000" dirty="0"/>
              <a:t>ccess </a:t>
            </a:r>
            <a:r>
              <a:rPr lang="hu-HU" sz="2000" b="1" dirty="0" err="1">
                <a:solidFill>
                  <a:srgbClr val="00B0F0"/>
                </a:solidFill>
              </a:rPr>
              <a:t>C</a:t>
            </a:r>
            <a:r>
              <a:rPr lang="hu-HU" sz="2000" dirty="0" err="1"/>
              <a:t>ontrol</a:t>
            </a:r>
            <a:r>
              <a:rPr lang="hu-HU" sz="2000" dirty="0"/>
              <a:t>” </a:t>
            </a:r>
            <a:r>
              <a:rPr lang="hu-HU" sz="2000" dirty="0" err="1"/>
              <a:t>alréteg</a:t>
            </a:r>
            <a:endParaRPr lang="hu-HU" sz="2000" dirty="0"/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Hálózati réteg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 err="1"/>
              <a:t>Socket</a:t>
            </a:r>
            <a:r>
              <a:rPr lang="hu-HU" sz="2000" dirty="0"/>
              <a:t> programozási alapok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Szállítói réteg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Alkalmazási réteg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Kis kitekintés – Software </a:t>
            </a:r>
            <a:r>
              <a:rPr lang="hu-HU" sz="2000" dirty="0" err="1"/>
              <a:t>defined</a:t>
            </a:r>
            <a:r>
              <a:rPr lang="hu-HU" sz="2000" dirty="0"/>
              <a:t> </a:t>
            </a:r>
            <a:r>
              <a:rPr lang="hu-HU" sz="2000" dirty="0" err="1"/>
              <a:t>networks</a:t>
            </a:r>
            <a:r>
              <a:rPr lang="hu-HU" sz="2000" dirty="0"/>
              <a:t>, </a:t>
            </a:r>
            <a:r>
              <a:rPr lang="hu-HU" sz="2000" dirty="0" err="1"/>
              <a:t>OpenFlow</a:t>
            </a:r>
            <a:r>
              <a:rPr lang="hu-HU" sz="2000"/>
              <a:t>, P4, 5G</a:t>
            </a:r>
            <a:endParaRPr lang="hu-HU" sz="2000" dirty="0"/>
          </a:p>
          <a:p>
            <a:pPr marL="749808" lvl="1" indent="-457200">
              <a:buFont typeface="+mj-lt"/>
              <a:buAutoNum type="alphaLcParenR"/>
            </a:pPr>
            <a:endParaRPr lang="hu-HU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Fizikai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2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Információt visz át két fizikailag összekötött eszköz között</a:t>
            </a:r>
          </a:p>
          <a:p>
            <a:pPr lvl="1"/>
            <a:r>
              <a:rPr lang="en-US" dirty="0" err="1"/>
              <a:t>definiálja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átviteli</a:t>
            </a:r>
            <a:r>
              <a:rPr lang="en-US" dirty="0"/>
              <a:t> </a:t>
            </a:r>
            <a:r>
              <a:rPr lang="en-US" dirty="0" err="1"/>
              <a:t>közeg</a:t>
            </a:r>
            <a:r>
              <a:rPr lang="en-US" dirty="0"/>
              <a:t> </a:t>
            </a:r>
            <a:r>
              <a:rPr lang="en-US" dirty="0" err="1"/>
              <a:t>kapcsolatát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Specifikálja egy bit átvitelét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Egy bit kódolásának sémája</a:t>
            </a:r>
            <a:endParaRPr lang="en-US" dirty="0"/>
          </a:p>
          <a:p>
            <a:pPr lvl="1"/>
            <a:r>
              <a:rPr lang="hu-HU" dirty="0"/>
              <a:t>Feszültség szintek</a:t>
            </a:r>
            <a:endParaRPr lang="en-US" dirty="0"/>
          </a:p>
          <a:p>
            <a:pPr lvl="1"/>
            <a:r>
              <a:rPr lang="hu-HU" dirty="0"/>
              <a:t>Jelek időzítése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</a:t>
            </a:r>
            <a:r>
              <a:rPr lang="hu-HU" dirty="0"/>
              <a:t>koaxiális kábel</a:t>
            </a:r>
            <a:r>
              <a:rPr lang="en-US" dirty="0"/>
              <a:t>, </a:t>
            </a:r>
            <a:r>
              <a:rPr lang="hu-HU" dirty="0"/>
              <a:t>optikai kábel</a:t>
            </a:r>
            <a:r>
              <a:rPr lang="en-US" dirty="0"/>
              <a:t>, </a:t>
            </a:r>
            <a:r>
              <a:rPr lang="hu-HU" dirty="0"/>
              <a:t>rádió frekvenciás adó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8619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8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Tantárgy célja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2" y="1734185"/>
            <a:ext cx="5660859" cy="3769059"/>
          </a:xfrm>
        </p:spPr>
        <p:txBody>
          <a:bodyPr>
            <a:normAutofit lnSpcReduction="10000"/>
          </a:bodyPr>
          <a:lstStyle/>
          <a:p>
            <a:r>
              <a:rPr lang="hu-HU" sz="2000" dirty="0"/>
              <a:t>„Hálózati” lehetséges témakörök: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2000" dirty="0"/>
              <a:t>elosztott rendszerek,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2000" dirty="0"/>
              <a:t>hálózati átvitel,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2000" dirty="0"/>
              <a:t>kommunikáció.</a:t>
            </a:r>
          </a:p>
          <a:p>
            <a:endParaRPr lang="hu-HU" sz="2000" dirty="0"/>
          </a:p>
          <a:p>
            <a:r>
              <a:rPr lang="hu-HU" sz="2000" dirty="0"/>
              <a:t>Hálózatokkal kapcsolatos kulcsproblémák: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000" dirty="0"/>
              <a:t>megbízhatóság,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000" dirty="0"/>
              <a:t>méretváltozás,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000" dirty="0"/>
              <a:t>erőforrások kihasználása,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000" b="1" dirty="0"/>
              <a:t>biztonság</a:t>
            </a:r>
            <a:r>
              <a:rPr lang="hu-HU" sz="2000" dirty="0"/>
              <a:t>.</a:t>
            </a:r>
          </a:p>
        </p:txBody>
      </p:sp>
      <p:pic>
        <p:nvPicPr>
          <p:cNvPr id="1026" name="Picture 2" descr="http://upload.wikimedia.org/wikipedia/commons/thumb/c/c9/Client-server-model.svg/500px-Client-server-mode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47" y="3252247"/>
            <a:ext cx="3908389" cy="312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75698" y="1896242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Alkalmazások, </a:t>
            </a:r>
            <a:r>
              <a:rPr lang="hu-HU" dirty="0" err="1">
                <a:solidFill>
                  <a:schemeClr val="accent1">
                    <a:lumMod val="75000"/>
                  </a:schemeClr>
                </a:solidFill>
              </a:rPr>
              <a:t>app-ok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13911" y="2080908"/>
            <a:ext cx="1061787" cy="25164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93746" y="244660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6">
                    <a:lumMod val="75000"/>
                  </a:schemeClr>
                </a:solidFill>
              </a:rPr>
              <a:t>csomagok, adat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11" idx="1"/>
          </p:cNvCxnSpPr>
          <p:nvPr/>
        </p:nvCxnSpPr>
        <p:spPr>
          <a:xfrm flipV="1">
            <a:off x="2557944" y="2631269"/>
            <a:ext cx="1535802" cy="3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575991" y="3007895"/>
            <a:ext cx="1800497" cy="9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78739" y="288291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</a:rPr>
              <a:t>jelek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Alapfogalmak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0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Kihívások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991600" cy="5105400"/>
          </a:xfrm>
        </p:spPr>
        <p:txBody>
          <a:bodyPr>
            <a:normAutofit/>
          </a:bodyPr>
          <a:lstStyle/>
          <a:p>
            <a:r>
              <a:rPr lang="hu-HU" sz="3200" dirty="0"/>
              <a:t>Digitális számítógépek</a:t>
            </a:r>
            <a:endParaRPr lang="en-US" sz="3200" dirty="0"/>
          </a:p>
          <a:p>
            <a:pPr lvl="1"/>
            <a:r>
              <a:rPr lang="hu-HU" dirty="0"/>
              <a:t>Nullák és egyesek</a:t>
            </a:r>
            <a:endParaRPr lang="en-US" dirty="0"/>
          </a:p>
          <a:p>
            <a:r>
              <a:rPr lang="hu-HU" dirty="0"/>
              <a:t>Analóg világ</a:t>
            </a:r>
            <a:endParaRPr lang="en-US" dirty="0"/>
          </a:p>
          <a:p>
            <a:pPr lvl="1"/>
            <a:r>
              <a:rPr lang="hu-HU" dirty="0"/>
              <a:t>Amplitúdók és frekvenciák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3721099"/>
            <a:ext cx="2540000" cy="1902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16" y="4807856"/>
            <a:ext cx="2539999" cy="163285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4176486"/>
            <a:ext cx="2984500" cy="271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276" y="3677558"/>
            <a:ext cx="2874439" cy="1801585"/>
          </a:xfrm>
          <a:prstGeom prst="rect">
            <a:avLst/>
          </a:prstGeom>
        </p:spPr>
      </p:pic>
      <p:pic>
        <p:nvPicPr>
          <p:cNvPr id="10" name="Picture 2" descr="http://markun.cs.shinshu-u.ac.jp/learn/osi/e_zub-3-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1609880"/>
            <a:ext cx="2804988" cy="19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05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Egyszerű adatátvitel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1-es bit: feszültség vagy áramerősség</a:t>
            </a:r>
          </a:p>
          <a:p>
            <a:r>
              <a:rPr lang="hu-HU" dirty="0"/>
              <a:t>0-ás bit: nincs feszültség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5" y="3068960"/>
            <a:ext cx="8241556" cy="303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848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„b” karakter átvitele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Egynél több bit szükséges a „b” karakter átviteléhez</a:t>
            </a:r>
          </a:p>
          <a:p>
            <a:r>
              <a:rPr lang="hu-HU" dirty="0"/>
              <a:t>A „b” ASCII kódja bináris formában: 01100010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01554"/>
            <a:ext cx="5040635" cy="392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zövegdoboz 3"/>
          <p:cNvSpPr txBox="1"/>
          <p:nvPr/>
        </p:nvSpPr>
        <p:spPr>
          <a:xfrm rot="16200000">
            <a:off x="2119834" y="448158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Feszültség</a:t>
            </a:r>
            <a:endParaRPr lang="en-US" b="1" dirty="0"/>
          </a:p>
        </p:txBody>
      </p:sp>
      <p:sp>
        <p:nvSpPr>
          <p:cNvPr id="5" name="Szövegdoboz 4"/>
          <p:cNvSpPr txBox="1"/>
          <p:nvPr/>
        </p:nvSpPr>
        <p:spPr>
          <a:xfrm>
            <a:off x="5112097" y="651659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Idő</a:t>
            </a:r>
            <a:endParaRPr lang="en-US" b="1" dirty="0"/>
          </a:p>
        </p:txBody>
      </p:sp>
      <p:cxnSp>
        <p:nvCxnSpPr>
          <p:cNvPr id="7" name="Egyenes összekötő nyíllal 6"/>
          <p:cNvCxnSpPr/>
          <p:nvPr/>
        </p:nvCxnSpPr>
        <p:spPr>
          <a:xfrm>
            <a:off x="2155371" y="5607538"/>
            <a:ext cx="2050869" cy="64957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/>
          <p:cNvSpPr txBox="1"/>
          <p:nvPr/>
        </p:nvSpPr>
        <p:spPr>
          <a:xfrm>
            <a:off x="548639" y="5184530"/>
            <a:ext cx="18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Nincs feszültség</a:t>
            </a:r>
            <a:endParaRPr lang="en-US" b="1" dirty="0"/>
          </a:p>
        </p:txBody>
      </p:sp>
      <p:sp>
        <p:nvSpPr>
          <p:cNvPr id="9" name="Szövegdoboz 8"/>
          <p:cNvSpPr txBox="1"/>
          <p:nvPr/>
        </p:nvSpPr>
        <p:spPr>
          <a:xfrm>
            <a:off x="1071154" y="2701554"/>
            <a:ext cx="24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Van feszültség</a:t>
            </a:r>
            <a:endParaRPr lang="en-US" b="1" dirty="0"/>
          </a:p>
        </p:txBody>
      </p:sp>
      <p:cxnSp>
        <p:nvCxnSpPr>
          <p:cNvPr id="12" name="Egyenes összekötő nyíllal 11"/>
          <p:cNvCxnSpPr/>
          <p:nvPr/>
        </p:nvCxnSpPr>
        <p:spPr>
          <a:xfrm>
            <a:off x="2268684" y="5343070"/>
            <a:ext cx="4197430" cy="82259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/>
          <p:nvPr/>
        </p:nvCxnSpPr>
        <p:spPr>
          <a:xfrm>
            <a:off x="2682469" y="2886220"/>
            <a:ext cx="4893988" cy="61819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/>
          <p:cNvCxnSpPr>
            <a:stCxn id="9" idx="2"/>
          </p:cNvCxnSpPr>
          <p:nvPr/>
        </p:nvCxnSpPr>
        <p:spPr>
          <a:xfrm>
            <a:off x="2279570" y="3070886"/>
            <a:ext cx="2632064" cy="32545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067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91" y="2701554"/>
            <a:ext cx="5329857" cy="392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„b” karakter átvitele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Túl rossz vétel</a:t>
            </a:r>
            <a:endParaRPr lang="en-US" dirty="0"/>
          </a:p>
        </p:txBody>
      </p:sp>
      <p:sp>
        <p:nvSpPr>
          <p:cNvPr id="4" name="Szövegdoboz 3"/>
          <p:cNvSpPr txBox="1"/>
          <p:nvPr/>
        </p:nvSpPr>
        <p:spPr>
          <a:xfrm rot="16200000">
            <a:off x="2119834" y="448158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Feszültség</a:t>
            </a:r>
            <a:endParaRPr lang="en-US" b="1" dirty="0"/>
          </a:p>
        </p:txBody>
      </p:sp>
      <p:sp>
        <p:nvSpPr>
          <p:cNvPr id="5" name="Szövegdoboz 4"/>
          <p:cNvSpPr txBox="1"/>
          <p:nvPr/>
        </p:nvSpPr>
        <p:spPr>
          <a:xfrm>
            <a:off x="5112097" y="651659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Idő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2946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5944" y="1832671"/>
                <a:ext cx="6257108" cy="46073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u-HU" sz="2200" dirty="0"/>
                  <a:t>Adatátvitel vezeték esetén valamilyen fizikai jellemző változtatásával lehetséges (pl.: feszültség, áramerősség)</a:t>
                </a:r>
              </a:p>
              <a:p>
                <a:pPr lvl="1"/>
                <a:r>
                  <a:rPr lang="hu-HU" sz="2200" dirty="0"/>
                  <a:t>a viselkedést </a:t>
                </a:r>
                <a:r>
                  <a:rPr lang="hu-H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f(t)</a:t>
                </a:r>
                <a:r>
                  <a:rPr lang="hu-HU" sz="2200" dirty="0"/>
                  <a:t> függvénnyel jellemezhetjük </a:t>
                </a:r>
              </a:p>
              <a:p>
                <a:r>
                  <a:rPr lang="hu-HU" sz="2500" b="0" dirty="0"/>
                  <a:t>Bármely </a:t>
                </a:r>
                <a:r>
                  <a:rPr lang="hu-HU" sz="25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hu-HU" sz="2500" b="0" i="1" dirty="0"/>
                  <a:t> </a:t>
                </a:r>
                <a:r>
                  <a:rPr lang="hu-HU" sz="2500" b="0" dirty="0"/>
                  <a:t>periódusidejű </a:t>
                </a:r>
                <a:r>
                  <a:rPr lang="hu-HU" sz="25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g(t)</a:t>
                </a:r>
                <a:r>
                  <a:rPr lang="hu-HU" sz="2500" b="0" dirty="0"/>
                  <a:t> periodikus függvény előáll a következő alakban: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func>
                          <m:funcPr>
                            <m:ctrlP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hu-HU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hu-HU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𝑛𝑓𝑡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hu-HU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𝑛𝑓𝑡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hu-HU" sz="1800" dirty="0"/>
                  <a:t>,</a:t>
                </a:r>
              </a:p>
              <a:p>
                <a:pPr marL="396000" lvl="1" indent="0">
                  <a:buNone/>
                </a:pPr>
                <a:r>
                  <a:rPr lang="hu-HU" sz="2200" dirty="0"/>
                  <a:t>ahol </a:t>
                </a:r>
                <a14:m>
                  <m:oMath xmlns:m="http://schemas.openxmlformats.org/officeDocument/2006/math"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u-HU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hu-HU" sz="2200" dirty="0"/>
                  <a:t> az alapfrekvencia,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hu-HU" sz="2200" dirty="0"/>
                  <a:t> és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hu-HU" sz="2200" dirty="0"/>
                  <a:t> pedig az </a:t>
                </a:r>
                <a:r>
                  <a:rPr lang="hu-H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hu-HU" sz="2200" dirty="0"/>
                  <a:t>-edik harmonikus szinuszos illetve koszinuszos amplitúdók.</a:t>
                </a:r>
              </a:p>
              <a:p>
                <a:pPr marL="396000" lvl="1" indent="0">
                  <a:buNone/>
                </a:pPr>
                <a:endParaRPr lang="hu-HU" sz="2200" b="0" dirty="0">
                  <a:ea typeface="Cambria Math" panose="02040503050406030204" pitchFamily="18" charset="0"/>
                </a:endParaRPr>
              </a:p>
              <a:p>
                <a:pPr marL="396000" lvl="1" indent="0">
                  <a:buNone/>
                </a:pPr>
                <a:endParaRPr lang="hu-HU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944" y="1832671"/>
                <a:ext cx="6257108" cy="4607318"/>
              </a:xfrm>
              <a:blipFill rotWithShape="1">
                <a:blip r:embed="rId2"/>
                <a:stretch>
                  <a:fillRect l="-1168" t="-795" r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65</a:t>
            </a:fld>
            <a:endParaRPr lang="en-US"/>
          </a:p>
        </p:txBody>
      </p:sp>
      <p:pic>
        <p:nvPicPr>
          <p:cNvPr id="2050" name="Picture 2" descr="http://upload.wikimedia.org/wikipedia/commons/thumb/2/2c/Fourier_Series.svg/168px-Fourier_Seri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01" y="2246811"/>
            <a:ext cx="2453258" cy="43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57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543800" cy="4290371"/>
              </a:xfrm>
            </p:spPr>
            <p:txBody>
              <a:bodyPr>
                <a:normAutofit/>
              </a:bodyPr>
              <a:lstStyle/>
              <a:p>
                <a:pPr marL="396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hu-H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𝑛𝑓𝑡</m:t>
                              </m:r>
                            </m:e>
                          </m:d>
                        </m:e>
                      </m:func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hu-HU" dirty="0">
                  <a:ea typeface="Cambria Math" panose="02040503050406030204" pitchFamily="18" charset="0"/>
                </a:endParaRPr>
              </a:p>
              <a:p>
                <a:pPr marL="396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hu-H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𝑛𝑓𝑡</m:t>
                              </m:r>
                            </m:e>
                          </m:d>
                        </m:e>
                      </m:func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hu-HU" dirty="0"/>
              </a:p>
              <a:p>
                <a:pPr marL="396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290371"/>
              </a:xfrm>
              <a:blipFill rotWithShape="0">
                <a:blip r:embed="rId2"/>
                <a:stretch>
                  <a:fillRect t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sz="2200" b="1" dirty="0"/>
                  <a:t>Példa</a:t>
                </a:r>
              </a:p>
              <a:p>
                <a:pPr lvl="1"/>
                <a:r>
                  <a:rPr lang="hu-HU" sz="2200" dirty="0"/>
                  <a:t>Tegyük fel, hogy az ASCII „b” karaktert küldjük, amely 8 biten ábrázolható, azaz a bitminta </a:t>
                </a:r>
                <a:r>
                  <a:rPr lang="hu-HU" sz="2200" i="1" dirty="0"/>
                  <a:t>01100010</a:t>
                </a:r>
                <a:r>
                  <a:rPr lang="hu-HU" sz="2200" dirty="0"/>
                  <a:t>.</a:t>
                </a:r>
              </a:p>
              <a:p>
                <a:pPr lvl="1"/>
                <a:r>
                  <a:rPr lang="hu-HU" sz="2200" dirty="0"/>
                  <a:t>A jel Fourier-sora az alábbi együtthatókat tartalmazza:</a:t>
                </a:r>
              </a:p>
              <a:p>
                <a:pPr marL="10339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hu-HU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hu-HU" sz="22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⁡(7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u-HU" sz="2200" dirty="0">
                  <a:ea typeface="Cambria Math" panose="02040503050406030204" pitchFamily="18" charset="0"/>
                </a:endParaRPr>
              </a:p>
              <a:p>
                <a:pPr marL="10339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hu-HU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hu-HU" sz="22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⁡(6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u-HU" sz="2200" dirty="0"/>
              </a:p>
              <a:p>
                <a:pPr marL="10339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hu-HU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2200" dirty="0"/>
              </a:p>
              <a:p>
                <a:pPr lvl="1"/>
                <a:r>
                  <a:rPr lang="hu-HU" sz="2200" dirty="0"/>
                  <a:t>A harmonikus amplitúdók négyzetösszege arányos a frekvencián továbbított energiával</a:t>
                </a:r>
              </a:p>
              <a:p>
                <a:pPr lvl="1"/>
                <a:r>
                  <a:rPr lang="hu-HU" sz="2200" dirty="0"/>
                  <a:t>(energiaveszteség lehetséges)</a:t>
                </a:r>
              </a:p>
              <a:p>
                <a:pPr marL="103392" lvl="1" indent="0">
                  <a:spcBef>
                    <a:spcPts val="1200"/>
                  </a:spcBef>
                  <a:spcAft>
                    <a:spcPts val="200"/>
                  </a:spcAft>
                  <a:buSzPct val="100000"/>
                  <a:buNone/>
                </a:pPr>
                <a:endParaRPr lang="hu-HU" sz="2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1" y="1915509"/>
            <a:ext cx="4039485" cy="4230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40" y="1915508"/>
            <a:ext cx="3963269" cy="29979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34887" y="1915509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C00000"/>
                </a:solidFill>
              </a:rPr>
              <a:t>(</a:t>
            </a:r>
            <a:r>
              <a:rPr lang="hu-HU" sz="1400" dirty="0" err="1">
                <a:solidFill>
                  <a:srgbClr val="C00000"/>
                </a:solidFill>
              </a:rPr>
              <a:t>Tanenbaum</a:t>
            </a:r>
            <a:r>
              <a:rPr lang="hu-HU" sz="1400" dirty="0">
                <a:solidFill>
                  <a:srgbClr val="C00000"/>
                </a:solidFill>
              </a:rPr>
              <a:t>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1852" y="5835752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C00000"/>
                </a:solidFill>
              </a:rPr>
              <a:t>(</a:t>
            </a:r>
            <a:r>
              <a:rPr lang="hu-HU" sz="1400" dirty="0" err="1">
                <a:solidFill>
                  <a:srgbClr val="C00000"/>
                </a:solidFill>
              </a:rPr>
              <a:t>Tanenbaum</a:t>
            </a:r>
            <a:r>
              <a:rPr lang="hu-HU" sz="1400" dirty="0">
                <a:solidFill>
                  <a:srgbClr val="C00000"/>
                </a:solidFill>
              </a:rPr>
              <a:t>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8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Fourier sor felhasználása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5569131" cy="5105400"/>
          </a:xfrm>
        </p:spPr>
        <p:txBody>
          <a:bodyPr/>
          <a:lstStyle/>
          <a:p>
            <a:r>
              <a:rPr lang="hu-HU" dirty="0"/>
              <a:t>A digitális szignál nem periodikus</a:t>
            </a:r>
          </a:p>
          <a:p>
            <a:pPr lvl="1"/>
            <a:r>
              <a:rPr lang="hu-HU" dirty="0"/>
              <a:t>Pl. „b” ASCII kódja 8 bit hosszú</a:t>
            </a:r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…de elképzelhetjük, hogy végtelen sokszor ismétlődik, ami egy periodikus függvényt ad</a:t>
            </a:r>
          </a:p>
          <a:p>
            <a:pPr lvl="1"/>
            <a:r>
              <a:rPr lang="hu-HU" dirty="0"/>
              <a:t>Pl. „b” esetén a periódus 8 bit hosszú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31" y="1541690"/>
            <a:ext cx="3422469" cy="51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49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Tantárgy célja 2/</a:t>
            </a:r>
            <a:r>
              <a:rPr lang="hu-HU" dirty="0" err="1"/>
              <a:t>2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Adathálózatok elveinek és gyakorlatának megismertetése.</a:t>
            </a:r>
          </a:p>
          <a:p>
            <a:pPr lvl="1"/>
            <a:r>
              <a:rPr lang="hu-HU" sz="2000" dirty="0"/>
              <a:t>útvonal választás algoritmusai, átviteli protokollok elvi kérdései,</a:t>
            </a:r>
          </a:p>
          <a:p>
            <a:pPr lvl="1"/>
            <a:r>
              <a:rPr lang="hu-HU" sz="2000" dirty="0"/>
              <a:t>hálózati alkalmazások tervezésének és implementációjának alapelvei,</a:t>
            </a:r>
          </a:p>
          <a:p>
            <a:pPr lvl="1"/>
            <a:r>
              <a:rPr lang="hu-HU" sz="2000" dirty="0"/>
              <a:t>…</a:t>
            </a:r>
          </a:p>
          <a:p>
            <a:pPr lvl="1"/>
            <a:endParaRPr lang="hu-HU" sz="2000" dirty="0"/>
          </a:p>
          <a:p>
            <a:r>
              <a:rPr lang="hu-HU" sz="2000" dirty="0"/>
              <a:t>Széles körben ismert hálózatok szolgáltatások hátterében történő folyamatok megismertetése</a:t>
            </a:r>
          </a:p>
          <a:p>
            <a:pPr lvl="1"/>
            <a:r>
              <a:rPr lang="hu-HU" sz="2000" dirty="0"/>
              <a:t>egy web alkalmazás megnyitásának folyamata a begépeléstől a kliens képernyőn történő megjelenítésig,</a:t>
            </a:r>
          </a:p>
          <a:p>
            <a:pPr lvl="1"/>
            <a:r>
              <a:rPr lang="hu-HU" sz="2000" dirty="0"/>
              <a:t>adatátvitel folyamata két eszköz között,</a:t>
            </a:r>
          </a:p>
          <a:p>
            <a:pPr lvl="1"/>
            <a:r>
              <a:rPr lang="hu-HU" sz="2000" dirty="0"/>
              <a:t>…</a:t>
            </a:r>
          </a:p>
          <a:p>
            <a:pPr lvl="1"/>
            <a:endParaRPr lang="hu-HU" sz="2000" dirty="0"/>
          </a:p>
          <a:p>
            <a:r>
              <a:rPr lang="hu-HU" sz="2000" dirty="0"/>
              <a:t>Komplexitás, hibakezelés és felhasználói igények kezelésének megismertetése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- Elnyelődés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hu-HU" dirty="0"/>
                  <a:t>Elnyelődés (</a:t>
                </a:r>
                <a:r>
                  <a:rPr lang="hu-HU" dirty="0" err="1"/>
                  <a:t>attenuation</a:t>
                </a:r>
                <a:r>
                  <a:rPr lang="hu-HU" dirty="0"/>
                  <a:t>): </a:t>
                </a:r>
                <a:r>
                  <a:rPr lang="hu-HU" dirty="0">
                    <a:sym typeface="Symbol"/>
                  </a:rPr>
                  <a:t></a:t>
                </a:r>
              </a:p>
              <a:p>
                <a:pPr lvl="1"/>
                <a:r>
                  <a:rPr lang="hu-HU" dirty="0"/>
                  <a:t>Lényegében a küldési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dirty="0"/>
                  <a:t>) és vételi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hu-HU" dirty="0"/>
                  <a:t>) energiák hányadosa</a:t>
                </a:r>
              </a:p>
              <a:p>
                <a:pPr lvl="1"/>
                <a:r>
                  <a:rPr lang="hu-HU" dirty="0"/>
                  <a:t>Nagy elnyelődés esetén kevés energia éri el a fogadót</a:t>
                </a:r>
              </a:p>
              <a:p>
                <a:pPr lvl="2"/>
                <a:r>
                  <a:rPr lang="hu-HU" dirty="0"/>
                  <a:t>A jel helyreállítása lehetetlen</a:t>
                </a:r>
              </a:p>
              <a:p>
                <a:pPr lvl="1"/>
                <a:r>
                  <a:rPr lang="hu-HU" dirty="0"/>
                  <a:t>Mértékegysége </a:t>
                </a:r>
                <a:r>
                  <a:rPr lang="hu-HU" dirty="0" err="1"/>
                  <a:t>deciBel</a:t>
                </a:r>
                <a:endParaRPr lang="hu-HU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hu-HU" i="1" smtClean="0"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hu-HU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/>
                            <a:ea typeface="Cambria Math"/>
                          </a:rPr>
                          <m:t>𝑖𝑛</m:t>
                        </m:r>
                        <m:r>
                          <a:rPr lang="hu-HU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hu-HU" b="0" i="1" smtClean="0">
                            <a:latin typeface="Cambria Math"/>
                            <a:ea typeface="Cambria Math"/>
                          </a:rPr>
                          <m:t>𝑑𝐵</m:t>
                        </m:r>
                      </m:e>
                    </m:d>
                    <m:r>
                      <a:rPr lang="hu-HU" b="0" i="1" smtClean="0">
                        <a:latin typeface="Cambria Math"/>
                        <a:ea typeface="Cambria Math"/>
                      </a:rPr>
                      <m:t>=10×</m:t>
                    </m:r>
                    <m:func>
                      <m:funcPr>
                        <m:ctrlPr>
                          <a:rPr lang="hu-HU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hu-HU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hu-HU" b="0" i="0" smtClean="0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box>
                          <m:boxPr>
                            <m:ctrlPr>
                              <a:rPr lang="hu-HU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box>
                      </m:e>
                    </m:func>
                    <m:r>
                      <a:rPr lang="hu-HU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hu-HU" i="1" dirty="0"/>
                  <a:t>(deciBel [dB])</a:t>
                </a:r>
              </a:p>
              <a:p>
                <a:endParaRPr lang="hu-HU" dirty="0"/>
              </a:p>
              <a:p>
                <a:r>
                  <a:rPr lang="hu-HU" dirty="0"/>
                  <a:t>Az elnyelődést befolyásoló </a:t>
                </a:r>
                <a:br>
                  <a:rPr lang="hu-HU" dirty="0"/>
                </a:br>
                <a:r>
                  <a:rPr lang="hu-HU" dirty="0"/>
                  <a:t>tényezők</a:t>
                </a:r>
              </a:p>
              <a:p>
                <a:pPr lvl="1"/>
                <a:r>
                  <a:rPr lang="hu-HU" dirty="0"/>
                  <a:t>Átviteli közeg</a:t>
                </a:r>
              </a:p>
              <a:p>
                <a:pPr lvl="1"/>
                <a:r>
                  <a:rPr lang="hu-HU" dirty="0"/>
                  <a:t>Adó és vevő távolsága</a:t>
                </a:r>
              </a:p>
              <a:p>
                <a:pPr lvl="1"/>
                <a:r>
                  <a:rPr lang="hu-HU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4" name="Tartalom hely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76" t="-2031"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Csoportba foglalás 4"/>
          <p:cNvGrpSpPr/>
          <p:nvPr/>
        </p:nvGrpSpPr>
        <p:grpSpPr>
          <a:xfrm>
            <a:off x="5094514" y="4206239"/>
            <a:ext cx="3871709" cy="2612571"/>
            <a:chOff x="4591028" y="3858007"/>
            <a:chExt cx="4375195" cy="29608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159" y="3918857"/>
              <a:ext cx="4066064" cy="265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Szövegdoboz 5"/>
            <p:cNvSpPr txBox="1"/>
            <p:nvPr/>
          </p:nvSpPr>
          <p:spPr>
            <a:xfrm rot="16200000">
              <a:off x="3407542" y="5041493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Feszültség</a:t>
              </a:r>
              <a:endParaRPr lang="en-US" b="1" dirty="0"/>
            </a:p>
          </p:txBody>
        </p:sp>
        <p:sp>
          <p:nvSpPr>
            <p:cNvPr id="7" name="Szövegdoboz 6"/>
            <p:cNvSpPr txBox="1"/>
            <p:nvPr/>
          </p:nvSpPr>
          <p:spPr>
            <a:xfrm>
              <a:off x="5908508" y="6449479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Idő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8132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- Elnyelődés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Valódi közegben</a:t>
            </a:r>
          </a:p>
          <a:p>
            <a:pPr lvl="1"/>
            <a:r>
              <a:rPr lang="hu-HU" dirty="0"/>
              <a:t>Frekvenciafüggő elnyelődés</a:t>
            </a:r>
          </a:p>
          <a:p>
            <a:pPr lvl="1"/>
            <a:r>
              <a:rPr lang="hu-HU" dirty="0"/>
              <a:t>Fáziseltolódás</a:t>
            </a:r>
          </a:p>
          <a:p>
            <a:pPr lvl="2"/>
            <a:r>
              <a:rPr lang="hu-HU" dirty="0"/>
              <a:t>Különböző frekvenciáknak különböző a terjedési sebessége</a:t>
            </a:r>
          </a:p>
          <a:p>
            <a:pPr lvl="2"/>
            <a:r>
              <a:rPr lang="hu-HU" dirty="0"/>
              <a:t>Frekvenciafüggő torzítás</a:t>
            </a:r>
          </a:p>
          <a:p>
            <a:pPr lvl="1"/>
            <a:r>
              <a:rPr lang="hu-HU" dirty="0"/>
              <a:t>Zaj</a:t>
            </a:r>
          </a:p>
          <a:p>
            <a:pPr lvl="2"/>
            <a:r>
              <a:rPr lang="hu-HU" dirty="0"/>
              <a:t>Hő, más rendszerek zavarása…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854926"/>
            <a:ext cx="5085348" cy="1950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2-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9" y="4854925"/>
            <a:ext cx="3376621" cy="178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/>
          <p:cNvSpPr txBox="1"/>
          <p:nvPr/>
        </p:nvSpPr>
        <p:spPr>
          <a:xfrm>
            <a:off x="721895" y="5128868"/>
            <a:ext cx="248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Optikai kábel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8855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88" y="1276600"/>
            <a:ext cx="4700786" cy="343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Szimbólumok és bitek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79512" y="1600200"/>
            <a:ext cx="4320480" cy="4525963"/>
          </a:xfrm>
        </p:spPr>
        <p:txBody>
          <a:bodyPr>
            <a:normAutofit/>
          </a:bodyPr>
          <a:lstStyle/>
          <a:p>
            <a:r>
              <a:rPr lang="hu-HU" sz="2800" dirty="0"/>
              <a:t>Bitek helyett szimbólumok használata az átvitelhez</a:t>
            </a:r>
          </a:p>
          <a:p>
            <a:r>
              <a:rPr lang="hu-HU" sz="2800" dirty="0"/>
              <a:t>Példa:</a:t>
            </a:r>
          </a:p>
          <a:p>
            <a:pPr lvl="1"/>
            <a:r>
              <a:rPr lang="hu-HU" sz="2400" dirty="0"/>
              <a:t>Vezessünk be 4 szimbólumot: A(00),B(01),C(10),D(11)</a:t>
            </a:r>
          </a:p>
          <a:p>
            <a:pPr lvl="1"/>
            <a:r>
              <a:rPr lang="hu-HU" sz="2400" dirty="0"/>
              <a:t>Szimbólum ráta: (BAUD)</a:t>
            </a:r>
          </a:p>
          <a:p>
            <a:pPr lvl="2"/>
            <a:r>
              <a:rPr lang="hu-HU" sz="2000" dirty="0"/>
              <a:t>Elküldött szimbólumok száma másodpercenként</a:t>
            </a:r>
          </a:p>
          <a:p>
            <a:pPr lvl="1"/>
            <a:r>
              <a:rPr lang="hu-HU" sz="2400" dirty="0"/>
              <a:t>Adat ráta (</a:t>
            </a:r>
            <a:r>
              <a:rPr lang="hu-HU" sz="2400" dirty="0" err="1"/>
              <a:t>bps</a:t>
            </a:r>
            <a:r>
              <a:rPr lang="hu-HU" sz="2400" dirty="0"/>
              <a:t>):</a:t>
            </a:r>
          </a:p>
          <a:p>
            <a:pPr lvl="2"/>
            <a:r>
              <a:rPr lang="hu-HU" sz="2000" dirty="0"/>
              <a:t>Elküldött bitek száma másodpercenként</a:t>
            </a:r>
            <a:endParaRPr lang="en-US" sz="2000" dirty="0"/>
          </a:p>
        </p:txBody>
      </p:sp>
      <p:sp>
        <p:nvSpPr>
          <p:cNvPr id="4" name="Szövegdoboz 3"/>
          <p:cNvSpPr txBox="1"/>
          <p:nvPr/>
        </p:nvSpPr>
        <p:spPr>
          <a:xfrm>
            <a:off x="4932040" y="4799128"/>
            <a:ext cx="3816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Példa: </a:t>
            </a:r>
          </a:p>
          <a:p>
            <a:r>
              <a:rPr lang="hu-HU" sz="2000" dirty="0"/>
              <a:t>Egy 600 </a:t>
            </a:r>
            <a:r>
              <a:rPr lang="hu-HU" sz="2000" dirty="0" err="1"/>
              <a:t>Baudos</a:t>
            </a:r>
            <a:r>
              <a:rPr lang="hu-HU" sz="2000" dirty="0"/>
              <a:t> modemmel, ami 16 szimbólumot különböztet meg 2400 </a:t>
            </a:r>
            <a:r>
              <a:rPr lang="hu-HU" sz="2000" dirty="0" err="1"/>
              <a:t>bps</a:t>
            </a:r>
            <a:r>
              <a:rPr lang="hu-HU" sz="2000" dirty="0"/>
              <a:t> adatráta érhető 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9073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516" y="1636295"/>
            <a:ext cx="4412225" cy="2485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548" y="4379760"/>
                <a:ext cx="877503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000" dirty="0"/>
                  <a:t>A </a:t>
                </a:r>
                <a:r>
                  <a:rPr lang="hu-HU" sz="2000" b="1" dirty="0"/>
                  <a:t>sávszélesség</a:t>
                </a:r>
                <a:r>
                  <a:rPr lang="hu-HU" sz="2000" dirty="0"/>
                  <a:t> (angolul „</a:t>
                </a:r>
                <a:r>
                  <a:rPr lang="hu-HU" sz="2000" i="1" dirty="0" err="1"/>
                  <a:t>bandwidth</a:t>
                </a:r>
                <a:r>
                  <a:rPr lang="hu-HU" sz="2000" i="1" dirty="0"/>
                  <a:t>”, jelölés: H</a:t>
                </a:r>
                <a:r>
                  <a:rPr lang="hu-HU" sz="2000" dirty="0"/>
                  <a:t>) az a frekvencia tartományt, amelyen belül a csillapítás mértéke nem túl nagy.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hu-HU" sz="2000" dirty="0"/>
                  <a:t> vágási frekvencia]</a:t>
                </a:r>
              </a:p>
              <a:p>
                <a:r>
                  <a:rPr lang="hu-HU" sz="2000" b="1" dirty="0"/>
                  <a:t>Szimbólumok száma:</a:t>
                </a:r>
                <a:r>
                  <a:rPr lang="hu-HU" sz="2000" dirty="0"/>
                  <a:t> V, bináris esetben V=2 (0-s bit vagy 1-es bit)</a:t>
                </a:r>
              </a:p>
              <a:p>
                <a:r>
                  <a:rPr lang="hu-HU" sz="2000" b="1" dirty="0"/>
                  <a:t>Zaj mentes csatorna:</a:t>
                </a:r>
                <a:r>
                  <a:rPr lang="hu-HU" sz="2000" dirty="0"/>
                  <a:t> Maximális adatsebesség =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hu-HU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hu-HU" sz="2000" dirty="0"/>
                  <a:t> (</a:t>
                </a:r>
                <a:r>
                  <a:rPr lang="hu-HU" sz="2000" i="1" dirty="0" err="1"/>
                  <a:t>Nyquist-tétel</a:t>
                </a:r>
                <a:r>
                  <a:rPr lang="hu-HU" sz="2000" i="1" dirty="0"/>
                  <a:t>, 1924</a:t>
                </a:r>
                <a:r>
                  <a:rPr lang="hu-HU" sz="2000" dirty="0"/>
                  <a:t>)</a:t>
                </a:r>
              </a:p>
              <a:p>
                <a:r>
                  <a:rPr lang="hu-HU" sz="2000" b="1" dirty="0"/>
                  <a:t>Jel-zaj arány:</a:t>
                </a:r>
                <a:r>
                  <a:rPr lang="hu-HU" sz="2000" dirty="0"/>
                  <a:t> S/N, a jel és a zaj teljesítményének hányadosa</a:t>
                </a:r>
              </a:p>
              <a:p>
                <a:r>
                  <a:rPr lang="hu-HU" sz="2000" b="1" dirty="0"/>
                  <a:t>Zajos csatorna:</a:t>
                </a:r>
                <a:r>
                  <a:rPr lang="hu-HU" sz="2000" dirty="0"/>
                  <a:t> Maximális adatsebesség = </a:t>
                </a:r>
                <a14:m>
                  <m:oMath xmlns:m="http://schemas.openxmlformats.org/officeDocument/2006/math">
                    <m:r>
                      <a:rPr lang="hu-HU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hu-HU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hu-HU" sz="20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hu-HU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hu-HU" sz="2000" dirty="0"/>
                  <a:t> (</a:t>
                </a:r>
                <a:r>
                  <a:rPr lang="hu-HU" sz="2000" dirty="0" err="1"/>
                  <a:t>S</a:t>
                </a:r>
                <a:r>
                  <a:rPr lang="hu-HU" sz="2000" i="1" dirty="0" err="1"/>
                  <a:t>hannon-tétel</a:t>
                </a:r>
                <a:r>
                  <a:rPr lang="hu-HU" sz="2000" dirty="0"/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8" y="4379760"/>
                <a:ext cx="8775032" cy="2246769"/>
              </a:xfrm>
              <a:prstGeom prst="rect">
                <a:avLst/>
              </a:prstGeom>
              <a:blipFill rotWithShape="1">
                <a:blip r:embed="rId4"/>
                <a:stretch>
                  <a:fillRect l="-694" t="-1355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/>
              <p:cNvSpPr txBox="1"/>
              <p:nvPr/>
            </p:nvSpPr>
            <p:spPr>
              <a:xfrm>
                <a:off x="5325979" y="1491917"/>
                <a:ext cx="381802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Példa: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b="1" dirty="0"/>
                  <a:t>Telefon vonal: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1" i="1" smtClean="0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hu-HU" b="1" i="1" smtClean="0"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hu-HU" b="1" i="1" smtClean="0">
                        <a:latin typeface="Cambria Math"/>
                      </a:rPr>
                      <m:t>=</m:t>
                    </m:r>
                    <m:r>
                      <a:rPr lang="hu-HU" b="1" i="1" smtClean="0">
                        <a:latin typeface="Cambria Math"/>
                      </a:rPr>
                      <m:t>𝟑𝟎𝟎𝟎</m:t>
                    </m:r>
                    <m:r>
                      <a:rPr lang="hu-HU" b="1" i="1" smtClean="0">
                        <a:latin typeface="Cambria Math"/>
                      </a:rPr>
                      <m:t> </m:t>
                    </m:r>
                    <m:r>
                      <a:rPr lang="hu-HU" b="1" i="1" smtClean="0">
                        <a:latin typeface="Cambria Math"/>
                      </a:rPr>
                      <m:t>𝑯𝒛</m:t>
                    </m:r>
                  </m:oMath>
                </a14:m>
                <a:r>
                  <a:rPr lang="hu-HU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b="1" dirty="0"/>
                  <a:t>B </a:t>
                </a:r>
                <a:r>
                  <a:rPr lang="hu-HU" b="1" dirty="0" err="1"/>
                  <a:t>bps</a:t>
                </a:r>
                <a:r>
                  <a:rPr lang="hu-HU" b="1" dirty="0"/>
                  <a:t> adatsebesség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b="1" dirty="0"/>
                  <a:t>8 bit átvitele</a:t>
                </a:r>
              </a:p>
              <a:p>
                <a:r>
                  <a:rPr lang="hu-HU" dirty="0"/>
                  <a:t>Ekkor: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dirty="0"/>
                  <a:t>8 bit átviteléhez 8/B mp szükséges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dirty="0"/>
                  <a:t>Első harmonikus frekvenciája: </a:t>
                </a:r>
                <a:br>
                  <a:rPr lang="hu-HU" dirty="0"/>
                </a:br>
                <a:r>
                  <a:rPr lang="hu-HU" dirty="0"/>
                  <a:t>B/8 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dirty="0"/>
                  <a:t>Legmagasabb átvitt harmonikus száma: 3000/(B/8)= 24000/B</a:t>
                </a:r>
              </a:p>
            </p:txBody>
          </p:sp>
        </mc:Choice>
        <mc:Fallback xmlns="">
          <p:sp>
            <p:nvSpPr>
              <p:cNvPr id="6" name="Szövegdoboz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979" y="1491917"/>
                <a:ext cx="3818021" cy="2862322"/>
              </a:xfrm>
              <a:prstGeom prst="rect">
                <a:avLst/>
              </a:prstGeom>
              <a:blipFill rotWithShape="1">
                <a:blip r:embed="rId5"/>
                <a:stretch>
                  <a:fillRect l="-1438" t="-1066" b="-255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69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Átviteli közegek – vezetékes 1/3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mágneses adathordozók </a:t>
            </a:r>
            <a:r>
              <a:rPr lang="hu-HU" sz="2000" dirty="0"/>
              <a:t>– sávszélesség jó, késleltetés nagy (nem on-line kapcsolat)</a:t>
            </a:r>
          </a:p>
          <a:p>
            <a:r>
              <a:rPr lang="hu-HU" sz="2000" b="1" dirty="0"/>
              <a:t>Sodort érpár</a:t>
            </a:r>
            <a:r>
              <a:rPr lang="hu-HU" sz="2000" dirty="0"/>
              <a:t> (angolul „</a:t>
            </a:r>
            <a:r>
              <a:rPr lang="hu-HU" sz="2000" i="1" dirty="0"/>
              <a:t>twisted </a:t>
            </a:r>
            <a:r>
              <a:rPr lang="hu-HU" sz="2000" i="1" dirty="0" err="1"/>
              <a:t>pair</a:t>
            </a:r>
            <a:r>
              <a:rPr lang="hu-HU" sz="2000" i="1" dirty="0"/>
              <a:t>”</a:t>
            </a:r>
            <a:r>
              <a:rPr lang="hu-HU" sz="2000" dirty="0"/>
              <a:t>) – főként távbeszélőrendszerekben használatos; dupla rézhuzal; analóg és digitális jelátvitel; UTP és STP</a:t>
            </a:r>
          </a:p>
          <a:p>
            <a:r>
              <a:rPr lang="hu-HU" sz="2000" b="1" dirty="0" err="1"/>
              <a:t>Koaxális</a:t>
            </a:r>
            <a:r>
              <a:rPr lang="hu-HU" sz="2000" b="1" dirty="0"/>
              <a:t> kábel</a:t>
            </a:r>
            <a:r>
              <a:rPr lang="hu-HU" sz="2000" dirty="0"/>
              <a:t> – nagyobb sebesség és távolság érhető el, mint a sodorttal; analóg (</a:t>
            </a:r>
            <a:r>
              <a:rPr lang="hu-HU" sz="2000" i="1" dirty="0"/>
              <a:t>75 </a:t>
            </a:r>
            <a:r>
              <a:rPr lang="el-GR" sz="2000" i="1" dirty="0"/>
              <a:t>Ω</a:t>
            </a:r>
            <a:r>
              <a:rPr lang="hu-HU" sz="2000" dirty="0"/>
              <a:t>) és digitális (</a:t>
            </a:r>
            <a:r>
              <a:rPr lang="hu-HU" sz="2000" i="1" dirty="0"/>
              <a:t>50 </a:t>
            </a:r>
            <a:r>
              <a:rPr lang="el-GR" sz="2000" i="1" dirty="0"/>
              <a:t>Ω</a:t>
            </a:r>
            <a:r>
              <a:rPr lang="hu-HU" sz="2000" dirty="0"/>
              <a:t>) jelátvitel</a:t>
            </a:r>
          </a:p>
          <a:p>
            <a:endParaRPr lang="hu-H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51" y="3857414"/>
            <a:ext cx="5210336" cy="1917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1636" y="5454398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(</a:t>
            </a:r>
            <a:r>
              <a:rPr lang="hu-HU" sz="1400" dirty="0" err="1">
                <a:solidFill>
                  <a:schemeClr val="bg1"/>
                </a:solidFill>
              </a:rPr>
              <a:t>Tanenbaum</a:t>
            </a:r>
            <a:r>
              <a:rPr lang="hu-HU" sz="1400" dirty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Átviteli közegek – vezetékes 2/3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Fényvezető szálak </a:t>
            </a:r>
            <a:r>
              <a:rPr lang="hu-HU" sz="2000" dirty="0"/>
              <a:t>– részei: fényforrás, átviteli közeg és detektor; fényimpulzus 1-es bit, nincs fényimpulzus 0-s bit; sugaraknak más-más </a:t>
            </a:r>
            <a:r>
              <a:rPr lang="hu-HU" sz="2000" dirty="0" err="1"/>
              <a:t>módusa</a:t>
            </a:r>
            <a:r>
              <a:rPr lang="hu-HU" sz="2000" dirty="0"/>
              <a:t> van (határszög ≤ beeső sugár szöge)</a:t>
            </a:r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r>
              <a:rPr lang="hu-HU" sz="2000" b="1" dirty="0"/>
              <a:t>Fénykábelek</a:t>
            </a:r>
            <a:r>
              <a:rPr lang="hu-HU" sz="2000" dirty="0"/>
              <a:t> felépítése:</a:t>
            </a:r>
          </a:p>
          <a:p>
            <a:pPr marL="0" indent="0">
              <a:buNone/>
            </a:pPr>
            <a:endParaRPr lang="hu-HU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02" y="2448514"/>
            <a:ext cx="4275651" cy="1674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1788" y="3888490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FF0000"/>
                </a:solidFill>
              </a:rPr>
              <a:t>(</a:t>
            </a:r>
            <a:r>
              <a:rPr lang="hu-HU" sz="1400" dirty="0" err="1">
                <a:solidFill>
                  <a:srgbClr val="FF0000"/>
                </a:solidFill>
              </a:rPr>
              <a:t>Tanenbaum</a:t>
            </a:r>
            <a:r>
              <a:rPr lang="hu-HU" sz="1400" dirty="0">
                <a:solidFill>
                  <a:srgbClr val="FF0000"/>
                </a:solidFill>
              </a:rPr>
              <a:t>)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39" y="4767206"/>
            <a:ext cx="3640776" cy="16702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Átviteli közegek – vezetékes 3/</a:t>
            </a:r>
            <a:r>
              <a:rPr lang="hu-HU" dirty="0" err="1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Fénykábelek</a:t>
            </a:r>
            <a:r>
              <a:rPr lang="hu-HU" sz="2000" dirty="0"/>
              <a:t> összevetése fényimpulzus típusa alapján</a:t>
            </a:r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6" y="2297498"/>
            <a:ext cx="4661657" cy="19539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Elméleti alapok – </a:t>
            </a:r>
            <a:r>
              <a:rPr lang="hu-HU" sz="4400" dirty="0"/>
              <a:t>vezeték nélküli</a:t>
            </a:r>
            <a:r>
              <a:rPr lang="hu-HU" dirty="0"/>
              <a:t> </a:t>
            </a:r>
            <a:r>
              <a:rPr lang="hu-HU" sz="4400" dirty="0"/>
              <a:t>adatátvitel</a:t>
            </a:r>
            <a:r>
              <a:rPr lang="hu-HU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sz="2000" b="1" dirty="0"/>
                  <a:t>Frekvencia</a:t>
                </a:r>
                <a:r>
                  <a:rPr lang="hu-HU" sz="2000" dirty="0"/>
                  <a:t>: elektromágneses hullám másodpercenkénti rezgésszáma. </a:t>
                </a:r>
              </a:p>
              <a:p>
                <a:pPr lvl="1"/>
                <a:r>
                  <a:rPr lang="hu-HU" sz="2000" dirty="0"/>
                  <a:t>Jelölés: </a:t>
                </a:r>
                <a14:m>
                  <m:oMath xmlns:m="http://schemas.openxmlformats.org/officeDocument/2006/math">
                    <m:r>
                      <a:rPr lang="hu-HU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hu-HU" sz="2000" dirty="0"/>
              </a:p>
              <a:p>
                <a:pPr lvl="1"/>
                <a:r>
                  <a:rPr lang="hu-HU" sz="2000" dirty="0"/>
                  <a:t>Mértékegység: Hertz (</a:t>
                </a:r>
                <a14:m>
                  <m:oMath xmlns:m="http://schemas.openxmlformats.org/officeDocument/2006/math">
                    <m:r>
                      <a:rPr lang="hu-HU" sz="20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hu-HU" sz="2000" dirty="0"/>
                  <a:t>)</a:t>
                </a:r>
              </a:p>
              <a:p>
                <a:pPr lvl="1"/>
                <a:endParaRPr lang="hu-HU" sz="2000" dirty="0"/>
              </a:p>
              <a:p>
                <a:r>
                  <a:rPr lang="hu-HU" sz="2000" b="1" dirty="0"/>
                  <a:t>Hullámhossz</a:t>
                </a:r>
                <a:r>
                  <a:rPr lang="hu-HU" sz="2000" dirty="0"/>
                  <a:t>: két egymást követő hullámcsúcs (vagy hullámvölgy) közötti távolság</a:t>
                </a:r>
              </a:p>
              <a:p>
                <a:pPr lvl="1"/>
                <a:r>
                  <a:rPr lang="hu-HU" sz="2000" dirty="0"/>
                  <a:t>Jelölés: </a:t>
                </a:r>
                <a:r>
                  <a:rPr lang="el-GR" sz="2000" dirty="0"/>
                  <a:t>λ</a:t>
                </a:r>
                <a:endParaRPr lang="hu-HU" sz="2000" dirty="0"/>
              </a:p>
              <a:p>
                <a:pPr lvl="1"/>
                <a:endParaRPr lang="hu-HU" sz="2000" dirty="0"/>
              </a:p>
              <a:p>
                <a:r>
                  <a:rPr lang="hu-HU" sz="2000" b="1" dirty="0"/>
                  <a:t>Fénysebesség</a:t>
                </a:r>
                <a:r>
                  <a:rPr lang="hu-HU" sz="2000" dirty="0"/>
                  <a:t>: az elektromágneses hullámok terjedési sebessége vákuumban </a:t>
                </a:r>
              </a:p>
              <a:p>
                <a:pPr lvl="1"/>
                <a:r>
                  <a:rPr lang="hu-HU" sz="2000" dirty="0"/>
                  <a:t>Jelölés: </a:t>
                </a:r>
                <a14:m>
                  <m:oMath xmlns:m="http://schemas.openxmlformats.org/officeDocument/2006/math">
                    <m:r>
                      <a:rPr lang="hu-HU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hu-HU" sz="2000" dirty="0"/>
              </a:p>
              <a:p>
                <a:pPr lvl="1"/>
                <a:r>
                  <a:rPr lang="hu-HU" sz="2000" dirty="0"/>
                  <a:t>Értéke: kb. </a:t>
                </a:r>
                <a14:m>
                  <m:oMath xmlns:m="http://schemas.openxmlformats.org/officeDocument/2006/math">
                    <m:r>
                      <a:rPr lang="hu-HU" sz="2000" b="0" i="1" dirty="0" smtClean="0">
                        <a:latin typeface="Cambria Math" panose="02040503050406030204" pitchFamily="18" charset="0"/>
                      </a:rPr>
                      <m:t>3∗</m:t>
                    </m:r>
                    <m:sSup>
                      <m:sSupPr>
                        <m:ctrlPr>
                          <a:rPr lang="hu-HU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u-HU" sz="20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f>
                      <m:fPr>
                        <m:ctrlPr>
                          <a:rPr lang="hu-HU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hu-HU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hu-HU" sz="2000" dirty="0"/>
              </a:p>
              <a:p>
                <a:pPr lvl="1"/>
                <a:r>
                  <a:rPr lang="hu-HU" sz="2000" dirty="0"/>
                  <a:t>Rézben és üvegszálban ez a sebesség nagyjából a 2/3-adára csökken</a:t>
                </a:r>
              </a:p>
              <a:p>
                <a:r>
                  <a:rPr lang="hu-HU" sz="2000" dirty="0"/>
                  <a:t>Összefüggés a fenti mennyiségek között: </a:t>
                </a:r>
                <a:r>
                  <a:rPr lang="el-GR" sz="2000" i="0" dirty="0">
                    <a:latin typeface="+mj-lt"/>
                  </a:rPr>
                  <a:t>λ</a:t>
                </a:r>
                <a:r>
                  <a:rPr lang="hu-HU" sz="2000" i="1" dirty="0"/>
                  <a:t>f</a:t>
                </a:r>
                <a:r>
                  <a:rPr lang="hu-HU" sz="2000" dirty="0"/>
                  <a:t> = </a:t>
                </a:r>
                <a:r>
                  <a:rPr lang="hu-HU" sz="2000" i="1" dirty="0"/>
                  <a:t>c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97" r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9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Elméleti alapok – </a:t>
            </a:r>
            <a:r>
              <a:rPr lang="hu-HU" sz="3600" dirty="0"/>
              <a:t>elektromágneses spektrum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300522" y="1589418"/>
          <a:ext cx="4727685" cy="5029200"/>
        </p:xfrm>
        <a:graphic>
          <a:graphicData uri="http://schemas.openxmlformats.org/drawingml/2006/table">
            <a:tbl>
              <a:tblPr/>
              <a:tblGrid>
                <a:gridCol w="1239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7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Tartomány  neve</a:t>
                      </a:r>
                      <a:endParaRPr lang="en-US" b="1" dirty="0"/>
                    </a:p>
                  </a:txBody>
                  <a:tcPr marL="42863" marR="42863" marT="57150" marB="5715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Hullámhossz</a:t>
                      </a:r>
                      <a:br>
                        <a:rPr lang="en-US" b="1" dirty="0"/>
                      </a:br>
                      <a:r>
                        <a:rPr lang="en-US" b="1" dirty="0"/>
                        <a:t>(</a:t>
                      </a:r>
                      <a:r>
                        <a:rPr lang="hu-HU" b="0" i="1" noProof="0" dirty="0"/>
                        <a:t>centiméter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marL="42863" marR="42863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Frekvencia</a:t>
                      </a:r>
                      <a:br>
                        <a:rPr lang="en-US" b="1" dirty="0"/>
                      </a:br>
                      <a:r>
                        <a:rPr lang="en-US" b="1" dirty="0"/>
                        <a:t>(</a:t>
                      </a:r>
                      <a:r>
                        <a:rPr lang="en-US" b="0" i="1" dirty="0"/>
                        <a:t>H</a:t>
                      </a:r>
                      <a:r>
                        <a:rPr lang="hu-HU" b="0" i="1" dirty="0" err="1"/>
                        <a:t>ert</a:t>
                      </a:r>
                      <a:r>
                        <a:rPr lang="en-US" b="0" i="1" dirty="0"/>
                        <a:t>z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marL="42863" marR="42863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Rádió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&gt;</a:t>
                      </a:r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Mikrohullám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10 - 0.01</a:t>
                      </a:r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9</a:t>
                      </a:r>
                      <a:r>
                        <a:rPr lang="en-US" dirty="0"/>
                        <a:t> - 3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12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Infravörös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0.01 - 7 x 10</a:t>
                      </a:r>
                      <a:r>
                        <a:rPr lang="en-US" baseline="30000" dirty="0"/>
                        <a:t>-5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x 10</a:t>
                      </a:r>
                      <a:r>
                        <a:rPr lang="en-US" baseline="30000" dirty="0"/>
                        <a:t>12</a:t>
                      </a:r>
                      <a:r>
                        <a:rPr lang="en-US" dirty="0"/>
                        <a:t> - 4.3 x 10</a:t>
                      </a:r>
                      <a:r>
                        <a:rPr lang="en-US" baseline="30000" dirty="0"/>
                        <a:t>14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Látható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x 10</a:t>
                      </a:r>
                      <a:r>
                        <a:rPr lang="en-US" baseline="30000" dirty="0"/>
                        <a:t>-5</a:t>
                      </a:r>
                      <a:r>
                        <a:rPr lang="en-US" dirty="0"/>
                        <a:t> - 4 x 10</a:t>
                      </a:r>
                      <a:r>
                        <a:rPr lang="en-US" baseline="30000" dirty="0"/>
                        <a:t>-5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14</a:t>
                      </a:r>
                      <a:r>
                        <a:rPr lang="en-US" dirty="0"/>
                        <a:t> - 7.5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14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Ultraibolya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x 10</a:t>
                      </a:r>
                      <a:r>
                        <a:rPr lang="en-US" baseline="30000" dirty="0"/>
                        <a:t>-5</a:t>
                      </a:r>
                      <a:r>
                        <a:rPr lang="en-US" dirty="0"/>
                        <a:t> - 10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14</a:t>
                      </a:r>
                      <a:r>
                        <a:rPr lang="en-US" dirty="0"/>
                        <a:t> - 3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17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Röntgen sugarak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-7</a:t>
                      </a:r>
                      <a:r>
                        <a:rPr lang="en-US" dirty="0"/>
                        <a:t> - 10</a:t>
                      </a:r>
                      <a:r>
                        <a:rPr lang="en-US" baseline="30000" dirty="0"/>
                        <a:t>-9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17</a:t>
                      </a:r>
                      <a:r>
                        <a:rPr lang="en-US" dirty="0"/>
                        <a:t> - 3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Gamma </a:t>
                      </a:r>
                      <a:r>
                        <a:rPr lang="hu-HU" dirty="0"/>
                        <a:t>sugarak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10</a:t>
                      </a:r>
                      <a:r>
                        <a:rPr lang="en-US" baseline="30000" dirty="0"/>
                        <a:t>-9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79634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04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Elméleti alapok – </a:t>
            </a:r>
            <a:r>
              <a:rPr lang="hu-HU" sz="3600" dirty="0"/>
              <a:t>elektromágneses spektrum</a:t>
            </a:r>
            <a:endParaRPr lang="en-US" sz="5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79634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82567" y="4840013"/>
            <a:ext cx="6853120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08385" y="4611415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44785" y="4595649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62938" y="4595649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03823" y="4595649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07566" y="4579883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25720" y="4579883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19546" y="4601888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48203" y="5175109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 </a:t>
            </a:r>
          </a:p>
          <a:p>
            <a:pPr algn="ctr"/>
            <a:r>
              <a:rPr lang="hu-HU" sz="1600" b="1" dirty="0"/>
              <a:t>KHz</a:t>
            </a:r>
            <a:endParaRPr 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43831" y="5144079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300 </a:t>
            </a:r>
          </a:p>
          <a:p>
            <a:pPr algn="ctr"/>
            <a:r>
              <a:rPr lang="hu-HU" sz="1600" b="1" dirty="0"/>
              <a:t>KHz</a:t>
            </a:r>
            <a:endParaRPr 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172722" y="5150100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</a:t>
            </a:r>
          </a:p>
          <a:p>
            <a:pPr algn="ctr"/>
            <a:r>
              <a:rPr lang="hu-HU" sz="1600" b="1" dirty="0"/>
              <a:t>MHz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217642" y="5135586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</a:t>
            </a:r>
          </a:p>
          <a:p>
            <a:pPr algn="ctr"/>
            <a:r>
              <a:rPr lang="hu-HU" sz="1600" b="1" dirty="0"/>
              <a:t>MHz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198697" y="5126702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300</a:t>
            </a:r>
          </a:p>
          <a:p>
            <a:pPr algn="ctr"/>
            <a:r>
              <a:rPr lang="hu-HU" sz="1600" b="1" dirty="0"/>
              <a:t>MHz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221718" y="5100146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</a:t>
            </a:r>
          </a:p>
          <a:p>
            <a:pPr algn="ctr"/>
            <a:r>
              <a:rPr lang="hu-HU" sz="1600" b="1" dirty="0" err="1"/>
              <a:t>GHz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216288" y="5129094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</a:t>
            </a:r>
          </a:p>
          <a:p>
            <a:pPr algn="ctr"/>
            <a:r>
              <a:rPr lang="hu-HU" sz="1600" b="1" dirty="0" err="1"/>
              <a:t>GHz</a:t>
            </a:r>
            <a:endParaRPr lang="en-US" sz="1600" b="1" dirty="0"/>
          </a:p>
        </p:txBody>
      </p:sp>
      <p:sp>
        <p:nvSpPr>
          <p:cNvPr id="31" name="Left Brace 30"/>
          <p:cNvSpPr/>
          <p:nvPr/>
        </p:nvSpPr>
        <p:spPr>
          <a:xfrm rot="5400000">
            <a:off x="793539" y="3898704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5400000">
            <a:off x="1833464" y="3543104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 rot="5400000">
            <a:off x="2858979" y="3894060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 rot="5400000">
            <a:off x="3896178" y="3543104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5400000">
            <a:off x="4903607" y="3904737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 rot="5400000">
            <a:off x="5905322" y="3540369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19176" y="388100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VLF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16982" y="352985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LF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05719" y="393033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MF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54929" y="350536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HF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824311" y="393033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VHF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91336" y="35053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UHF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 rot="5400000">
            <a:off x="6916761" y="3888470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837465" y="391406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SHF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45490" y="1836365"/>
            <a:ext cx="993452" cy="688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órajelek</a:t>
            </a:r>
            <a:endParaRPr lang="en-US" sz="1750" i="1" dirty="0"/>
          </a:p>
        </p:txBody>
      </p:sp>
      <p:sp>
        <p:nvSpPr>
          <p:cNvPr id="49" name="Rectangle 48"/>
          <p:cNvSpPr/>
          <p:nvPr/>
        </p:nvSpPr>
        <p:spPr>
          <a:xfrm>
            <a:off x="1408385" y="1832956"/>
            <a:ext cx="981972" cy="1446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tengerészeti mobil, rádió adatszórás</a:t>
            </a:r>
            <a:endParaRPr lang="en-US" sz="1750" i="1" dirty="0"/>
          </a:p>
        </p:txBody>
      </p:sp>
      <p:sp>
        <p:nvSpPr>
          <p:cNvPr id="50" name="Rectangle 49"/>
          <p:cNvSpPr/>
          <p:nvPr/>
        </p:nvSpPr>
        <p:spPr>
          <a:xfrm>
            <a:off x="3457155" y="1822957"/>
            <a:ext cx="1003743" cy="146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i="1" dirty="0"/>
              <a:t>légforgalmi</a:t>
            </a:r>
            <a:r>
              <a:rPr lang="hu-HU" sz="1750" i="1" dirty="0"/>
              <a:t> mobil, rádió adatszórás (amatőr)</a:t>
            </a:r>
            <a:endParaRPr lang="en-US" sz="1750" i="1" dirty="0"/>
          </a:p>
        </p:txBody>
      </p:sp>
      <p:sp>
        <p:nvSpPr>
          <p:cNvPr id="51" name="Rectangle 50"/>
          <p:cNvSpPr/>
          <p:nvPr/>
        </p:nvSpPr>
        <p:spPr>
          <a:xfrm>
            <a:off x="4508570" y="1830276"/>
            <a:ext cx="1003743" cy="146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i="1" dirty="0"/>
              <a:t>televízió</a:t>
            </a:r>
            <a:r>
              <a:rPr lang="hu-HU" sz="1750" i="1" dirty="0"/>
              <a:t>, rádió navigáció</a:t>
            </a:r>
            <a:endParaRPr lang="en-US" sz="1750" i="1" dirty="0"/>
          </a:p>
        </p:txBody>
      </p:sp>
      <p:sp>
        <p:nvSpPr>
          <p:cNvPr id="52" name="Rectangle 51"/>
          <p:cNvSpPr/>
          <p:nvPr/>
        </p:nvSpPr>
        <p:spPr>
          <a:xfrm>
            <a:off x="5559986" y="1822957"/>
            <a:ext cx="1003743" cy="146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televíziós adatszórás,  navigáció</a:t>
            </a:r>
            <a:endParaRPr lang="en-US" sz="1750" i="1" dirty="0"/>
          </a:p>
        </p:txBody>
      </p:sp>
      <p:sp>
        <p:nvSpPr>
          <p:cNvPr id="53" name="Rectangle 52"/>
          <p:cNvSpPr/>
          <p:nvPr/>
        </p:nvSpPr>
        <p:spPr>
          <a:xfrm>
            <a:off x="2438030" y="1828384"/>
            <a:ext cx="981972" cy="1446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szárazföldi mobil, rádió adatszórás</a:t>
            </a:r>
            <a:endParaRPr lang="en-US" sz="1750" i="1" dirty="0"/>
          </a:p>
        </p:txBody>
      </p:sp>
      <p:sp>
        <p:nvSpPr>
          <p:cNvPr id="54" name="Rectangle 53"/>
          <p:cNvSpPr/>
          <p:nvPr/>
        </p:nvSpPr>
        <p:spPr>
          <a:xfrm>
            <a:off x="6611401" y="1826765"/>
            <a:ext cx="981972" cy="1471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szatellit kommunikáció</a:t>
            </a:r>
            <a:endParaRPr lang="en-US" sz="175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5105400"/>
          </a:xfrm>
        </p:spPr>
        <p:txBody>
          <a:bodyPr>
            <a:normAutofit/>
          </a:bodyPr>
          <a:lstStyle/>
          <a:p>
            <a:r>
              <a:rPr lang="hu-HU" dirty="0"/>
              <a:t>A diák elérhetők:</a:t>
            </a:r>
          </a:p>
          <a:p>
            <a:pPr lvl="1"/>
            <a:r>
              <a:rPr lang="hu-HU" dirty="0">
                <a:hlinkClick r:id="rId2"/>
              </a:rPr>
              <a:t>http://lakis.web.elte.hu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Könyv </a:t>
            </a:r>
            <a:r>
              <a:rPr lang="hu-HU" dirty="0">
                <a:sym typeface="Wingdings" panose="05000000000000000000" pitchFamily="2" charset="2"/>
              </a:rPr>
              <a:t>      </a:t>
            </a:r>
            <a:endParaRPr lang="hu-H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68760"/>
            <a:ext cx="4049865" cy="515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557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Elméleti alapok – </a:t>
            </a:r>
            <a:r>
              <a:rPr lang="hu-HU" sz="3600" dirty="0"/>
              <a:t>elektromágneses spektrum</a:t>
            </a:r>
            <a:endParaRPr lang="en-US" sz="5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79634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1879943"/>
            <a:ext cx="5724333" cy="4053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7513" y="5938030"/>
            <a:ext cx="21925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[Forrás: T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anenbaum</a:t>
            </a:r>
            <a:r>
              <a:rPr lang="hu-HU" b="1" dirty="0">
                <a:solidFill>
                  <a:schemeClr val="bg2">
                    <a:lumMod val="50000"/>
                  </a:schemeClr>
                </a:solidFill>
              </a:rPr>
              <a:t>]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19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Átviteli közegek – vezeték nélküli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Rádiófrekvenciás átvitel</a:t>
            </a:r>
            <a:r>
              <a:rPr lang="hu-HU" sz="2000" dirty="0"/>
              <a:t> – egyszerűen előállíthatóak; nagy távolság; kültéri és beltéri alkalmazhatóság; frekvenciafüggő terjedési jellemzők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b="1" dirty="0"/>
              <a:t>Mikrohullámú átvitel</a:t>
            </a:r>
            <a:r>
              <a:rPr lang="hu-HU" sz="2000" dirty="0"/>
              <a:t> – egyenes vonal mentén terjed; elhalkulás problémája; nem drága</a:t>
            </a:r>
          </a:p>
          <a:p>
            <a:r>
              <a:rPr lang="hu-HU" sz="2000" b="1" dirty="0"/>
              <a:t>Infravörös és milliméteres hullámú átvitel </a:t>
            </a:r>
            <a:r>
              <a:rPr lang="hu-HU" sz="2000" dirty="0"/>
              <a:t>– kistávolságú átvitel esetén; szilárd tárgyakon nem hatol át</a:t>
            </a:r>
          </a:p>
          <a:p>
            <a:r>
              <a:rPr lang="hu-HU" sz="2000" b="1" dirty="0"/>
              <a:t>Látható fényhullámú átvitel</a:t>
            </a:r>
            <a:r>
              <a:rPr lang="hu-HU" sz="2000" dirty="0"/>
              <a:t> – lézerforrás + fényérzékelő; nagy sávszélesség, olcsó, nem engedélyköteles; időjárás erősen befolyásolhatja;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496" y="2591630"/>
            <a:ext cx="3772727" cy="14100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a kábel TV hálózaton</a:t>
            </a:r>
            <a:endParaRPr lang="en-US" dirty="0"/>
          </a:p>
        </p:txBody>
      </p:sp>
      <p:pic>
        <p:nvPicPr>
          <p:cNvPr id="4" name="Picture 4" descr="2-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02"/>
          <a:stretch>
            <a:fillRect/>
          </a:stretch>
        </p:blipFill>
        <p:spPr bwMode="auto">
          <a:xfrm>
            <a:off x="835025" y="1556792"/>
            <a:ext cx="7473950" cy="43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22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a kábel TV hálózaton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0" y="5715000"/>
            <a:ext cx="6626225" cy="838200"/>
          </a:xfrm>
        </p:spPr>
        <p:txBody>
          <a:bodyPr>
            <a:normAutofit fontScale="92500" lnSpcReduction="10000"/>
          </a:bodyPr>
          <a:lstStyle/>
          <a:p>
            <a:pPr algn="ctr">
              <a:buFontTx/>
              <a:buNone/>
            </a:pPr>
            <a:r>
              <a:rPr lang="hu-HU" dirty="0"/>
              <a:t>Frekvencia kiosztás egy tipikus kábel TV alapú Internet elérés esetén</a:t>
            </a:r>
            <a:endParaRPr lang="en-US" dirty="0"/>
          </a:p>
        </p:txBody>
      </p:sp>
      <p:pic>
        <p:nvPicPr>
          <p:cNvPr id="61444" name="Picture 4" descr="2-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154238"/>
            <a:ext cx="8220075" cy="256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1244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Átviteli közegek – </a:t>
            </a:r>
            <a:r>
              <a:rPr lang="hu-HU" sz="4400" dirty="0"/>
              <a:t>kommunikáció műholdak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3383281" cy="402336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hu-HU" sz="2000" b="1" cap="small" dirty="0"/>
              <a:t>Jellemzők</a:t>
            </a:r>
            <a:r>
              <a:rPr lang="hu-HU" sz="2000" b="1" dirty="0"/>
              <a:t> </a:t>
            </a:r>
          </a:p>
          <a:p>
            <a:pPr>
              <a:spcBef>
                <a:spcPts val="0"/>
              </a:spcBef>
            </a:pPr>
            <a:r>
              <a:rPr lang="hu-HU" sz="2000" i="1" dirty="0" err="1"/>
              <a:t>Transzpondereket</a:t>
            </a:r>
            <a:r>
              <a:rPr lang="hu-HU" sz="2000" dirty="0"/>
              <a:t> tartalmaz a spektrum részek figyelésére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Jeleket felerősíti és továbbítja egy másik frekvencián</a:t>
            </a:r>
          </a:p>
          <a:p>
            <a:pPr lvl="1">
              <a:spcBef>
                <a:spcPts val="0"/>
              </a:spcBef>
            </a:pPr>
            <a:r>
              <a:rPr lang="hu-HU" sz="2000" dirty="0"/>
              <a:t>széles területen vagy</a:t>
            </a:r>
          </a:p>
          <a:p>
            <a:pPr lvl="1">
              <a:spcBef>
                <a:spcPts val="0"/>
              </a:spcBef>
            </a:pPr>
            <a:r>
              <a:rPr lang="hu-HU" sz="2000" dirty="0"/>
              <a:t>keskeny területen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Magassággal nő a keringési idő is.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61" y="2954642"/>
            <a:ext cx="5206840" cy="3344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4473" y="6299200"/>
            <a:ext cx="21925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[Forrás: T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anenbaum</a:t>
            </a:r>
            <a:r>
              <a:rPr lang="hu-HU" b="1" dirty="0">
                <a:solidFill>
                  <a:schemeClr val="bg2">
                    <a:lumMod val="50000"/>
                  </a:schemeClr>
                </a:solidFill>
              </a:rPr>
              <a:t>]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690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Átviteli közegek – </a:t>
            </a:r>
            <a:r>
              <a:rPr lang="hu-HU" sz="4400" dirty="0"/>
              <a:t>kommunikáció műholdak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692391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000" b="1" cap="small" dirty="0"/>
              <a:t>Fajtái</a:t>
            </a:r>
            <a:r>
              <a:rPr lang="hu-HU" sz="2000" b="1" dirty="0"/>
              <a:t> </a:t>
            </a:r>
          </a:p>
          <a:p>
            <a:pPr>
              <a:spcBef>
                <a:spcPts val="0"/>
              </a:spcBef>
            </a:pPr>
            <a:r>
              <a:rPr lang="hu-HU" sz="2000" b="1" dirty="0" err="1"/>
              <a:t>Geoszinkron</a:t>
            </a:r>
            <a:r>
              <a:rPr lang="hu-HU" sz="2000" b="1" dirty="0"/>
              <a:t> műholdak</a:t>
            </a:r>
            <a:r>
              <a:rPr lang="hu-HU" sz="2000" dirty="0"/>
              <a:t> – 270 milliszekundum késleltetés, 3 műhold szükséges a föld lefedésére, 35800 kilométeres magasságban keringenek</a:t>
            </a:r>
          </a:p>
          <a:p>
            <a:r>
              <a:rPr lang="hu-HU" sz="2000" b="1" dirty="0"/>
              <a:t>Közepes röppályás műholdak – </a:t>
            </a:r>
            <a:r>
              <a:rPr lang="hu-HU" sz="2000" dirty="0"/>
              <a:t>35-85 milliszekundum késleltetés, 10 műhold szükséges a föld lefedésére, a két Van Allen-öv közötti magasságban keringenek</a:t>
            </a:r>
            <a:endParaRPr lang="hu-HU" sz="2000" b="1" dirty="0"/>
          </a:p>
          <a:p>
            <a:r>
              <a:rPr lang="hu-HU" sz="2000" b="1" dirty="0"/>
              <a:t>Alacsony röppályás műholdak – </a:t>
            </a:r>
            <a:r>
              <a:rPr lang="hu-HU" sz="2000" dirty="0"/>
              <a:t>1-7 milliszekundum késleltetés, 50 műhold szükséges a föld lefedésére, az alsó Van Allen-öv alatti tartományban keringenek</a:t>
            </a:r>
            <a:endParaRPr lang="hu-HU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Adatátvitel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612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Kiinduló feltételek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552074"/>
            <a:ext cx="8991600" cy="5105400"/>
          </a:xfrm>
        </p:spPr>
        <p:txBody>
          <a:bodyPr>
            <a:normAutofit/>
          </a:bodyPr>
          <a:lstStyle/>
          <a:p>
            <a:r>
              <a:rPr lang="hu-HU" sz="2400" dirty="0"/>
              <a:t>Két diszkrét jelünk van, ahol magas érték kódolja az 1-et és alacsony a 0-át.</a:t>
            </a:r>
          </a:p>
          <a:p>
            <a:r>
              <a:rPr lang="hu-HU" sz="2400" dirty="0"/>
              <a:t>Szinkron átvitel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hu-HU" sz="2400" dirty="0"/>
              <a:t>pl. adott egy óra, ami a jel mintavételezését vezérli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hu-HU" sz="2400" dirty="0"/>
              <a:t>A jel amplitúdója és az időbeli kiterjedése a fontos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399" y="4588085"/>
            <a:ext cx="71241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968991" y="3141419"/>
            <a:ext cx="7055892" cy="1284281"/>
          </a:xfrm>
          <a:custGeom>
            <a:avLst/>
            <a:gdLst>
              <a:gd name="connsiteX0" fmla="*/ 0 w 7788185"/>
              <a:gd name="connsiteY0" fmla="*/ 1160060 h 1420626"/>
              <a:gd name="connsiteX1" fmla="*/ 1132764 w 7788185"/>
              <a:gd name="connsiteY1" fmla="*/ 354842 h 1420626"/>
              <a:gd name="connsiteX2" fmla="*/ 1746913 w 7788185"/>
              <a:gd name="connsiteY2" fmla="*/ 1419367 h 1420626"/>
              <a:gd name="connsiteX3" fmla="*/ 2224585 w 7788185"/>
              <a:gd name="connsiteY3" fmla="*/ 586854 h 1420626"/>
              <a:gd name="connsiteX4" fmla="*/ 2811439 w 7788185"/>
              <a:gd name="connsiteY4" fmla="*/ 1378424 h 1420626"/>
              <a:gd name="connsiteX5" fmla="*/ 3835021 w 7788185"/>
              <a:gd name="connsiteY5" fmla="*/ 0 h 1420626"/>
              <a:gd name="connsiteX6" fmla="*/ 4749421 w 7788185"/>
              <a:gd name="connsiteY6" fmla="*/ 1378424 h 1420626"/>
              <a:gd name="connsiteX7" fmla="*/ 5622878 w 7788185"/>
              <a:gd name="connsiteY7" fmla="*/ 504967 h 1420626"/>
              <a:gd name="connsiteX8" fmla="*/ 6400800 w 7788185"/>
              <a:gd name="connsiteY8" fmla="*/ 1337481 h 1420626"/>
              <a:gd name="connsiteX9" fmla="*/ 7192370 w 7788185"/>
              <a:gd name="connsiteY9" fmla="*/ 163773 h 1420626"/>
              <a:gd name="connsiteX10" fmla="*/ 7779224 w 7788185"/>
              <a:gd name="connsiteY10" fmla="*/ 887105 h 1420626"/>
              <a:gd name="connsiteX11" fmla="*/ 7492621 w 7788185"/>
              <a:gd name="connsiteY11" fmla="*/ 955344 h 1420626"/>
              <a:gd name="connsiteX0" fmla="*/ 0 w 7779224"/>
              <a:gd name="connsiteY0" fmla="*/ 1160060 h 1420626"/>
              <a:gd name="connsiteX1" fmla="*/ 1132764 w 7779224"/>
              <a:gd name="connsiteY1" fmla="*/ 354842 h 1420626"/>
              <a:gd name="connsiteX2" fmla="*/ 1746913 w 7779224"/>
              <a:gd name="connsiteY2" fmla="*/ 1419367 h 1420626"/>
              <a:gd name="connsiteX3" fmla="*/ 2224585 w 7779224"/>
              <a:gd name="connsiteY3" fmla="*/ 586854 h 1420626"/>
              <a:gd name="connsiteX4" fmla="*/ 2811439 w 7779224"/>
              <a:gd name="connsiteY4" fmla="*/ 1378424 h 1420626"/>
              <a:gd name="connsiteX5" fmla="*/ 3835021 w 7779224"/>
              <a:gd name="connsiteY5" fmla="*/ 0 h 1420626"/>
              <a:gd name="connsiteX6" fmla="*/ 4749421 w 7779224"/>
              <a:gd name="connsiteY6" fmla="*/ 1378424 h 1420626"/>
              <a:gd name="connsiteX7" fmla="*/ 5622878 w 7779224"/>
              <a:gd name="connsiteY7" fmla="*/ 504967 h 1420626"/>
              <a:gd name="connsiteX8" fmla="*/ 6400800 w 7779224"/>
              <a:gd name="connsiteY8" fmla="*/ 1337481 h 1420626"/>
              <a:gd name="connsiteX9" fmla="*/ 7192370 w 7779224"/>
              <a:gd name="connsiteY9" fmla="*/ 163773 h 1420626"/>
              <a:gd name="connsiteX10" fmla="*/ 7779224 w 7779224"/>
              <a:gd name="connsiteY10" fmla="*/ 887105 h 1420626"/>
              <a:gd name="connsiteX0" fmla="*/ 0 w 7192370"/>
              <a:gd name="connsiteY0" fmla="*/ 1160060 h 1420626"/>
              <a:gd name="connsiteX1" fmla="*/ 1132764 w 7192370"/>
              <a:gd name="connsiteY1" fmla="*/ 354842 h 1420626"/>
              <a:gd name="connsiteX2" fmla="*/ 1746913 w 7192370"/>
              <a:gd name="connsiteY2" fmla="*/ 1419367 h 1420626"/>
              <a:gd name="connsiteX3" fmla="*/ 2224585 w 7192370"/>
              <a:gd name="connsiteY3" fmla="*/ 586854 h 1420626"/>
              <a:gd name="connsiteX4" fmla="*/ 2811439 w 7192370"/>
              <a:gd name="connsiteY4" fmla="*/ 1378424 h 1420626"/>
              <a:gd name="connsiteX5" fmla="*/ 3835021 w 7192370"/>
              <a:gd name="connsiteY5" fmla="*/ 0 h 1420626"/>
              <a:gd name="connsiteX6" fmla="*/ 4749421 w 7192370"/>
              <a:gd name="connsiteY6" fmla="*/ 1378424 h 1420626"/>
              <a:gd name="connsiteX7" fmla="*/ 5622878 w 7192370"/>
              <a:gd name="connsiteY7" fmla="*/ 504967 h 1420626"/>
              <a:gd name="connsiteX8" fmla="*/ 6400800 w 7192370"/>
              <a:gd name="connsiteY8" fmla="*/ 1337481 h 1420626"/>
              <a:gd name="connsiteX9" fmla="*/ 7192370 w 7192370"/>
              <a:gd name="connsiteY9" fmla="*/ 163773 h 1420626"/>
              <a:gd name="connsiteX0" fmla="*/ 0 w 7192370"/>
              <a:gd name="connsiteY0" fmla="*/ 1160060 h 1420773"/>
              <a:gd name="connsiteX1" fmla="*/ 600501 w 7192370"/>
              <a:gd name="connsiteY1" fmla="*/ 341194 h 1420773"/>
              <a:gd name="connsiteX2" fmla="*/ 1746913 w 7192370"/>
              <a:gd name="connsiteY2" fmla="*/ 1419367 h 1420773"/>
              <a:gd name="connsiteX3" fmla="*/ 2224585 w 7192370"/>
              <a:gd name="connsiteY3" fmla="*/ 586854 h 1420773"/>
              <a:gd name="connsiteX4" fmla="*/ 2811439 w 7192370"/>
              <a:gd name="connsiteY4" fmla="*/ 1378424 h 1420773"/>
              <a:gd name="connsiteX5" fmla="*/ 3835021 w 7192370"/>
              <a:gd name="connsiteY5" fmla="*/ 0 h 1420773"/>
              <a:gd name="connsiteX6" fmla="*/ 4749421 w 7192370"/>
              <a:gd name="connsiteY6" fmla="*/ 1378424 h 1420773"/>
              <a:gd name="connsiteX7" fmla="*/ 5622878 w 7192370"/>
              <a:gd name="connsiteY7" fmla="*/ 504967 h 1420773"/>
              <a:gd name="connsiteX8" fmla="*/ 6400800 w 7192370"/>
              <a:gd name="connsiteY8" fmla="*/ 1337481 h 1420773"/>
              <a:gd name="connsiteX9" fmla="*/ 7192370 w 7192370"/>
              <a:gd name="connsiteY9" fmla="*/ 163773 h 1420773"/>
              <a:gd name="connsiteX0" fmla="*/ 0 w 7192370"/>
              <a:gd name="connsiteY0" fmla="*/ 1160060 h 1434403"/>
              <a:gd name="connsiteX1" fmla="*/ 600501 w 7192370"/>
              <a:gd name="connsiteY1" fmla="*/ 341194 h 1434403"/>
              <a:gd name="connsiteX2" fmla="*/ 1351128 w 7192370"/>
              <a:gd name="connsiteY2" fmla="*/ 1433015 h 1434403"/>
              <a:gd name="connsiteX3" fmla="*/ 2224585 w 7192370"/>
              <a:gd name="connsiteY3" fmla="*/ 586854 h 1434403"/>
              <a:gd name="connsiteX4" fmla="*/ 2811439 w 7192370"/>
              <a:gd name="connsiteY4" fmla="*/ 1378424 h 1434403"/>
              <a:gd name="connsiteX5" fmla="*/ 3835021 w 7192370"/>
              <a:gd name="connsiteY5" fmla="*/ 0 h 1434403"/>
              <a:gd name="connsiteX6" fmla="*/ 4749421 w 7192370"/>
              <a:gd name="connsiteY6" fmla="*/ 1378424 h 1434403"/>
              <a:gd name="connsiteX7" fmla="*/ 5622878 w 7192370"/>
              <a:gd name="connsiteY7" fmla="*/ 504967 h 1434403"/>
              <a:gd name="connsiteX8" fmla="*/ 6400800 w 7192370"/>
              <a:gd name="connsiteY8" fmla="*/ 1337481 h 1434403"/>
              <a:gd name="connsiteX9" fmla="*/ 7192370 w 7192370"/>
              <a:gd name="connsiteY9" fmla="*/ 163773 h 1434403"/>
              <a:gd name="connsiteX0" fmla="*/ 0 w 7192370"/>
              <a:gd name="connsiteY0" fmla="*/ 1009935 h 1284278"/>
              <a:gd name="connsiteX1" fmla="*/ 600501 w 7192370"/>
              <a:gd name="connsiteY1" fmla="*/ 191069 h 1284278"/>
              <a:gd name="connsiteX2" fmla="*/ 1351128 w 7192370"/>
              <a:gd name="connsiteY2" fmla="*/ 1282890 h 1284278"/>
              <a:gd name="connsiteX3" fmla="*/ 2224585 w 7192370"/>
              <a:gd name="connsiteY3" fmla="*/ 436729 h 1284278"/>
              <a:gd name="connsiteX4" fmla="*/ 2811439 w 7192370"/>
              <a:gd name="connsiteY4" fmla="*/ 1228299 h 1284278"/>
              <a:gd name="connsiteX5" fmla="*/ 4230806 w 7192370"/>
              <a:gd name="connsiteY5" fmla="*/ 0 h 1284278"/>
              <a:gd name="connsiteX6" fmla="*/ 4749421 w 7192370"/>
              <a:gd name="connsiteY6" fmla="*/ 1228299 h 1284278"/>
              <a:gd name="connsiteX7" fmla="*/ 5622878 w 7192370"/>
              <a:gd name="connsiteY7" fmla="*/ 354842 h 1284278"/>
              <a:gd name="connsiteX8" fmla="*/ 6400800 w 7192370"/>
              <a:gd name="connsiteY8" fmla="*/ 1187356 h 1284278"/>
              <a:gd name="connsiteX9" fmla="*/ 7192370 w 7192370"/>
              <a:gd name="connsiteY9" fmla="*/ 13648 h 1284278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22878 w 7192370"/>
              <a:gd name="connsiteY7" fmla="*/ 354845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055892"/>
              <a:gd name="connsiteY0" fmla="*/ 1009938 h 1284281"/>
              <a:gd name="connsiteX1" fmla="*/ 600501 w 7055892"/>
              <a:gd name="connsiteY1" fmla="*/ 191072 h 1284281"/>
              <a:gd name="connsiteX2" fmla="*/ 1351128 w 7055892"/>
              <a:gd name="connsiteY2" fmla="*/ 1282893 h 1284281"/>
              <a:gd name="connsiteX3" fmla="*/ 2224585 w 7055892"/>
              <a:gd name="connsiteY3" fmla="*/ 436732 h 1284281"/>
              <a:gd name="connsiteX4" fmla="*/ 2811439 w 7055892"/>
              <a:gd name="connsiteY4" fmla="*/ 1228302 h 1284281"/>
              <a:gd name="connsiteX5" fmla="*/ 4230806 w 7055892"/>
              <a:gd name="connsiteY5" fmla="*/ 3 h 1284281"/>
              <a:gd name="connsiteX6" fmla="*/ 4694829 w 7055892"/>
              <a:gd name="connsiteY6" fmla="*/ 1241950 h 1284281"/>
              <a:gd name="connsiteX7" fmla="*/ 5663821 w 7055892"/>
              <a:gd name="connsiteY7" fmla="*/ 368493 h 1284281"/>
              <a:gd name="connsiteX8" fmla="*/ 6264322 w 7055892"/>
              <a:gd name="connsiteY8" fmla="*/ 1201007 h 1284281"/>
              <a:gd name="connsiteX9" fmla="*/ 7055892 w 7055892"/>
              <a:gd name="connsiteY9" fmla="*/ 54594 h 12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55892" h="1284281">
                <a:moveTo>
                  <a:pt x="0" y="1009938"/>
                </a:moveTo>
                <a:cubicBezTo>
                  <a:pt x="420806" y="585720"/>
                  <a:pt x="375313" y="145580"/>
                  <a:pt x="600501" y="191072"/>
                </a:cubicBezTo>
                <a:cubicBezTo>
                  <a:pt x="825689" y="236565"/>
                  <a:pt x="1080447" y="1241950"/>
                  <a:pt x="1351128" y="1282893"/>
                </a:cubicBezTo>
                <a:cubicBezTo>
                  <a:pt x="1621809" y="1323836"/>
                  <a:pt x="1981200" y="445830"/>
                  <a:pt x="2224585" y="436732"/>
                </a:cubicBezTo>
                <a:cubicBezTo>
                  <a:pt x="2467970" y="427634"/>
                  <a:pt x="2477069" y="1301090"/>
                  <a:pt x="2811439" y="1228302"/>
                </a:cubicBezTo>
                <a:cubicBezTo>
                  <a:pt x="3145809" y="1155514"/>
                  <a:pt x="3916908" y="-2272"/>
                  <a:pt x="4230806" y="3"/>
                </a:cubicBezTo>
                <a:cubicBezTo>
                  <a:pt x="4544704" y="2278"/>
                  <a:pt x="4087503" y="1248774"/>
                  <a:pt x="4694829" y="1241950"/>
                </a:cubicBezTo>
                <a:cubicBezTo>
                  <a:pt x="5302155" y="1235126"/>
                  <a:pt x="5402239" y="375317"/>
                  <a:pt x="5663821" y="368493"/>
                </a:cubicBezTo>
                <a:cubicBezTo>
                  <a:pt x="5925403" y="361669"/>
                  <a:pt x="6032310" y="1253323"/>
                  <a:pt x="6264322" y="1201007"/>
                </a:cubicBezTo>
                <a:cubicBezTo>
                  <a:pt x="6496334" y="1148691"/>
                  <a:pt x="6826155" y="129657"/>
                  <a:pt x="7055892" y="5459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33068" y="4626723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Idő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6122" y="4888333"/>
            <a:ext cx="444199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4399" y="3163356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339225" y="3201994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764051" y="3201994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038530" y="3201993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13703" y="3163356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188877" y="3201992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339946" y="6310254"/>
            <a:ext cx="4507493" cy="192012"/>
          </a:xfrm>
          <a:custGeom>
            <a:avLst/>
            <a:gdLst>
              <a:gd name="connsiteX0" fmla="*/ 0 w 7788185"/>
              <a:gd name="connsiteY0" fmla="*/ 1160060 h 1420626"/>
              <a:gd name="connsiteX1" fmla="*/ 1132764 w 7788185"/>
              <a:gd name="connsiteY1" fmla="*/ 354842 h 1420626"/>
              <a:gd name="connsiteX2" fmla="*/ 1746913 w 7788185"/>
              <a:gd name="connsiteY2" fmla="*/ 1419367 h 1420626"/>
              <a:gd name="connsiteX3" fmla="*/ 2224585 w 7788185"/>
              <a:gd name="connsiteY3" fmla="*/ 586854 h 1420626"/>
              <a:gd name="connsiteX4" fmla="*/ 2811439 w 7788185"/>
              <a:gd name="connsiteY4" fmla="*/ 1378424 h 1420626"/>
              <a:gd name="connsiteX5" fmla="*/ 3835021 w 7788185"/>
              <a:gd name="connsiteY5" fmla="*/ 0 h 1420626"/>
              <a:gd name="connsiteX6" fmla="*/ 4749421 w 7788185"/>
              <a:gd name="connsiteY6" fmla="*/ 1378424 h 1420626"/>
              <a:gd name="connsiteX7" fmla="*/ 5622878 w 7788185"/>
              <a:gd name="connsiteY7" fmla="*/ 504967 h 1420626"/>
              <a:gd name="connsiteX8" fmla="*/ 6400800 w 7788185"/>
              <a:gd name="connsiteY8" fmla="*/ 1337481 h 1420626"/>
              <a:gd name="connsiteX9" fmla="*/ 7192370 w 7788185"/>
              <a:gd name="connsiteY9" fmla="*/ 163773 h 1420626"/>
              <a:gd name="connsiteX10" fmla="*/ 7779224 w 7788185"/>
              <a:gd name="connsiteY10" fmla="*/ 887105 h 1420626"/>
              <a:gd name="connsiteX11" fmla="*/ 7492621 w 7788185"/>
              <a:gd name="connsiteY11" fmla="*/ 955344 h 1420626"/>
              <a:gd name="connsiteX0" fmla="*/ 0 w 7779224"/>
              <a:gd name="connsiteY0" fmla="*/ 1160060 h 1420626"/>
              <a:gd name="connsiteX1" fmla="*/ 1132764 w 7779224"/>
              <a:gd name="connsiteY1" fmla="*/ 354842 h 1420626"/>
              <a:gd name="connsiteX2" fmla="*/ 1746913 w 7779224"/>
              <a:gd name="connsiteY2" fmla="*/ 1419367 h 1420626"/>
              <a:gd name="connsiteX3" fmla="*/ 2224585 w 7779224"/>
              <a:gd name="connsiteY3" fmla="*/ 586854 h 1420626"/>
              <a:gd name="connsiteX4" fmla="*/ 2811439 w 7779224"/>
              <a:gd name="connsiteY4" fmla="*/ 1378424 h 1420626"/>
              <a:gd name="connsiteX5" fmla="*/ 3835021 w 7779224"/>
              <a:gd name="connsiteY5" fmla="*/ 0 h 1420626"/>
              <a:gd name="connsiteX6" fmla="*/ 4749421 w 7779224"/>
              <a:gd name="connsiteY6" fmla="*/ 1378424 h 1420626"/>
              <a:gd name="connsiteX7" fmla="*/ 5622878 w 7779224"/>
              <a:gd name="connsiteY7" fmla="*/ 504967 h 1420626"/>
              <a:gd name="connsiteX8" fmla="*/ 6400800 w 7779224"/>
              <a:gd name="connsiteY8" fmla="*/ 1337481 h 1420626"/>
              <a:gd name="connsiteX9" fmla="*/ 7192370 w 7779224"/>
              <a:gd name="connsiteY9" fmla="*/ 163773 h 1420626"/>
              <a:gd name="connsiteX10" fmla="*/ 7779224 w 7779224"/>
              <a:gd name="connsiteY10" fmla="*/ 887105 h 1420626"/>
              <a:gd name="connsiteX0" fmla="*/ 0 w 7192370"/>
              <a:gd name="connsiteY0" fmla="*/ 1160060 h 1420626"/>
              <a:gd name="connsiteX1" fmla="*/ 1132764 w 7192370"/>
              <a:gd name="connsiteY1" fmla="*/ 354842 h 1420626"/>
              <a:gd name="connsiteX2" fmla="*/ 1746913 w 7192370"/>
              <a:gd name="connsiteY2" fmla="*/ 1419367 h 1420626"/>
              <a:gd name="connsiteX3" fmla="*/ 2224585 w 7192370"/>
              <a:gd name="connsiteY3" fmla="*/ 586854 h 1420626"/>
              <a:gd name="connsiteX4" fmla="*/ 2811439 w 7192370"/>
              <a:gd name="connsiteY4" fmla="*/ 1378424 h 1420626"/>
              <a:gd name="connsiteX5" fmla="*/ 3835021 w 7192370"/>
              <a:gd name="connsiteY5" fmla="*/ 0 h 1420626"/>
              <a:gd name="connsiteX6" fmla="*/ 4749421 w 7192370"/>
              <a:gd name="connsiteY6" fmla="*/ 1378424 h 1420626"/>
              <a:gd name="connsiteX7" fmla="*/ 5622878 w 7192370"/>
              <a:gd name="connsiteY7" fmla="*/ 504967 h 1420626"/>
              <a:gd name="connsiteX8" fmla="*/ 6400800 w 7192370"/>
              <a:gd name="connsiteY8" fmla="*/ 1337481 h 1420626"/>
              <a:gd name="connsiteX9" fmla="*/ 7192370 w 7192370"/>
              <a:gd name="connsiteY9" fmla="*/ 163773 h 1420626"/>
              <a:gd name="connsiteX0" fmla="*/ 0 w 7192370"/>
              <a:gd name="connsiteY0" fmla="*/ 1160060 h 1420773"/>
              <a:gd name="connsiteX1" fmla="*/ 600501 w 7192370"/>
              <a:gd name="connsiteY1" fmla="*/ 341194 h 1420773"/>
              <a:gd name="connsiteX2" fmla="*/ 1746913 w 7192370"/>
              <a:gd name="connsiteY2" fmla="*/ 1419367 h 1420773"/>
              <a:gd name="connsiteX3" fmla="*/ 2224585 w 7192370"/>
              <a:gd name="connsiteY3" fmla="*/ 586854 h 1420773"/>
              <a:gd name="connsiteX4" fmla="*/ 2811439 w 7192370"/>
              <a:gd name="connsiteY4" fmla="*/ 1378424 h 1420773"/>
              <a:gd name="connsiteX5" fmla="*/ 3835021 w 7192370"/>
              <a:gd name="connsiteY5" fmla="*/ 0 h 1420773"/>
              <a:gd name="connsiteX6" fmla="*/ 4749421 w 7192370"/>
              <a:gd name="connsiteY6" fmla="*/ 1378424 h 1420773"/>
              <a:gd name="connsiteX7" fmla="*/ 5622878 w 7192370"/>
              <a:gd name="connsiteY7" fmla="*/ 504967 h 1420773"/>
              <a:gd name="connsiteX8" fmla="*/ 6400800 w 7192370"/>
              <a:gd name="connsiteY8" fmla="*/ 1337481 h 1420773"/>
              <a:gd name="connsiteX9" fmla="*/ 7192370 w 7192370"/>
              <a:gd name="connsiteY9" fmla="*/ 163773 h 1420773"/>
              <a:gd name="connsiteX0" fmla="*/ 0 w 7192370"/>
              <a:gd name="connsiteY0" fmla="*/ 1160060 h 1434403"/>
              <a:gd name="connsiteX1" fmla="*/ 600501 w 7192370"/>
              <a:gd name="connsiteY1" fmla="*/ 341194 h 1434403"/>
              <a:gd name="connsiteX2" fmla="*/ 1351128 w 7192370"/>
              <a:gd name="connsiteY2" fmla="*/ 1433015 h 1434403"/>
              <a:gd name="connsiteX3" fmla="*/ 2224585 w 7192370"/>
              <a:gd name="connsiteY3" fmla="*/ 586854 h 1434403"/>
              <a:gd name="connsiteX4" fmla="*/ 2811439 w 7192370"/>
              <a:gd name="connsiteY4" fmla="*/ 1378424 h 1434403"/>
              <a:gd name="connsiteX5" fmla="*/ 3835021 w 7192370"/>
              <a:gd name="connsiteY5" fmla="*/ 0 h 1434403"/>
              <a:gd name="connsiteX6" fmla="*/ 4749421 w 7192370"/>
              <a:gd name="connsiteY6" fmla="*/ 1378424 h 1434403"/>
              <a:gd name="connsiteX7" fmla="*/ 5622878 w 7192370"/>
              <a:gd name="connsiteY7" fmla="*/ 504967 h 1434403"/>
              <a:gd name="connsiteX8" fmla="*/ 6400800 w 7192370"/>
              <a:gd name="connsiteY8" fmla="*/ 1337481 h 1434403"/>
              <a:gd name="connsiteX9" fmla="*/ 7192370 w 7192370"/>
              <a:gd name="connsiteY9" fmla="*/ 163773 h 1434403"/>
              <a:gd name="connsiteX0" fmla="*/ 0 w 7192370"/>
              <a:gd name="connsiteY0" fmla="*/ 1009935 h 1284278"/>
              <a:gd name="connsiteX1" fmla="*/ 600501 w 7192370"/>
              <a:gd name="connsiteY1" fmla="*/ 191069 h 1284278"/>
              <a:gd name="connsiteX2" fmla="*/ 1351128 w 7192370"/>
              <a:gd name="connsiteY2" fmla="*/ 1282890 h 1284278"/>
              <a:gd name="connsiteX3" fmla="*/ 2224585 w 7192370"/>
              <a:gd name="connsiteY3" fmla="*/ 436729 h 1284278"/>
              <a:gd name="connsiteX4" fmla="*/ 2811439 w 7192370"/>
              <a:gd name="connsiteY4" fmla="*/ 1228299 h 1284278"/>
              <a:gd name="connsiteX5" fmla="*/ 4230806 w 7192370"/>
              <a:gd name="connsiteY5" fmla="*/ 0 h 1284278"/>
              <a:gd name="connsiteX6" fmla="*/ 4749421 w 7192370"/>
              <a:gd name="connsiteY6" fmla="*/ 1228299 h 1284278"/>
              <a:gd name="connsiteX7" fmla="*/ 5622878 w 7192370"/>
              <a:gd name="connsiteY7" fmla="*/ 354842 h 1284278"/>
              <a:gd name="connsiteX8" fmla="*/ 6400800 w 7192370"/>
              <a:gd name="connsiteY8" fmla="*/ 1187356 h 1284278"/>
              <a:gd name="connsiteX9" fmla="*/ 7192370 w 7192370"/>
              <a:gd name="connsiteY9" fmla="*/ 13648 h 1284278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22878 w 7192370"/>
              <a:gd name="connsiteY7" fmla="*/ 354845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055892"/>
              <a:gd name="connsiteY0" fmla="*/ 1009938 h 1284281"/>
              <a:gd name="connsiteX1" fmla="*/ 600501 w 7055892"/>
              <a:gd name="connsiteY1" fmla="*/ 191072 h 1284281"/>
              <a:gd name="connsiteX2" fmla="*/ 1351128 w 7055892"/>
              <a:gd name="connsiteY2" fmla="*/ 1282893 h 1284281"/>
              <a:gd name="connsiteX3" fmla="*/ 2224585 w 7055892"/>
              <a:gd name="connsiteY3" fmla="*/ 436732 h 1284281"/>
              <a:gd name="connsiteX4" fmla="*/ 2811439 w 7055892"/>
              <a:gd name="connsiteY4" fmla="*/ 1228302 h 1284281"/>
              <a:gd name="connsiteX5" fmla="*/ 4230806 w 7055892"/>
              <a:gd name="connsiteY5" fmla="*/ 3 h 1284281"/>
              <a:gd name="connsiteX6" fmla="*/ 4694829 w 7055892"/>
              <a:gd name="connsiteY6" fmla="*/ 1241950 h 1284281"/>
              <a:gd name="connsiteX7" fmla="*/ 5663821 w 7055892"/>
              <a:gd name="connsiteY7" fmla="*/ 368493 h 1284281"/>
              <a:gd name="connsiteX8" fmla="*/ 6264322 w 7055892"/>
              <a:gd name="connsiteY8" fmla="*/ 1201007 h 1284281"/>
              <a:gd name="connsiteX9" fmla="*/ 7055892 w 7055892"/>
              <a:gd name="connsiteY9" fmla="*/ 54594 h 12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55892" h="1284281">
                <a:moveTo>
                  <a:pt x="0" y="1009938"/>
                </a:moveTo>
                <a:cubicBezTo>
                  <a:pt x="420806" y="585720"/>
                  <a:pt x="375313" y="145580"/>
                  <a:pt x="600501" y="191072"/>
                </a:cubicBezTo>
                <a:cubicBezTo>
                  <a:pt x="825689" y="236565"/>
                  <a:pt x="1080447" y="1241950"/>
                  <a:pt x="1351128" y="1282893"/>
                </a:cubicBezTo>
                <a:cubicBezTo>
                  <a:pt x="1621809" y="1323836"/>
                  <a:pt x="1981200" y="445830"/>
                  <a:pt x="2224585" y="436732"/>
                </a:cubicBezTo>
                <a:cubicBezTo>
                  <a:pt x="2467970" y="427634"/>
                  <a:pt x="2477069" y="1301090"/>
                  <a:pt x="2811439" y="1228302"/>
                </a:cubicBezTo>
                <a:cubicBezTo>
                  <a:pt x="3145809" y="1155514"/>
                  <a:pt x="3916908" y="-2272"/>
                  <a:pt x="4230806" y="3"/>
                </a:cubicBezTo>
                <a:cubicBezTo>
                  <a:pt x="4544704" y="2278"/>
                  <a:pt x="4087503" y="1248774"/>
                  <a:pt x="4694829" y="1241950"/>
                </a:cubicBezTo>
                <a:cubicBezTo>
                  <a:pt x="5302155" y="1235126"/>
                  <a:pt x="5402239" y="375317"/>
                  <a:pt x="5663821" y="368493"/>
                </a:cubicBezTo>
                <a:cubicBezTo>
                  <a:pt x="5925403" y="361669"/>
                  <a:pt x="6032310" y="1253323"/>
                  <a:pt x="6264322" y="1201007"/>
                </a:cubicBezTo>
                <a:cubicBezTo>
                  <a:pt x="6496334" y="1148691"/>
                  <a:pt x="6826155" y="129657"/>
                  <a:pt x="7055892" y="5459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323206" y="6614661"/>
            <a:ext cx="45242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6291638" y="5611500"/>
            <a:ext cx="1212376" cy="918062"/>
          </a:xfrm>
          <a:custGeom>
            <a:avLst/>
            <a:gdLst>
              <a:gd name="connsiteX0" fmla="*/ 0 w 7788185"/>
              <a:gd name="connsiteY0" fmla="*/ 1160060 h 1420626"/>
              <a:gd name="connsiteX1" fmla="*/ 1132764 w 7788185"/>
              <a:gd name="connsiteY1" fmla="*/ 354842 h 1420626"/>
              <a:gd name="connsiteX2" fmla="*/ 1746913 w 7788185"/>
              <a:gd name="connsiteY2" fmla="*/ 1419367 h 1420626"/>
              <a:gd name="connsiteX3" fmla="*/ 2224585 w 7788185"/>
              <a:gd name="connsiteY3" fmla="*/ 586854 h 1420626"/>
              <a:gd name="connsiteX4" fmla="*/ 2811439 w 7788185"/>
              <a:gd name="connsiteY4" fmla="*/ 1378424 h 1420626"/>
              <a:gd name="connsiteX5" fmla="*/ 3835021 w 7788185"/>
              <a:gd name="connsiteY5" fmla="*/ 0 h 1420626"/>
              <a:gd name="connsiteX6" fmla="*/ 4749421 w 7788185"/>
              <a:gd name="connsiteY6" fmla="*/ 1378424 h 1420626"/>
              <a:gd name="connsiteX7" fmla="*/ 5622878 w 7788185"/>
              <a:gd name="connsiteY7" fmla="*/ 504967 h 1420626"/>
              <a:gd name="connsiteX8" fmla="*/ 6400800 w 7788185"/>
              <a:gd name="connsiteY8" fmla="*/ 1337481 h 1420626"/>
              <a:gd name="connsiteX9" fmla="*/ 7192370 w 7788185"/>
              <a:gd name="connsiteY9" fmla="*/ 163773 h 1420626"/>
              <a:gd name="connsiteX10" fmla="*/ 7779224 w 7788185"/>
              <a:gd name="connsiteY10" fmla="*/ 887105 h 1420626"/>
              <a:gd name="connsiteX11" fmla="*/ 7492621 w 7788185"/>
              <a:gd name="connsiteY11" fmla="*/ 955344 h 1420626"/>
              <a:gd name="connsiteX0" fmla="*/ 0 w 7779224"/>
              <a:gd name="connsiteY0" fmla="*/ 1160060 h 1420626"/>
              <a:gd name="connsiteX1" fmla="*/ 1132764 w 7779224"/>
              <a:gd name="connsiteY1" fmla="*/ 354842 h 1420626"/>
              <a:gd name="connsiteX2" fmla="*/ 1746913 w 7779224"/>
              <a:gd name="connsiteY2" fmla="*/ 1419367 h 1420626"/>
              <a:gd name="connsiteX3" fmla="*/ 2224585 w 7779224"/>
              <a:gd name="connsiteY3" fmla="*/ 586854 h 1420626"/>
              <a:gd name="connsiteX4" fmla="*/ 2811439 w 7779224"/>
              <a:gd name="connsiteY4" fmla="*/ 1378424 h 1420626"/>
              <a:gd name="connsiteX5" fmla="*/ 3835021 w 7779224"/>
              <a:gd name="connsiteY5" fmla="*/ 0 h 1420626"/>
              <a:gd name="connsiteX6" fmla="*/ 4749421 w 7779224"/>
              <a:gd name="connsiteY6" fmla="*/ 1378424 h 1420626"/>
              <a:gd name="connsiteX7" fmla="*/ 5622878 w 7779224"/>
              <a:gd name="connsiteY7" fmla="*/ 504967 h 1420626"/>
              <a:gd name="connsiteX8" fmla="*/ 6400800 w 7779224"/>
              <a:gd name="connsiteY8" fmla="*/ 1337481 h 1420626"/>
              <a:gd name="connsiteX9" fmla="*/ 7192370 w 7779224"/>
              <a:gd name="connsiteY9" fmla="*/ 163773 h 1420626"/>
              <a:gd name="connsiteX10" fmla="*/ 7779224 w 7779224"/>
              <a:gd name="connsiteY10" fmla="*/ 887105 h 1420626"/>
              <a:gd name="connsiteX0" fmla="*/ 0 w 7192370"/>
              <a:gd name="connsiteY0" fmla="*/ 1160060 h 1420626"/>
              <a:gd name="connsiteX1" fmla="*/ 1132764 w 7192370"/>
              <a:gd name="connsiteY1" fmla="*/ 354842 h 1420626"/>
              <a:gd name="connsiteX2" fmla="*/ 1746913 w 7192370"/>
              <a:gd name="connsiteY2" fmla="*/ 1419367 h 1420626"/>
              <a:gd name="connsiteX3" fmla="*/ 2224585 w 7192370"/>
              <a:gd name="connsiteY3" fmla="*/ 586854 h 1420626"/>
              <a:gd name="connsiteX4" fmla="*/ 2811439 w 7192370"/>
              <a:gd name="connsiteY4" fmla="*/ 1378424 h 1420626"/>
              <a:gd name="connsiteX5" fmla="*/ 3835021 w 7192370"/>
              <a:gd name="connsiteY5" fmla="*/ 0 h 1420626"/>
              <a:gd name="connsiteX6" fmla="*/ 4749421 w 7192370"/>
              <a:gd name="connsiteY6" fmla="*/ 1378424 h 1420626"/>
              <a:gd name="connsiteX7" fmla="*/ 5622878 w 7192370"/>
              <a:gd name="connsiteY7" fmla="*/ 504967 h 1420626"/>
              <a:gd name="connsiteX8" fmla="*/ 6400800 w 7192370"/>
              <a:gd name="connsiteY8" fmla="*/ 1337481 h 1420626"/>
              <a:gd name="connsiteX9" fmla="*/ 7192370 w 7192370"/>
              <a:gd name="connsiteY9" fmla="*/ 163773 h 1420626"/>
              <a:gd name="connsiteX0" fmla="*/ 0 w 7192370"/>
              <a:gd name="connsiteY0" fmla="*/ 1160060 h 1420773"/>
              <a:gd name="connsiteX1" fmla="*/ 600501 w 7192370"/>
              <a:gd name="connsiteY1" fmla="*/ 341194 h 1420773"/>
              <a:gd name="connsiteX2" fmla="*/ 1746913 w 7192370"/>
              <a:gd name="connsiteY2" fmla="*/ 1419367 h 1420773"/>
              <a:gd name="connsiteX3" fmla="*/ 2224585 w 7192370"/>
              <a:gd name="connsiteY3" fmla="*/ 586854 h 1420773"/>
              <a:gd name="connsiteX4" fmla="*/ 2811439 w 7192370"/>
              <a:gd name="connsiteY4" fmla="*/ 1378424 h 1420773"/>
              <a:gd name="connsiteX5" fmla="*/ 3835021 w 7192370"/>
              <a:gd name="connsiteY5" fmla="*/ 0 h 1420773"/>
              <a:gd name="connsiteX6" fmla="*/ 4749421 w 7192370"/>
              <a:gd name="connsiteY6" fmla="*/ 1378424 h 1420773"/>
              <a:gd name="connsiteX7" fmla="*/ 5622878 w 7192370"/>
              <a:gd name="connsiteY7" fmla="*/ 504967 h 1420773"/>
              <a:gd name="connsiteX8" fmla="*/ 6400800 w 7192370"/>
              <a:gd name="connsiteY8" fmla="*/ 1337481 h 1420773"/>
              <a:gd name="connsiteX9" fmla="*/ 7192370 w 7192370"/>
              <a:gd name="connsiteY9" fmla="*/ 163773 h 1420773"/>
              <a:gd name="connsiteX0" fmla="*/ 0 w 7192370"/>
              <a:gd name="connsiteY0" fmla="*/ 1160060 h 1434403"/>
              <a:gd name="connsiteX1" fmla="*/ 600501 w 7192370"/>
              <a:gd name="connsiteY1" fmla="*/ 341194 h 1434403"/>
              <a:gd name="connsiteX2" fmla="*/ 1351128 w 7192370"/>
              <a:gd name="connsiteY2" fmla="*/ 1433015 h 1434403"/>
              <a:gd name="connsiteX3" fmla="*/ 2224585 w 7192370"/>
              <a:gd name="connsiteY3" fmla="*/ 586854 h 1434403"/>
              <a:gd name="connsiteX4" fmla="*/ 2811439 w 7192370"/>
              <a:gd name="connsiteY4" fmla="*/ 1378424 h 1434403"/>
              <a:gd name="connsiteX5" fmla="*/ 3835021 w 7192370"/>
              <a:gd name="connsiteY5" fmla="*/ 0 h 1434403"/>
              <a:gd name="connsiteX6" fmla="*/ 4749421 w 7192370"/>
              <a:gd name="connsiteY6" fmla="*/ 1378424 h 1434403"/>
              <a:gd name="connsiteX7" fmla="*/ 5622878 w 7192370"/>
              <a:gd name="connsiteY7" fmla="*/ 504967 h 1434403"/>
              <a:gd name="connsiteX8" fmla="*/ 6400800 w 7192370"/>
              <a:gd name="connsiteY8" fmla="*/ 1337481 h 1434403"/>
              <a:gd name="connsiteX9" fmla="*/ 7192370 w 7192370"/>
              <a:gd name="connsiteY9" fmla="*/ 163773 h 1434403"/>
              <a:gd name="connsiteX0" fmla="*/ 0 w 7192370"/>
              <a:gd name="connsiteY0" fmla="*/ 1009935 h 1284278"/>
              <a:gd name="connsiteX1" fmla="*/ 600501 w 7192370"/>
              <a:gd name="connsiteY1" fmla="*/ 191069 h 1284278"/>
              <a:gd name="connsiteX2" fmla="*/ 1351128 w 7192370"/>
              <a:gd name="connsiteY2" fmla="*/ 1282890 h 1284278"/>
              <a:gd name="connsiteX3" fmla="*/ 2224585 w 7192370"/>
              <a:gd name="connsiteY3" fmla="*/ 436729 h 1284278"/>
              <a:gd name="connsiteX4" fmla="*/ 2811439 w 7192370"/>
              <a:gd name="connsiteY4" fmla="*/ 1228299 h 1284278"/>
              <a:gd name="connsiteX5" fmla="*/ 4230806 w 7192370"/>
              <a:gd name="connsiteY5" fmla="*/ 0 h 1284278"/>
              <a:gd name="connsiteX6" fmla="*/ 4749421 w 7192370"/>
              <a:gd name="connsiteY6" fmla="*/ 1228299 h 1284278"/>
              <a:gd name="connsiteX7" fmla="*/ 5622878 w 7192370"/>
              <a:gd name="connsiteY7" fmla="*/ 354842 h 1284278"/>
              <a:gd name="connsiteX8" fmla="*/ 6400800 w 7192370"/>
              <a:gd name="connsiteY8" fmla="*/ 1187356 h 1284278"/>
              <a:gd name="connsiteX9" fmla="*/ 7192370 w 7192370"/>
              <a:gd name="connsiteY9" fmla="*/ 13648 h 1284278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22878 w 7192370"/>
              <a:gd name="connsiteY7" fmla="*/ 354845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055892"/>
              <a:gd name="connsiteY0" fmla="*/ 1009938 h 1284281"/>
              <a:gd name="connsiteX1" fmla="*/ 600501 w 7055892"/>
              <a:gd name="connsiteY1" fmla="*/ 191072 h 1284281"/>
              <a:gd name="connsiteX2" fmla="*/ 1351128 w 7055892"/>
              <a:gd name="connsiteY2" fmla="*/ 1282893 h 1284281"/>
              <a:gd name="connsiteX3" fmla="*/ 2224585 w 7055892"/>
              <a:gd name="connsiteY3" fmla="*/ 436732 h 1284281"/>
              <a:gd name="connsiteX4" fmla="*/ 2811439 w 7055892"/>
              <a:gd name="connsiteY4" fmla="*/ 1228302 h 1284281"/>
              <a:gd name="connsiteX5" fmla="*/ 4230806 w 7055892"/>
              <a:gd name="connsiteY5" fmla="*/ 3 h 1284281"/>
              <a:gd name="connsiteX6" fmla="*/ 4694829 w 7055892"/>
              <a:gd name="connsiteY6" fmla="*/ 1241950 h 1284281"/>
              <a:gd name="connsiteX7" fmla="*/ 5663821 w 7055892"/>
              <a:gd name="connsiteY7" fmla="*/ 368493 h 1284281"/>
              <a:gd name="connsiteX8" fmla="*/ 6264322 w 7055892"/>
              <a:gd name="connsiteY8" fmla="*/ 1201007 h 1284281"/>
              <a:gd name="connsiteX9" fmla="*/ 7055892 w 7055892"/>
              <a:gd name="connsiteY9" fmla="*/ 54594 h 12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55892" h="1284281">
                <a:moveTo>
                  <a:pt x="0" y="1009938"/>
                </a:moveTo>
                <a:cubicBezTo>
                  <a:pt x="420806" y="585720"/>
                  <a:pt x="375313" y="145580"/>
                  <a:pt x="600501" y="191072"/>
                </a:cubicBezTo>
                <a:cubicBezTo>
                  <a:pt x="825689" y="236565"/>
                  <a:pt x="1080447" y="1241950"/>
                  <a:pt x="1351128" y="1282893"/>
                </a:cubicBezTo>
                <a:cubicBezTo>
                  <a:pt x="1621809" y="1323836"/>
                  <a:pt x="1981200" y="445830"/>
                  <a:pt x="2224585" y="436732"/>
                </a:cubicBezTo>
                <a:cubicBezTo>
                  <a:pt x="2467970" y="427634"/>
                  <a:pt x="2477069" y="1301090"/>
                  <a:pt x="2811439" y="1228302"/>
                </a:cubicBezTo>
                <a:cubicBezTo>
                  <a:pt x="3145809" y="1155514"/>
                  <a:pt x="3916908" y="-2272"/>
                  <a:pt x="4230806" y="3"/>
                </a:cubicBezTo>
                <a:cubicBezTo>
                  <a:pt x="4544704" y="2278"/>
                  <a:pt x="4087503" y="1248774"/>
                  <a:pt x="4694829" y="1241950"/>
                </a:cubicBezTo>
                <a:cubicBezTo>
                  <a:pt x="5302155" y="1235126"/>
                  <a:pt x="5402239" y="375317"/>
                  <a:pt x="5663821" y="368493"/>
                </a:cubicBezTo>
                <a:cubicBezTo>
                  <a:pt x="5925403" y="361669"/>
                  <a:pt x="6032310" y="1253323"/>
                  <a:pt x="6264322" y="1201007"/>
                </a:cubicBezTo>
                <a:cubicBezTo>
                  <a:pt x="6496334" y="1148691"/>
                  <a:pt x="6826155" y="129657"/>
                  <a:pt x="7055892" y="5459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291638" y="6613721"/>
            <a:ext cx="121237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flipH="1">
            <a:off x="6591144" y="2745400"/>
            <a:ext cx="1414006" cy="523220"/>
            <a:chOff x="1219200" y="4876799"/>
            <a:chExt cx="5181605" cy="1384995"/>
          </a:xfrm>
        </p:grpSpPr>
        <p:sp>
          <p:nvSpPr>
            <p:cNvPr id="26" name="Rectangular Callout 25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46587"/>
                <a:gd name="adj2" fmla="val 8535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Minta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05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21" grpId="0" animBg="1"/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Non-Return to Zero (NRZ)</a:t>
            </a:r>
            <a:r>
              <a:rPr lang="hu-HU" dirty="0"/>
              <a:t> kódolás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614273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hu-HU" dirty="0">
                <a:sym typeface="Wingdings" pitchFamily="2" charset="2"/>
              </a:rPr>
              <a:t>magas jel</a:t>
            </a:r>
            <a:r>
              <a:rPr lang="en-US" dirty="0">
                <a:sym typeface="Wingdings" pitchFamily="2" charset="2"/>
              </a:rPr>
              <a:t>, 0  </a:t>
            </a:r>
            <a:r>
              <a:rPr lang="hu-HU" dirty="0">
                <a:sym typeface="Wingdings" pitchFamily="2" charset="2"/>
              </a:rPr>
              <a:t>alacsony jel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86792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85694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52727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30383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08039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09137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64448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42104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19760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97416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5071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9137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48760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48760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86792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8679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2641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641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444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6572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0534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0534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337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417869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81410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14105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194427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185777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582013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582013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6233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7416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7039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37039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75071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758916" y="4674352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155152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55152" y="4114793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35474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527276" y="4674351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923512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3512" y="4114792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303834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298384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694620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694620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074942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08038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47662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47662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85694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9182" y="4163738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Clock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85997" y="30367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NRZ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1091370" y="3498365"/>
            <a:ext cx="156585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2657228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644486" y="2920614"/>
            <a:ext cx="77655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433786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33786" y="3498365"/>
            <a:ext cx="763816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4197602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197602" y="2920614"/>
            <a:ext cx="76473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62335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974160" y="3498365"/>
            <a:ext cx="784756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5758916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5750718" y="2920614"/>
            <a:ext cx="1553116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303834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7303834" y="3498365"/>
            <a:ext cx="1553112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310314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086872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636813" y="22144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193104" y="22144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517328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299332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746220" y="22144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977860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402676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876172" y="22144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4" name="Content Placeholder 3"/>
          <p:cNvSpPr txBox="1">
            <a:spLocks/>
          </p:cNvSpPr>
          <p:nvPr/>
        </p:nvSpPr>
        <p:spPr>
          <a:xfrm>
            <a:off x="0" y="5246427"/>
            <a:ext cx="9143999" cy="1611573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Probléma</a:t>
            </a:r>
            <a:r>
              <a:rPr lang="en-US" dirty="0"/>
              <a:t>: </a:t>
            </a:r>
            <a:r>
              <a:rPr lang="hu-HU" dirty="0"/>
              <a:t>0-ákból vagy 1-esekből álló hosszú sorozatok a </a:t>
            </a:r>
            <a:r>
              <a:rPr lang="hu-HU" dirty="0" err="1"/>
              <a:t>szinkronizáció</a:t>
            </a:r>
            <a:r>
              <a:rPr lang="hu-HU" dirty="0"/>
              <a:t> megszűnéséhez vezetnek</a:t>
            </a:r>
            <a:endParaRPr lang="en-US" dirty="0"/>
          </a:p>
          <a:p>
            <a:pPr lvl="1"/>
            <a:r>
              <a:rPr lang="hu-HU" dirty="0"/>
              <a:t>Hogyan különböztessünk meg sok nullát attól az állapottól, amikor nincs jel?</a:t>
            </a:r>
            <a:endParaRPr lang="en-US" dirty="0"/>
          </a:p>
          <a:p>
            <a:pPr lvl="1"/>
            <a:r>
              <a:rPr lang="hu-HU" dirty="0"/>
              <a:t>Hogyan hozzuk szinkronba az órákat egy hosszú egyeseket tartalmazó sorozat után?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flipV="1">
            <a:off x="7232561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2805471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3723547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4598079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5494383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379801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Szinkronizáció</a:t>
            </a:r>
            <a:r>
              <a:rPr lang="hu-HU" dirty="0"/>
              <a:t> megszűnése 								(„</a:t>
            </a:r>
            <a:r>
              <a:rPr lang="hu-HU" dirty="0" err="1"/>
              <a:t>deszinkronizáció</a:t>
            </a:r>
            <a:r>
              <a:rPr lang="hu-HU" dirty="0"/>
              <a:t>”)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Probléma: mikén állítsuk vissza az órát hosszú egyes vagy nullás sorozat után: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867928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856946" y="3133351"/>
            <a:ext cx="0" cy="13733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527276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303834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080392" y="3133351"/>
            <a:ext cx="0" cy="13733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1370" y="3133351"/>
            <a:ext cx="0" cy="13733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44486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1044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97602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74160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750718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997" y="3493912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NRZ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091370" y="3955577"/>
            <a:ext cx="782929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887041" y="3377826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874299" y="3377826"/>
            <a:ext cx="620064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092209" y="3366940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092209" y="3944691"/>
            <a:ext cx="76473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10314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332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746220" y="26716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77860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02676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76172" y="26716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108326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615987" y="26716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205973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496502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grpSp>
        <p:nvGrpSpPr>
          <p:cNvPr id="99" name="Group 98"/>
          <p:cNvGrpSpPr/>
          <p:nvPr/>
        </p:nvGrpSpPr>
        <p:grpSpPr>
          <a:xfrm flipH="1">
            <a:off x="117145" y="5365793"/>
            <a:ext cx="2222287" cy="1384995"/>
            <a:chOff x="1219200" y="4876799"/>
            <a:chExt cx="5181605" cy="1414784"/>
          </a:xfrm>
        </p:grpSpPr>
        <p:sp>
          <p:nvSpPr>
            <p:cNvPr id="100" name="Rectangular Callout 99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29029"/>
                <a:gd name="adj2" fmla="val -119885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19202" y="4876799"/>
              <a:ext cx="5181603" cy="14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Az 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á</a:t>
              </a: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tmenetek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jelzik az óra ütemét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310314" y="45502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299332" y="45502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673353" y="454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785247" y="454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970571" y="454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07703" y="45502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184528" y="45502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871842" y="454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521609" y="454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138" name="Group 137"/>
          <p:cNvGrpSpPr/>
          <p:nvPr/>
        </p:nvGrpSpPr>
        <p:grpSpPr>
          <a:xfrm flipH="1">
            <a:off x="3970570" y="5351209"/>
            <a:ext cx="4574273" cy="2677656"/>
            <a:chOff x="1219200" y="4876799"/>
            <a:chExt cx="5181605" cy="2735249"/>
          </a:xfrm>
        </p:grpSpPr>
        <p:sp>
          <p:nvSpPr>
            <p:cNvPr id="139" name="Rectangular Callout 138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29380"/>
                <a:gd name="adj2" fmla="val -7826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219202" y="4876799"/>
              <a:ext cx="5181603" cy="2735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 fogadó kihagy egy egyes bitet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az órák elcsúszása miatt!!!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5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Számonkérés - Gyakorlat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2400" dirty="0"/>
              <a:t>1) Gyakorlaton folyamatos számonkérés</a:t>
            </a:r>
          </a:p>
          <a:p>
            <a:pPr lvl="1"/>
            <a:r>
              <a:rPr lang="hu-HU" sz="2400" dirty="0"/>
              <a:t>A gyakorlati jegy 50%-át adják, és a vizsgához is alapul szolgálnak.</a:t>
            </a:r>
          </a:p>
          <a:p>
            <a:pPr lvl="1"/>
            <a:r>
              <a:rPr lang="hu-HU" sz="2400" dirty="0"/>
              <a:t>Két komponensből áll:</a:t>
            </a:r>
          </a:p>
          <a:p>
            <a:pPr lvl="2"/>
            <a:r>
              <a:rPr lang="hu-HU" sz="2100" dirty="0"/>
              <a:t>Teszt az óra elején (25%) – Előző heti előadás anyagából</a:t>
            </a:r>
          </a:p>
          <a:p>
            <a:pPr lvl="3"/>
            <a:r>
              <a:rPr lang="hu-HU" sz="1700" dirty="0"/>
              <a:t>Definíciókból, összefüggésekből, képletekből.</a:t>
            </a:r>
            <a:endParaRPr lang="hu-HU" sz="3200" dirty="0"/>
          </a:p>
          <a:p>
            <a:pPr lvl="2"/>
            <a:r>
              <a:rPr lang="hu-HU" sz="2100" dirty="0"/>
              <a:t>Órai munka (25%)</a:t>
            </a:r>
          </a:p>
          <a:p>
            <a:pPr lvl="3"/>
            <a:r>
              <a:rPr lang="hu-HU" sz="1700" dirty="0"/>
              <a:t>Programozási feladatok, házi feladatok, stb.</a:t>
            </a:r>
          </a:p>
          <a:p>
            <a:pPr lvl="3"/>
            <a:endParaRPr lang="hu-HU" sz="2400" dirty="0"/>
          </a:p>
          <a:p>
            <a:r>
              <a:rPr lang="hu-HU" sz="2400" dirty="0"/>
              <a:t>2) Géptermi ZH a félév végén</a:t>
            </a:r>
          </a:p>
          <a:p>
            <a:pPr lvl="1"/>
            <a:r>
              <a:rPr lang="hu-HU" sz="2400" dirty="0"/>
              <a:t>A gyakorlati jegy másik 50%-át adja.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943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Szinkronizációs</a:t>
            </a:r>
            <a:r>
              <a:rPr lang="hu-HU" dirty="0"/>
              <a:t> megoldás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Felügyelet szükséges a szinkron működéshez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sz="2000" dirty="0"/>
              <a:t>Explicit órajel</a:t>
            </a:r>
          </a:p>
          <a:p>
            <a:pPr marL="932688" lvl="2" indent="-457200"/>
            <a:r>
              <a:rPr lang="hu-HU" dirty="0"/>
              <a:t>párhuzamos átviteli csatornák használata,</a:t>
            </a:r>
          </a:p>
          <a:p>
            <a:pPr marL="932688" lvl="2" indent="-457200"/>
            <a:r>
              <a:rPr lang="hu-HU" dirty="0"/>
              <a:t>szinkronizált adatok,</a:t>
            </a:r>
          </a:p>
          <a:p>
            <a:pPr marL="932688" lvl="2" indent="-457200"/>
            <a:r>
              <a:rPr lang="hu-HU" dirty="0"/>
              <a:t>rövid átvitel esetén alkalmas.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sz="2000" dirty="0"/>
              <a:t>Kritikus időpontok</a:t>
            </a:r>
          </a:p>
          <a:p>
            <a:pPr marL="932688" lvl="2" indent="-457200"/>
            <a:r>
              <a:rPr lang="hu-HU" dirty="0"/>
              <a:t>szinkronizáljunk például egy szimbólum vagy blokk kezdetén,</a:t>
            </a:r>
          </a:p>
          <a:p>
            <a:pPr marL="932688" lvl="2" indent="-457200"/>
            <a:r>
              <a:rPr lang="hu-HU" dirty="0"/>
              <a:t>a kritikus időpontokon kívül szabadon futnak az órák,</a:t>
            </a:r>
          </a:p>
          <a:p>
            <a:pPr marL="932688" lvl="2" indent="-457200"/>
            <a:r>
              <a:rPr lang="hu-HU" dirty="0"/>
              <a:t>feltesszük, hogy az órák rövid ideig szinkronban futnak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sz="2000" dirty="0"/>
              <a:t>Szimbólum kódok</a:t>
            </a:r>
          </a:p>
          <a:p>
            <a:pPr marL="932688" lvl="2" indent="-457200"/>
            <a:r>
              <a:rPr lang="hu-HU" i="1" dirty="0"/>
              <a:t>önütemező jel</a:t>
            </a:r>
            <a:r>
              <a:rPr lang="hu-HU" dirty="0"/>
              <a:t> – külön órajel </a:t>
            </a:r>
            <a:r>
              <a:rPr lang="hu-HU" dirty="0" err="1"/>
              <a:t>szinkronizáció</a:t>
            </a:r>
            <a:r>
              <a:rPr lang="hu-HU" dirty="0"/>
              <a:t> nélkül dekódolható jel,</a:t>
            </a:r>
          </a:p>
          <a:p>
            <a:pPr marL="932688" lvl="2" indent="-457200"/>
            <a:r>
              <a:rPr lang="hu-HU" dirty="0"/>
              <a:t>a</a:t>
            </a:r>
            <a:r>
              <a:rPr lang="pt-BR" dirty="0"/>
              <a:t> szignál tartalmazza a szinkronizáláshoz szükséges információt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5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kódok 1/3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digitális kódok 3 lényeges momentumban térnek el:</a:t>
            </a:r>
          </a:p>
          <a:p>
            <a:pPr marL="601218" lvl="1" indent="-400050">
              <a:buFont typeface="+mj-lt"/>
              <a:buAutoNum type="romanLcPeriod"/>
            </a:pPr>
            <a:r>
              <a:rPr lang="hu-HU" sz="2000" dirty="0"/>
              <a:t>Mi történik egy szignál intervallum elején?</a:t>
            </a:r>
          </a:p>
          <a:p>
            <a:pPr marL="601218" lvl="1" indent="-400050">
              <a:buFont typeface="+mj-lt"/>
              <a:buAutoNum type="romanLcPeriod"/>
            </a:pPr>
            <a:r>
              <a:rPr lang="hu-HU" sz="2000" dirty="0"/>
              <a:t>Mi történik egy szignál intervallum közepén?</a:t>
            </a:r>
          </a:p>
          <a:p>
            <a:pPr marL="601218" lvl="1" indent="-400050">
              <a:buFont typeface="+mj-lt"/>
              <a:buAutoNum type="romanLcPeriod"/>
            </a:pPr>
            <a:r>
              <a:rPr lang="hu-HU" sz="2000" dirty="0"/>
              <a:t>Mi történik egy szignál intervallum végén?</a:t>
            </a:r>
          </a:p>
          <a:p>
            <a:pPr marL="0" indent="0">
              <a:buNone/>
            </a:pPr>
            <a:r>
              <a:rPr lang="hu-HU" sz="2000" b="1" dirty="0"/>
              <a:t>Néhány konkrét digitális kód</a:t>
            </a:r>
          </a:p>
          <a:p>
            <a:r>
              <a:rPr lang="hu-HU" sz="2000" i="1" dirty="0" err="1"/>
              <a:t>Biphase-Mark</a:t>
            </a:r>
            <a:r>
              <a:rPr lang="hu-HU" sz="2000" dirty="0"/>
              <a:t> (váltás, 1-es bit esetén váltás, semmi)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 err="1"/>
              <a:t>Biphase-Space</a:t>
            </a:r>
            <a:r>
              <a:rPr lang="hu-HU" sz="2000" dirty="0"/>
              <a:t> (váltás, 0-ás bit esetén váltás, semmi)</a:t>
            </a:r>
          </a:p>
          <a:p>
            <a:pPr marL="0">
              <a:buNone/>
            </a:pPr>
            <a:endParaRPr lang="hu-HU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46473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01405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50320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84197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18073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51948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8728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37434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81409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1846473" y="4348117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01405" y="4348116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01405" y="43481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2550321" y="4348117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flipV="1">
            <a:off x="2882316" y="4348117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50320" y="43481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87732" y="434210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09049" y="4727112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545985" y="4342101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18073" y="434210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551400" y="434210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37607" y="3918581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930325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71237" y="42237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06187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894900" y="4727111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88937" y="434210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37434" y="434210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4230505" y="4342100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4577381" y="4333447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flipV="1">
            <a:off x="5273436" y="4345704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936447" y="4342099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585280" y="432980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30325" y="4342100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273173" y="435005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846473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01405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50320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884197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218073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51948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888728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37434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81409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201405" y="583160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50320" y="583160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887732" y="5825594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218073" y="5825594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551400" y="582559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37607" y="5402073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1      0       1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930325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71237" y="5707215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606187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888937" y="582559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237434" y="582559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585280" y="5813294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930325" y="582559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273173" y="5833545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852489" y="5825591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flipV="1">
            <a:off x="2205407" y="5829059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46427" y="6209030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887732" y="5833544"/>
            <a:ext cx="32846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/>
          <p:nvPr/>
        </p:nvCxnSpPr>
        <p:spPr>
          <a:xfrm flipV="1">
            <a:off x="3210878" y="5822587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 flipV="1">
            <a:off x="3553884" y="5810762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 flipV="1">
            <a:off x="3889696" y="5829058"/>
            <a:ext cx="356204" cy="378540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243816" y="6206831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577382" y="5810761"/>
            <a:ext cx="352943" cy="153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271237" y="6225128"/>
            <a:ext cx="32846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flipV="1">
            <a:off x="4919910" y="5836627"/>
            <a:ext cx="356204" cy="378540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2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5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8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4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8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1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4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0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9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/>
      <p:bldP spid="7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kódok 2/3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i="1" dirty="0"/>
              <a:t>NRZ-L</a:t>
            </a:r>
            <a:r>
              <a:rPr lang="hu-HU" sz="2000" dirty="0"/>
              <a:t> (1-es bit magas jelszint/ 0-s bit alacsony jelszint, semmi, semmi)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/>
              <a:t>NRZ-M</a:t>
            </a:r>
            <a:r>
              <a:rPr lang="hu-HU" sz="2000" dirty="0"/>
              <a:t> (1-es bit jelszint váltás/ 0-ás bit esetén nincs váltás, semmi, semmi)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/>
              <a:t>RZ</a:t>
            </a:r>
            <a:r>
              <a:rPr lang="hu-HU" sz="2000" dirty="0"/>
              <a:t> (1-es bit magas jelszint/ 0-s bit alacsony jelszint, 1-es bit esetén váltás, semmi)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627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13558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62474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96351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30227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64101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00882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49588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93563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13558" y="2493698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37213" y="251648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92257" y="249331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49760" y="2064162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1      0       1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942478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83391" y="236930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18341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48800" y="250515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42478" y="249720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867493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22425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71341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05217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239093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72968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909749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58454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602429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71341" y="395785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06851" y="3981940"/>
            <a:ext cx="1901" cy="3644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8627" y="3544082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951345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92257" y="383345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627207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258454" y="396136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599157" y="394906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294193" y="3959788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872915" y="4332675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581920" y="3972415"/>
            <a:ext cx="338180" cy="36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906357" y="4342162"/>
            <a:ext cx="32846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249588" y="3952027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598382" y="4337200"/>
            <a:ext cx="352943" cy="153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290829" y="3968751"/>
            <a:ext cx="32846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882376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237307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586223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920100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253976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587850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924631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273337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617311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/>
          <p:nvPr/>
        </p:nvCxnSpPr>
        <p:spPr>
          <a:xfrm>
            <a:off x="1882375" y="5638583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930836" y="5640518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590204" y="56418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873509" y="5209047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4966227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5307140" y="5514189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642090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/>
          <p:nvPr/>
        </p:nvCxnSpPr>
        <p:spPr>
          <a:xfrm>
            <a:off x="4613284" y="5633438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/>
          <p:nvPr/>
        </p:nvCxnSpPr>
        <p:spPr>
          <a:xfrm>
            <a:off x="2586499" y="5640153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/>
          <p:nvPr/>
        </p:nvCxnSpPr>
        <p:spPr>
          <a:xfrm>
            <a:off x="2925148" y="5644598"/>
            <a:ext cx="331356" cy="38093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/>
          <p:nvPr/>
        </p:nvCxnSpPr>
        <p:spPr>
          <a:xfrm>
            <a:off x="4270185" y="5639158"/>
            <a:ext cx="341083" cy="37356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/>
          <p:nvPr/>
        </p:nvCxnSpPr>
        <p:spPr>
          <a:xfrm>
            <a:off x="5297911" y="5622484"/>
            <a:ext cx="343941" cy="382602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617311" y="561370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1864017" y="2507316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2215764" y="2878327"/>
            <a:ext cx="346292" cy="757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566443" y="25073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556218" y="251648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2892963" y="251809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3236652" y="2886297"/>
            <a:ext cx="326322" cy="27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3564668" y="2886297"/>
            <a:ext cx="343198" cy="27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3898951" y="2889068"/>
            <a:ext cx="356993" cy="452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4257301" y="2507316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4585689" y="250731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4934685" y="2878326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5278657" y="2499748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2221821" y="433267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3229722" y="4340770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3562974" y="434104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900677" y="4339884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4941829" y="4344263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2236123" y="6023374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3249918" y="602328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3586406" y="6022961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3929573" y="6022961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278572" y="564987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307140" y="5632568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4959162" y="6013489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4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0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3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6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9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2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5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8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1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0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3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6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8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1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0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3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6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9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5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1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4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7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0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3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6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9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2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5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8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1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4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5" grpId="0"/>
      <p:bldP spid="11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kódok 3/</a:t>
            </a:r>
            <a:r>
              <a:rPr lang="hu-HU" dirty="0" err="1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i="1" dirty="0" err="1"/>
              <a:t>Differential</a:t>
            </a:r>
            <a:r>
              <a:rPr lang="hu-HU" sz="2000" i="1" dirty="0"/>
              <a:t> Manchester</a:t>
            </a:r>
            <a:r>
              <a:rPr lang="hu-HU" sz="2000" dirty="0"/>
              <a:t> (0-s bit esetén váltás, </a:t>
            </a:r>
            <a:r>
              <a:rPr lang="hu-HU" sz="2000" dirty="0" err="1"/>
              <a:t>váltás</a:t>
            </a:r>
            <a:r>
              <a:rPr lang="hu-HU" sz="2000" dirty="0"/>
              <a:t>, semmi)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 err="1"/>
              <a:t>Delay-Modulation</a:t>
            </a:r>
            <a:r>
              <a:rPr lang="hu-HU" sz="2000" dirty="0"/>
              <a:t> (semmi, 1-es bit esetén váltás, 0-s bit következik váltás)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/>
              <a:t>Manchester</a:t>
            </a:r>
            <a:r>
              <a:rPr lang="hu-HU" sz="2000" dirty="0"/>
              <a:t> (semmi, 1-es bit magasról alacsonyra/ 0-s alacsonyról magasra, semmi)</a:t>
            </a:r>
          </a:p>
          <a:p>
            <a:pPr marL="0">
              <a:buNone/>
            </a:pPr>
            <a:endParaRPr lang="hu-HU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58627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13558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62474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96351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30227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64101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00882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49588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93563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1858627" y="2525232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13558" y="252523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2562474" y="2525232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30227" y="25192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563554" y="251921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49760" y="2095696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942478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83391" y="24008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18341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901091" y="251921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4589535" y="2510562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flipV="1">
            <a:off x="5285590" y="2510787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42478" y="2519215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867493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22425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71341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05217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239093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72968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909749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58454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602429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247568" y="388338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8627" y="3447832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951345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92257" y="375297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627207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918981" y="389541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258454" y="388338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958300" y="3885919"/>
            <a:ext cx="2069" cy="37044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4949276" y="4262794"/>
            <a:ext cx="364338" cy="559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flipV="1">
            <a:off x="4606158" y="3882386"/>
            <a:ext cx="356204" cy="378540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/>
          <p:nvPr/>
        </p:nvCxnSpPr>
        <p:spPr>
          <a:xfrm>
            <a:off x="2206996" y="2531247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>
            <a:off x="2901399" y="2531247"/>
            <a:ext cx="331356" cy="38093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/>
          <p:nvPr/>
        </p:nvCxnSpPr>
        <p:spPr>
          <a:xfrm>
            <a:off x="3230112" y="2525129"/>
            <a:ext cx="341083" cy="37356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>
            <a:off x="3558767" y="2525129"/>
            <a:ext cx="341083" cy="37356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>
            <a:off x="3901662" y="2525129"/>
            <a:ext cx="353885" cy="36679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/>
          <p:nvPr/>
        </p:nvCxnSpPr>
        <p:spPr>
          <a:xfrm flipV="1">
            <a:off x="4256091" y="2513203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/>
          <p:nvPr/>
        </p:nvCxnSpPr>
        <p:spPr>
          <a:xfrm>
            <a:off x="4938882" y="2520523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882376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237307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586223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920100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253976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587850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924631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273337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617311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/>
          <p:nvPr/>
        </p:nvCxnSpPr>
        <p:spPr>
          <a:xfrm>
            <a:off x="1882375" y="5591288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930836" y="559322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 flipV="1">
            <a:off x="2235938" y="5591185"/>
            <a:ext cx="351941" cy="385115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587303" y="558527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873509" y="5145986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4966227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5307140" y="546689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642090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3924839" y="558527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/>
          <p:nvPr/>
        </p:nvCxnSpPr>
        <p:spPr>
          <a:xfrm>
            <a:off x="4613284" y="5586143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/>
          <p:nvPr/>
        </p:nvCxnSpPr>
        <p:spPr>
          <a:xfrm flipV="1">
            <a:off x="4972051" y="5574586"/>
            <a:ext cx="341564" cy="390352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/>
          <p:nvPr/>
        </p:nvCxnSpPr>
        <p:spPr>
          <a:xfrm>
            <a:off x="2586499" y="5592858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/>
          <p:nvPr/>
        </p:nvCxnSpPr>
        <p:spPr>
          <a:xfrm>
            <a:off x="2925148" y="5597303"/>
            <a:ext cx="331356" cy="38093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/>
          <p:nvPr/>
        </p:nvCxnSpPr>
        <p:spPr>
          <a:xfrm>
            <a:off x="4270185" y="5591863"/>
            <a:ext cx="341083" cy="37356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/>
          <p:nvPr/>
        </p:nvCxnSpPr>
        <p:spPr>
          <a:xfrm>
            <a:off x="5297911" y="5575189"/>
            <a:ext cx="343941" cy="382602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/>
          <p:cNvCxnSpPr/>
          <p:nvPr/>
        </p:nvCxnSpPr>
        <p:spPr>
          <a:xfrm flipV="1">
            <a:off x="3251775" y="5591185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/>
          <p:nvPr/>
        </p:nvCxnSpPr>
        <p:spPr>
          <a:xfrm flipV="1">
            <a:off x="3578721" y="5591184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flipV="1">
            <a:off x="3930613" y="5591184"/>
            <a:ext cx="341276" cy="373087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617311" y="5566414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221024" y="3894419"/>
            <a:ext cx="349928" cy="806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/>
          <p:nvPr/>
        </p:nvCxnSpPr>
        <p:spPr>
          <a:xfrm>
            <a:off x="2570922" y="3894419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242555" y="4270705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3578721" y="389441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flipV="1">
            <a:off x="2913693" y="3889030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3581966" y="3902487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3903381" y="4261091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/>
          <p:cNvCxnSpPr/>
          <p:nvPr/>
        </p:nvCxnSpPr>
        <p:spPr>
          <a:xfrm>
            <a:off x="4246887" y="3877784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/>
          <p:nvPr/>
        </p:nvCxnSpPr>
        <p:spPr>
          <a:xfrm flipV="1">
            <a:off x="5297911" y="3869670"/>
            <a:ext cx="337774" cy="389003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/>
          <p:nvPr/>
        </p:nvCxnSpPr>
        <p:spPr>
          <a:xfrm>
            <a:off x="1866091" y="3895415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221023" y="389441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2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0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3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6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8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1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0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3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6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9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5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1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4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7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0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3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6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9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2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5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8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1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5" grpId="0"/>
      <p:bldP spid="11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sz="4400" dirty="0"/>
              <a:t>Ethernet példa: </a:t>
            </a:r>
          </a:p>
          <a:p>
            <a:r>
              <a:rPr lang="hu-HU" sz="4400" dirty="0"/>
              <a:t>	10BASE-TX</a:t>
            </a:r>
          </a:p>
          <a:p>
            <a:r>
              <a:rPr lang="hu-HU" sz="4400" dirty="0"/>
              <a:t>	100BASE-TX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204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Manchester</a:t>
            </a:r>
            <a:r>
              <a:rPr lang="hu-HU" dirty="0"/>
              <a:t> (10 </a:t>
            </a:r>
            <a:r>
              <a:rPr lang="hu-HU" dirty="0" err="1"/>
              <a:t>Mbps</a:t>
            </a:r>
            <a:r>
              <a:rPr lang="hu-HU" dirty="0"/>
              <a:t> Ethernet</a:t>
            </a:r>
            <a:br>
              <a:rPr lang="hu-HU" dirty="0"/>
            </a:br>
            <a:r>
              <a:rPr lang="hu-HU" dirty="0"/>
              <a:t>						10BASE-TX)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61427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hu-HU" dirty="0">
                <a:sym typeface="Wingdings" pitchFamily="2" charset="2"/>
              </a:rPr>
              <a:t>átmenet magasról alacsonyra</a:t>
            </a:r>
            <a:r>
              <a:rPr lang="en-US" dirty="0">
                <a:sym typeface="Wingdings" pitchFamily="2" charset="2"/>
              </a:rPr>
              <a:t>, 0  </a:t>
            </a:r>
            <a:r>
              <a:rPr lang="hu-HU" dirty="0">
                <a:sym typeface="Wingdings" pitchFamily="2" charset="2"/>
              </a:rPr>
              <a:t>alacsonyról magasra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85694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30383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09137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64448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19760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5071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9137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48760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48760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86792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8679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2641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641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444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6572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0534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0534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337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417869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81410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14105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194427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185777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582013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582013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6233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7416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7039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37039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75071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758916" y="4674352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155152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55152" y="4114793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35474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527276" y="4674351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923512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3512" y="4114792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303834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298384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694620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694620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074942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08038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47662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47662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85694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9182" y="4163738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Clock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9183" y="3036700"/>
            <a:ext cx="113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Manch</a:t>
            </a:r>
            <a:r>
              <a:rPr lang="hu-HU" sz="2400" dirty="0"/>
              <a:t>.</a:t>
            </a:r>
            <a:endParaRPr lang="en-US" sz="2400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1091370" y="3498364"/>
            <a:ext cx="750820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1838111" y="2936527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838111" y="2936527"/>
            <a:ext cx="81911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657228" y="2913863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234790" y="2920614"/>
            <a:ext cx="705462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2968" y="2895582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4912839" y="3473326"/>
            <a:ext cx="837879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758916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64898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240577" y="22144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933484" y="22144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338040" y="22144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762960" y="22144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4" name="Content Placeholder 3"/>
          <p:cNvSpPr txBox="1">
            <a:spLocks/>
          </p:cNvSpPr>
          <p:nvPr/>
        </p:nvSpPr>
        <p:spPr>
          <a:xfrm>
            <a:off x="0" y="5246427"/>
            <a:ext cx="9143999" cy="1345442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Megoldás az órák elcsúszásának problémájára</a:t>
            </a:r>
            <a:r>
              <a:rPr lang="en-US" dirty="0"/>
              <a:t> (</a:t>
            </a:r>
            <a:r>
              <a:rPr lang="hu-HU" dirty="0"/>
              <a:t>minden bit átmenettel kódolt</a:t>
            </a:r>
            <a:r>
              <a:rPr lang="en-US" dirty="0"/>
              <a:t>)</a:t>
            </a:r>
          </a:p>
          <a:p>
            <a:r>
              <a:rPr lang="hu-HU" dirty="0"/>
              <a:t>Negatívum, hogy az átvitel felét használja ki </a:t>
            </a:r>
            <a:r>
              <a:rPr lang="en-US" dirty="0"/>
              <a:t>(</a:t>
            </a:r>
            <a:r>
              <a:rPr lang="hu-HU" dirty="0"/>
              <a:t>két óraidő ciklus</a:t>
            </a:r>
            <a:r>
              <a:rPr lang="en-US" dirty="0"/>
              <a:t> per bit)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2668932" y="3475699"/>
            <a:ext cx="750820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415673" y="2913862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415673" y="2913862"/>
            <a:ext cx="81911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770835" y="2907028"/>
            <a:ext cx="705462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6449013" y="2881996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448884" y="3459740"/>
            <a:ext cx="837879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320324" y="3471067"/>
            <a:ext cx="750820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8067065" y="2909230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067065" y="2909230"/>
            <a:ext cx="81911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Non-Return to Zero Inverted (NRZI)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614273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hu-HU" dirty="0">
                <a:sym typeface="Wingdings" pitchFamily="2" charset="2"/>
              </a:rPr>
              <a:t>átmenet</a:t>
            </a:r>
            <a:r>
              <a:rPr lang="en-US" dirty="0">
                <a:sym typeface="Wingdings" pitchFamily="2" charset="2"/>
              </a:rPr>
              <a:t>, 0  </a:t>
            </a:r>
            <a:r>
              <a:rPr lang="hu-HU" dirty="0">
                <a:sym typeface="Wingdings" pitchFamily="2" charset="2"/>
              </a:rPr>
              <a:t>ugyanaz marad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86792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85694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52727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30383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08039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09137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64448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42104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19760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97416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5071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9137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48760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48760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86792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8679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2641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641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444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6572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0534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0534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337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417869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81410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14105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194427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185777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582013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582013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6233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7416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7039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37039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75071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758916" y="4674352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155152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55152" y="4114793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35474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527276" y="4674351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923512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3512" y="4114792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303834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298384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694620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694620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074942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08038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47662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47662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85694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9182" y="4163738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Clock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85997" y="3036700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NRZI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1091370" y="3498365"/>
            <a:ext cx="1962094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039372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026630" y="2920614"/>
            <a:ext cx="155538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579968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582013" y="3498365"/>
            <a:ext cx="1573139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155152" y="2920613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6155152" y="2920614"/>
            <a:ext cx="76836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6923512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923512" y="3498365"/>
            <a:ext cx="1933434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310314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086872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636813" y="22144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193104" y="22144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517328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299332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746220" y="22144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977860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402676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876172" y="22144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4" name="Content Placeholder 3"/>
          <p:cNvSpPr txBox="1">
            <a:spLocks/>
          </p:cNvSpPr>
          <p:nvPr/>
        </p:nvSpPr>
        <p:spPr>
          <a:xfrm>
            <a:off x="0" y="5246427"/>
            <a:ext cx="9143999" cy="12024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csupa egyes sorozat problémáját megoldja ugyan, </a:t>
            </a:r>
            <a:br>
              <a:rPr lang="hu-HU" dirty="0"/>
            </a:br>
            <a:r>
              <a:rPr lang="hu-HU" dirty="0"/>
              <a:t>de a csupa nulla sorozatot ez sem kezeli…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4-bit/5-bit</a:t>
            </a:r>
            <a:r>
              <a:rPr lang="hu-HU" dirty="0"/>
              <a:t> kódolás</a:t>
            </a:r>
            <a:r>
              <a:rPr lang="en-US" dirty="0"/>
              <a:t> </a:t>
            </a:r>
            <a:r>
              <a:rPr lang="hu-HU" dirty="0"/>
              <a:t>NRZI előtt</a:t>
            </a:r>
            <a:br>
              <a:rPr lang="hu-HU" dirty="0"/>
            </a:br>
            <a:r>
              <a:rPr lang="hu-HU" dirty="0"/>
              <a:t>	</a:t>
            </a:r>
            <a:r>
              <a:rPr lang="en-US" dirty="0"/>
              <a:t>(100 Mbps Ethernet</a:t>
            </a:r>
            <a:r>
              <a:rPr lang="hu-HU" dirty="0"/>
              <a:t> -</a:t>
            </a:r>
            <a:r>
              <a:rPr lang="en-US" dirty="0"/>
              <a:t>100BASE-TX)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600" dirty="0"/>
              <a:t>Megfigyelés</a:t>
            </a:r>
            <a:r>
              <a:rPr lang="en-US" sz="2600" dirty="0"/>
              <a:t>: </a:t>
            </a:r>
            <a:endParaRPr lang="hu-HU" sz="2600" dirty="0"/>
          </a:p>
          <a:p>
            <a:pPr lvl="1"/>
            <a:r>
              <a:rPr lang="en-US" sz="2300" dirty="0"/>
              <a:t>NRZI </a:t>
            </a:r>
            <a:r>
              <a:rPr lang="hu-HU" sz="2300" dirty="0"/>
              <a:t>jól működik, amíg nincs csupa 0-ákból álló sorozat</a:t>
            </a:r>
            <a:endParaRPr lang="en-US" sz="2300" dirty="0"/>
          </a:p>
          <a:p>
            <a:r>
              <a:rPr lang="hu-HU" sz="2600" dirty="0"/>
              <a:t>Ötlet -</a:t>
            </a:r>
            <a:r>
              <a:rPr lang="en-US" sz="2600" dirty="0"/>
              <a:t> </a:t>
            </a:r>
            <a:r>
              <a:rPr lang="hu-HU" sz="2300" dirty="0"/>
              <a:t>Kódoljunk minden 4 hosszú bitsorozatot 5-bitbe:</a:t>
            </a:r>
          </a:p>
          <a:p>
            <a:pPr lvl="1"/>
            <a:r>
              <a:rPr lang="hu-HU" sz="2000" dirty="0"/>
              <a:t> Nem lehet egynél több nulla a sorozat elején, és nem lehet kettőnél több a végén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800" dirty="0"/>
          </a:p>
          <a:p>
            <a:r>
              <a:rPr lang="hu-HU" dirty="0"/>
              <a:t>Hátrányok</a:t>
            </a:r>
            <a:r>
              <a:rPr lang="en-US" dirty="0"/>
              <a:t>: </a:t>
            </a:r>
            <a:r>
              <a:rPr lang="hu-HU" dirty="0"/>
              <a:t>2</a:t>
            </a:r>
            <a:r>
              <a:rPr lang="en-US" dirty="0"/>
              <a:t>0%</a:t>
            </a:r>
            <a:r>
              <a:rPr lang="hu-HU" dirty="0" err="1"/>
              <a:t>-ot</a:t>
            </a:r>
            <a:r>
              <a:rPr lang="hu-HU" dirty="0"/>
              <a:t> veszítünk a hatékonyságból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21176" y="3687858"/>
            <a:ext cx="24497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0000    11110</a:t>
            </a:r>
          </a:p>
          <a:p>
            <a:r>
              <a:rPr lang="en-US" sz="2000" dirty="0"/>
              <a:t>0001    01001</a:t>
            </a:r>
          </a:p>
          <a:p>
            <a:r>
              <a:rPr lang="en-US" sz="2000" dirty="0"/>
              <a:t>0010    10100</a:t>
            </a:r>
          </a:p>
          <a:p>
            <a:r>
              <a:rPr lang="en-US" sz="2000" dirty="0"/>
              <a:t>0011    10101</a:t>
            </a:r>
          </a:p>
          <a:p>
            <a:r>
              <a:rPr lang="en-US" sz="2000" dirty="0"/>
              <a:t>0100    01010</a:t>
            </a:r>
          </a:p>
          <a:p>
            <a:r>
              <a:rPr lang="en-US" sz="2000" dirty="0"/>
              <a:t>0101    01011</a:t>
            </a:r>
          </a:p>
          <a:p>
            <a:r>
              <a:rPr lang="en-US" sz="2000" dirty="0"/>
              <a:t>0110    01110</a:t>
            </a:r>
          </a:p>
          <a:p>
            <a:r>
              <a:rPr lang="en-US" sz="2000" dirty="0"/>
              <a:t>0111    01111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7899" y="3687858"/>
            <a:ext cx="17946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1000    10010</a:t>
            </a:r>
          </a:p>
          <a:p>
            <a:r>
              <a:rPr lang="en-US" sz="2000" dirty="0"/>
              <a:t>1001    10011</a:t>
            </a:r>
          </a:p>
          <a:p>
            <a:r>
              <a:rPr lang="en-US" sz="2000" dirty="0"/>
              <a:t>1010    10110</a:t>
            </a:r>
          </a:p>
          <a:p>
            <a:r>
              <a:rPr lang="en-US" sz="2000" dirty="0"/>
              <a:t>1011    10111</a:t>
            </a:r>
          </a:p>
          <a:p>
            <a:r>
              <a:rPr lang="en-US" sz="2000" dirty="0"/>
              <a:t>1100    11010</a:t>
            </a:r>
          </a:p>
          <a:p>
            <a:r>
              <a:rPr lang="en-US" sz="2000" dirty="0"/>
              <a:t>1101    11011</a:t>
            </a:r>
          </a:p>
          <a:p>
            <a:r>
              <a:rPr lang="en-US" sz="2000" dirty="0"/>
              <a:t>1110    11100</a:t>
            </a:r>
          </a:p>
          <a:p>
            <a:r>
              <a:rPr lang="en-US" sz="2000" dirty="0"/>
              <a:t>1111    11101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1176" y="328774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4-bit	5-bit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7899" y="328774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4-bit	5-bit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37183" y="3687858"/>
            <a:ext cx="1484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85902" y="3687858"/>
            <a:ext cx="1484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7587" y="3299331"/>
            <a:ext cx="0" cy="2794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04601" y="3299331"/>
            <a:ext cx="0" cy="2794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flipH="1">
            <a:off x="1523986" y="1735524"/>
            <a:ext cx="7620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8-bit/10-bit</a:t>
            </a:r>
            <a:r>
              <a:rPr kumimoji="0" lang="hu-HU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kódolás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r>
              <a:rPr kumimoji="0" lang="hu-HU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használata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Gigabit</a:t>
            </a:r>
            <a:r>
              <a:rPr lang="hu-HU" sz="2800" kern="0" dirty="0">
                <a:solidFill>
                  <a:sysClr val="window" lastClr="FFFFFF"/>
                </a:solidFill>
              </a:rPr>
              <a:t> 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Ethernet</a:t>
            </a:r>
            <a:r>
              <a:rPr kumimoji="0" lang="hu-HU" sz="2800" b="0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esetén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132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4-bit/5-bit</a:t>
            </a:r>
            <a:r>
              <a:rPr lang="hu-HU" dirty="0"/>
              <a:t> kódolás</a:t>
            </a:r>
            <a:r>
              <a:rPr lang="en-US" dirty="0"/>
              <a:t> </a:t>
            </a:r>
            <a:r>
              <a:rPr lang="hu-HU" dirty="0"/>
              <a:t>NRZI előtt</a:t>
            </a:r>
            <a:br>
              <a:rPr lang="hu-HU" dirty="0"/>
            </a:br>
            <a:r>
              <a:rPr lang="hu-HU" dirty="0"/>
              <a:t>	</a:t>
            </a:r>
            <a:r>
              <a:rPr lang="en-US" dirty="0"/>
              <a:t>(100 Mbps Ethernet</a:t>
            </a:r>
            <a:r>
              <a:rPr lang="hu-HU" dirty="0"/>
              <a:t> -</a:t>
            </a:r>
            <a:r>
              <a:rPr lang="en-US" dirty="0"/>
              <a:t>100BASE-TX)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600" dirty="0"/>
              <a:t>Megfigyelés</a:t>
            </a:r>
            <a:r>
              <a:rPr lang="en-US" sz="2600" dirty="0"/>
              <a:t>: </a:t>
            </a:r>
            <a:endParaRPr lang="hu-HU" sz="2600" dirty="0"/>
          </a:p>
          <a:p>
            <a:pPr lvl="1"/>
            <a:r>
              <a:rPr lang="en-US" sz="2300" dirty="0"/>
              <a:t>NRZI </a:t>
            </a:r>
            <a:r>
              <a:rPr lang="hu-HU" sz="2300" dirty="0"/>
              <a:t>jól működik, amíg nincs csupa 0-ákból álló sorozat</a:t>
            </a:r>
            <a:endParaRPr lang="en-US" sz="2300" dirty="0"/>
          </a:p>
          <a:p>
            <a:r>
              <a:rPr lang="hu-HU" sz="2600" dirty="0"/>
              <a:t>Ötlet -</a:t>
            </a:r>
            <a:r>
              <a:rPr lang="en-US" sz="2600" dirty="0"/>
              <a:t> </a:t>
            </a:r>
            <a:r>
              <a:rPr lang="hu-HU" sz="2300" dirty="0"/>
              <a:t>Kódoljunk minden 4 hosszú bitsorozatot 5-bitbe:</a:t>
            </a:r>
          </a:p>
          <a:p>
            <a:pPr lvl="1"/>
            <a:r>
              <a:rPr lang="hu-HU" sz="2000" dirty="0"/>
              <a:t> Nem lehet egynél több nulla a sorozat elején, és nem lehet kettőnél több a végén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800" dirty="0"/>
          </a:p>
          <a:p>
            <a:r>
              <a:rPr lang="hu-HU" dirty="0"/>
              <a:t>Hátrányok</a:t>
            </a:r>
            <a:r>
              <a:rPr lang="en-US" dirty="0"/>
              <a:t>: </a:t>
            </a:r>
            <a:r>
              <a:rPr lang="hu-HU" dirty="0"/>
              <a:t>2</a:t>
            </a:r>
            <a:r>
              <a:rPr lang="en-US" dirty="0"/>
              <a:t>0%</a:t>
            </a:r>
            <a:r>
              <a:rPr lang="hu-HU" dirty="0" err="1"/>
              <a:t>-ot</a:t>
            </a:r>
            <a:r>
              <a:rPr lang="hu-HU" dirty="0"/>
              <a:t> veszítünk a hatékonyságból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21176" y="3687858"/>
            <a:ext cx="24497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0000    11110</a:t>
            </a:r>
          </a:p>
          <a:p>
            <a:r>
              <a:rPr lang="en-US" sz="2000" dirty="0"/>
              <a:t>0001    01001</a:t>
            </a:r>
          </a:p>
          <a:p>
            <a:r>
              <a:rPr lang="en-US" sz="2000" dirty="0"/>
              <a:t>0010    10100</a:t>
            </a:r>
          </a:p>
          <a:p>
            <a:r>
              <a:rPr lang="en-US" sz="2000" dirty="0"/>
              <a:t>0011    10101</a:t>
            </a:r>
          </a:p>
          <a:p>
            <a:r>
              <a:rPr lang="en-US" sz="2000" dirty="0"/>
              <a:t>0100    01010</a:t>
            </a:r>
          </a:p>
          <a:p>
            <a:r>
              <a:rPr lang="en-US" sz="2000" dirty="0"/>
              <a:t>0101    01011</a:t>
            </a:r>
          </a:p>
          <a:p>
            <a:r>
              <a:rPr lang="en-US" sz="2000" dirty="0"/>
              <a:t>0110    01110</a:t>
            </a:r>
          </a:p>
          <a:p>
            <a:r>
              <a:rPr lang="en-US" sz="2000" dirty="0"/>
              <a:t>0111    01111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7899" y="3687858"/>
            <a:ext cx="17946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1000    10010</a:t>
            </a:r>
          </a:p>
          <a:p>
            <a:r>
              <a:rPr lang="en-US" sz="2000" dirty="0"/>
              <a:t>1001    10011</a:t>
            </a:r>
          </a:p>
          <a:p>
            <a:r>
              <a:rPr lang="en-US" sz="2000" dirty="0"/>
              <a:t>1010    10110</a:t>
            </a:r>
          </a:p>
          <a:p>
            <a:r>
              <a:rPr lang="en-US" sz="2000" dirty="0"/>
              <a:t>1011    10111</a:t>
            </a:r>
          </a:p>
          <a:p>
            <a:r>
              <a:rPr lang="en-US" sz="2000" dirty="0"/>
              <a:t>1100    11010</a:t>
            </a:r>
          </a:p>
          <a:p>
            <a:r>
              <a:rPr lang="en-US" sz="2000" dirty="0"/>
              <a:t>1101    11011</a:t>
            </a:r>
          </a:p>
          <a:p>
            <a:r>
              <a:rPr lang="en-US" sz="2000" dirty="0"/>
              <a:t>1110    11100</a:t>
            </a:r>
          </a:p>
          <a:p>
            <a:r>
              <a:rPr lang="en-US" sz="2000" dirty="0"/>
              <a:t>1111    11101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1176" y="328774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4-bit	5-bit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7899" y="328774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4-bit	5-bit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37183" y="3687858"/>
            <a:ext cx="1484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85902" y="3687858"/>
            <a:ext cx="1484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7587" y="3299331"/>
            <a:ext cx="0" cy="2794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04601" y="3299331"/>
            <a:ext cx="0" cy="2794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flipH="1">
            <a:off x="1523986" y="1960112"/>
            <a:ext cx="7620020" cy="954107"/>
            <a:chOff x="1219200" y="4876799"/>
            <a:chExt cx="5181605" cy="2525579"/>
          </a:xfrm>
        </p:grpSpPr>
        <p:sp>
          <p:nvSpPr>
            <p:cNvPr id="16" name="Rectangular Callout 15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21141"/>
                <a:gd name="adj2" fmla="val -186645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19204" y="4876799"/>
              <a:ext cx="5181601" cy="252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8-bit/10-bit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kódolás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használata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Gigabit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</a:t>
              </a:r>
              <a:r>
                <a:rPr kumimoji="0" lang="en-US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Ethernet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esetén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2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Jelátvitel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95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2|0.8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0.7|16|4.9|7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|3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9.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edi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70422</TotalTime>
  <Words>35190</Words>
  <Application>Microsoft Office PowerPoint</Application>
  <PresentationFormat>On-screen Show (4:3)</PresentationFormat>
  <Paragraphs>8538</Paragraphs>
  <Slides>542</Slides>
  <Notes>131</Notes>
  <HiddenSlides>2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542</vt:i4>
      </vt:variant>
    </vt:vector>
  </HeadingPairs>
  <TitlesOfParts>
    <vt:vector size="568" baseType="lpstr">
      <vt:lpstr>ＭＳ Ｐゴシック</vt:lpstr>
      <vt:lpstr>宋体</vt:lpstr>
      <vt:lpstr>华文仿宋</vt:lpstr>
      <vt:lpstr>Aharoni</vt:lpstr>
      <vt:lpstr>Arial</vt:lpstr>
      <vt:lpstr>Baskerville Old Face</vt:lpstr>
      <vt:lpstr>Calibri</vt:lpstr>
      <vt:lpstr>Calibri Light</vt:lpstr>
      <vt:lpstr>Cambria Math</vt:lpstr>
      <vt:lpstr>Consolas</vt:lpstr>
      <vt:lpstr>Courier New</vt:lpstr>
      <vt:lpstr>Math B</vt:lpstr>
      <vt:lpstr>Math3</vt:lpstr>
      <vt:lpstr>Symbol</vt:lpstr>
      <vt:lpstr>Tahoma</vt:lpstr>
      <vt:lpstr>Times New Roman</vt:lpstr>
      <vt:lpstr>Tw Cen MT</vt:lpstr>
      <vt:lpstr>Wingdings</vt:lpstr>
      <vt:lpstr>Wingdings 2</vt:lpstr>
      <vt:lpstr>Median</vt:lpstr>
      <vt:lpstr>Office Theme</vt:lpstr>
      <vt:lpstr>1_Median</vt:lpstr>
      <vt:lpstr>Image Document</vt:lpstr>
      <vt:lpstr>Equation</vt:lpstr>
      <vt:lpstr>Photo Editor Photo</vt:lpstr>
      <vt:lpstr>Chart</vt:lpstr>
      <vt:lpstr>Számítógépes Hálózatok</vt:lpstr>
      <vt:lpstr>Egy kis logisztika</vt:lpstr>
      <vt:lpstr>Mi értelme ennek a tárgynak?</vt:lpstr>
      <vt:lpstr>A számítógépes hálózatok      mindenhol jelen vannak</vt:lpstr>
      <vt:lpstr>A számítógépes hálózatok      mindenhol jelen vannak</vt:lpstr>
      <vt:lpstr>Tantárgy célja 1/2</vt:lpstr>
      <vt:lpstr>Tantárgy célja 2/2</vt:lpstr>
      <vt:lpstr>Források</vt:lpstr>
      <vt:lpstr>Számonkérés - Gyakorlat</vt:lpstr>
      <vt:lpstr>Számonkérés - Vizsgajegy  </vt:lpstr>
      <vt:lpstr>*%..</vt:lpstr>
      <vt:lpstr>PowerPoint Presentation</vt:lpstr>
      <vt:lpstr>K+F</vt:lpstr>
      <vt:lpstr>PowerPoint Presentation</vt:lpstr>
      <vt:lpstr>Alapfogalmak 1/6</vt:lpstr>
      <vt:lpstr>Alapfogalmak 2/6</vt:lpstr>
      <vt:lpstr>Alapfogalmak 3/6</vt:lpstr>
      <vt:lpstr>Alapfogalmak 4/6</vt:lpstr>
      <vt:lpstr>Alapfogalmak 5/6 – példa topológiák </vt:lpstr>
      <vt:lpstr>Alapfogalmak 6/6 – példa topológiák </vt:lpstr>
      <vt:lpstr>Mi az internet?</vt:lpstr>
      <vt:lpstr>Az Internet története 1/2</vt:lpstr>
      <vt:lpstr>Az Internet története 2/2 – főbb állomások</vt:lpstr>
      <vt:lpstr>ARPANET történeti ábra 1/3</vt:lpstr>
      <vt:lpstr>ARPANET történeti ábra 2/3</vt:lpstr>
      <vt:lpstr>ARPANET történeti ábra 3/3</vt:lpstr>
      <vt:lpstr>Robert Kahn koncepciója –        DARPA 1972</vt:lpstr>
      <vt:lpstr>Hálózati funkciók</vt:lpstr>
      <vt:lpstr>Probléma</vt:lpstr>
      <vt:lpstr>További problémák</vt:lpstr>
      <vt:lpstr>Megoldás: használjunk kerülőútat</vt:lpstr>
      <vt:lpstr>Rétegelt Hálózati Architektúra     (Layered Network Stack)</vt:lpstr>
      <vt:lpstr>Fő kérdések</vt:lpstr>
      <vt:lpstr>Hálózatok modelljei</vt:lpstr>
      <vt:lpstr>TCP/IP modell (RFC 1122)</vt:lpstr>
      <vt:lpstr>TCP/IP modell rétegei („bottom-up”)</vt:lpstr>
      <vt:lpstr>ISO OSI modell</vt:lpstr>
      <vt:lpstr>Rétegek jellemzése</vt:lpstr>
      <vt:lpstr>Fizikai réteg</vt:lpstr>
      <vt:lpstr>Adatkapcsolati réteg</vt:lpstr>
      <vt:lpstr>Hálózati réteg</vt:lpstr>
      <vt:lpstr>Szállítói réteg</vt:lpstr>
      <vt:lpstr>Ülés v. Munkamenet réteg</vt:lpstr>
      <vt:lpstr>Megjelenítési réteg</vt:lpstr>
      <vt:lpstr>Alkalmazási réteg</vt:lpstr>
      <vt:lpstr>Tananyag címszavakban</vt:lpstr>
      <vt:lpstr>PowerPoint Presentation</vt:lpstr>
      <vt:lpstr>Számítógépes Hálózatok</vt:lpstr>
      <vt:lpstr>Beburkolás / enkapszuláció</vt:lpstr>
      <vt:lpstr>Analógia</vt:lpstr>
      <vt:lpstr>Hálózati rétegek a gyakorlatban Network stack/Protocol stack</vt:lpstr>
      <vt:lpstr>Beburkolás – Internet példa</vt:lpstr>
      <vt:lpstr>Internet homokóra</vt:lpstr>
      <vt:lpstr>Merőleges síkok</vt:lpstr>
      <vt:lpstr>Merőleges síkok</vt:lpstr>
      <vt:lpstr>Valóság</vt:lpstr>
      <vt:lpstr>Konklúzió</vt:lpstr>
      <vt:lpstr>Tananyag címszavakban</vt:lpstr>
      <vt:lpstr>Fizikai réteg</vt:lpstr>
      <vt:lpstr>PowerPoint Presentation</vt:lpstr>
      <vt:lpstr>Kihívások</vt:lpstr>
      <vt:lpstr>Egyszerű adatátvitel</vt:lpstr>
      <vt:lpstr>A „b” karakter átvitele</vt:lpstr>
      <vt:lpstr>A „b” karakter átvitele</vt:lpstr>
      <vt:lpstr>Elméleti alapok – adatátvitel</vt:lpstr>
      <vt:lpstr>Elméleti alapok – adatátvitel</vt:lpstr>
      <vt:lpstr>Elméleti alapok – adatátvitel</vt:lpstr>
      <vt:lpstr>Elméleti alapok – adatátvitel</vt:lpstr>
      <vt:lpstr>Fourier sor felhasználása</vt:lpstr>
      <vt:lpstr>Elméleti alapok - Elnyelődés</vt:lpstr>
      <vt:lpstr>Elméleti alapok - Elnyelődés</vt:lpstr>
      <vt:lpstr>Szimbólumok és bitek</vt:lpstr>
      <vt:lpstr>Elméleti alapok – adatátvitel</vt:lpstr>
      <vt:lpstr>Átviteli közegek – vezetékes 1/3</vt:lpstr>
      <vt:lpstr>Átviteli közegek – vezetékes 2/3</vt:lpstr>
      <vt:lpstr>Átviteli közegek – vezetékes 3/3</vt:lpstr>
      <vt:lpstr>Elméleti alapok – vezeték nélküli adatátvitel </vt:lpstr>
      <vt:lpstr>Elméleti alapok – elektromágneses spektrum</vt:lpstr>
      <vt:lpstr>Elméleti alapok – elektromágneses spektrum</vt:lpstr>
      <vt:lpstr>Elméleti alapok – elektromágneses spektrum</vt:lpstr>
      <vt:lpstr>Átviteli közegek – vezeték nélküli</vt:lpstr>
      <vt:lpstr>Internet a kábel TV hálózaton</vt:lpstr>
      <vt:lpstr>Internet a kábel TV hálózaton</vt:lpstr>
      <vt:lpstr>Átviteli közegek – kommunikáció műholdak</vt:lpstr>
      <vt:lpstr>Átviteli közegek – kommunikáció műholdak</vt:lpstr>
      <vt:lpstr>PowerPoint Presentation</vt:lpstr>
      <vt:lpstr>Kiinduló feltételek</vt:lpstr>
      <vt:lpstr>Non-Return to Zero (NRZ) kódolás</vt:lpstr>
      <vt:lpstr>Szinkronizáció megszűnése         („deszinkronizáció”)</vt:lpstr>
      <vt:lpstr>Szinkronizációs megoldás</vt:lpstr>
      <vt:lpstr>Digitális kódok 1/3</vt:lpstr>
      <vt:lpstr>Digitális kódok 2/3</vt:lpstr>
      <vt:lpstr>Digitális kódok 3/3</vt:lpstr>
      <vt:lpstr>PowerPoint Presentation</vt:lpstr>
      <vt:lpstr>Manchester (10 Mbps Ethernet       10BASE-TX)</vt:lpstr>
      <vt:lpstr>Non-Return to Zero Inverted (NRZI)</vt:lpstr>
      <vt:lpstr>4-bit/5-bit kódolás NRZI előtt  (100 Mbps Ethernet -100BASE-TX)</vt:lpstr>
      <vt:lpstr>4-bit/5-bit kódolás NRZI előtt  (100 Mbps Ethernet -100BASE-TX)</vt:lpstr>
      <vt:lpstr>PowerPoint Presentation</vt:lpstr>
      <vt:lpstr>Alapsáv és széles-sáv </vt:lpstr>
      <vt:lpstr>Digitális alapsávú átvitel struktúrája</vt:lpstr>
      <vt:lpstr>Digitális szélessávú átvitel struktúrája</vt:lpstr>
      <vt:lpstr>Amplitúdó ábrázolás </vt:lpstr>
      <vt:lpstr>Amplitúdó moduláció</vt:lpstr>
      <vt:lpstr>Frekvencia moduláció</vt:lpstr>
      <vt:lpstr>Illusztráció - AM &amp; FM analóg jel esetén</vt:lpstr>
      <vt:lpstr>Fázis moduláció</vt:lpstr>
      <vt:lpstr>Több szimbólum használata</vt:lpstr>
      <vt:lpstr>Digitális és analóg jelek összehasonlítása</vt:lpstr>
      <vt:lpstr>Bithiba gyakoriság és a jel-zaj arány</vt:lpstr>
      <vt:lpstr>PowerPoint Presentation</vt:lpstr>
      <vt:lpstr>Multiplexálás</vt:lpstr>
      <vt:lpstr>Térbeli multiplexálás</vt:lpstr>
      <vt:lpstr>Frekvencia multiplexálás</vt:lpstr>
      <vt:lpstr>Hullámhossz multiplexálás</vt:lpstr>
      <vt:lpstr>Időbeli multiplexálás</vt:lpstr>
      <vt:lpstr>PowerPoint Presentation</vt:lpstr>
      <vt:lpstr>Számítógépes Hálózatok</vt:lpstr>
      <vt:lpstr>PowerPoint Presentation</vt:lpstr>
      <vt:lpstr>Multiplexálás</vt:lpstr>
      <vt:lpstr>Térbeli multiplexálás</vt:lpstr>
      <vt:lpstr>Frekvencia multiplexálás</vt:lpstr>
      <vt:lpstr>Hullámhossz multiplexálás</vt:lpstr>
      <vt:lpstr>Időbeli multiplexálás</vt:lpstr>
      <vt:lpstr>Code Division Multiple Access 1/3</vt:lpstr>
      <vt:lpstr>Code Division Multiple Access 2/3</vt:lpstr>
      <vt:lpstr>Code Division Multiple Access 3/3</vt:lpstr>
      <vt:lpstr>Code Division Multiple Access példa</vt:lpstr>
      <vt:lpstr>Code Division Multiple Access példa</vt:lpstr>
      <vt:lpstr>Médium többszörös használata összefoglalás</vt:lpstr>
      <vt:lpstr>Adatkapcsolati réteg</vt:lpstr>
      <vt:lpstr>Adatkapcsolati réteg</vt:lpstr>
      <vt:lpstr>Adatkapcsolati réteg</vt:lpstr>
      <vt:lpstr>Adatkapcsolati réteg</vt:lpstr>
      <vt:lpstr>PowerPoint Presentation</vt:lpstr>
      <vt:lpstr>Keret képzés/Keretezés/Framing</vt:lpstr>
      <vt:lpstr>Bájt alapú: Karakterszámlálás</vt:lpstr>
      <vt:lpstr>Bájt alapú: Bájt beszúrás (Byte Stuffing)</vt:lpstr>
      <vt:lpstr>Bájt beszúrás példa</vt:lpstr>
      <vt:lpstr>Bit alapú: Bit beszúrás (Bit stuffing)</vt:lpstr>
      <vt:lpstr>Példa bit beszúrásra</vt:lpstr>
      <vt:lpstr>Óra alapú keretezés: SONET</vt:lpstr>
      <vt:lpstr>PowerPoint Presentation</vt:lpstr>
      <vt:lpstr>Zaj kezelése</vt:lpstr>
      <vt:lpstr>Bithibák definíciók és példák</vt:lpstr>
      <vt:lpstr>Naiv hibadetektálás</vt:lpstr>
      <vt:lpstr>Paritás Bit</vt:lpstr>
      <vt:lpstr>Hiba vezérlés</vt:lpstr>
      <vt:lpstr>Hiba vezérlés</vt:lpstr>
      <vt:lpstr>Redundancia</vt:lpstr>
      <vt:lpstr>Redundancia</vt:lpstr>
      <vt:lpstr>Error</vt:lpstr>
      <vt:lpstr>Elméleti alapok</vt:lpstr>
      <vt:lpstr>Példa Hamming távolságra</vt:lpstr>
      <vt:lpstr>Hamming távolság használata</vt:lpstr>
      <vt:lpstr>Hamming korlát bináris kódkönyvre 1/3</vt:lpstr>
      <vt:lpstr>Hamming korlát bináris kódkönyvre 2/3</vt:lpstr>
      <vt:lpstr>Hamming korlát bináris kódkönyvre 3/3</vt:lpstr>
      <vt:lpstr>Hibafelismerés és javítás Hamming távolsággal</vt:lpstr>
      <vt:lpstr>Hiba felismerés</vt:lpstr>
      <vt:lpstr>Hiba javítás</vt:lpstr>
      <vt:lpstr>Újra a paritás bit használata 1/4</vt:lpstr>
      <vt:lpstr>Paritás bit használata 2/4</vt:lpstr>
      <vt:lpstr>Paritás bit használata - példa 3/4</vt:lpstr>
      <vt:lpstr>Paritás bit használata 4/4</vt:lpstr>
      <vt:lpstr>PowerPoint Presentation</vt:lpstr>
      <vt:lpstr>Számítógépes Hálózatok</vt:lpstr>
      <vt:lpstr>PowerPoint Presentation</vt:lpstr>
      <vt:lpstr>Hibajelző kódok</vt:lpstr>
      <vt:lpstr>CRC</vt:lpstr>
      <vt:lpstr>CRC áttekintés</vt:lpstr>
      <vt:lpstr>Példa CRC számításra</vt:lpstr>
      <vt:lpstr>CRC áttekintés </vt:lpstr>
      <vt:lpstr>CRC a gyakorlatban</vt:lpstr>
      <vt:lpstr>PowerPoint Presentation</vt:lpstr>
      <vt:lpstr>Forgalomszabályozás</vt:lpstr>
      <vt:lpstr>Elemi adatkapcsolati protokollok</vt:lpstr>
      <vt:lpstr>Korlátozás nélküli szimplex protokoll</vt:lpstr>
      <vt:lpstr>Átvitel hiba nélkül és hibával</vt:lpstr>
      <vt:lpstr>Szimplex megáll-és-vár protokoll (stop-and-wait protocol)</vt:lpstr>
      <vt:lpstr>Szimplex protokoll zajos csatornához </vt:lpstr>
      <vt:lpstr>Megáll-és-vár </vt:lpstr>
      <vt:lpstr>Mi is a probléma?</vt:lpstr>
      <vt:lpstr>Csatorna kihasználtság</vt:lpstr>
      <vt:lpstr>Alternáló-bit protokoll (ABP)</vt:lpstr>
      <vt:lpstr>ABP</vt:lpstr>
      <vt:lpstr>ABP – Csatorna kihasználtság</vt:lpstr>
      <vt:lpstr>Hogyan javítsunk a hatékonyságon?</vt:lpstr>
      <vt:lpstr>Csúszó-ablak protokollok 1/2</vt:lpstr>
      <vt:lpstr>Példa 3-bites csúszó-ablak protokollra</vt:lpstr>
      <vt:lpstr>Csúszó-ablak protokollok 2/2</vt:lpstr>
      <vt:lpstr>Egybites csúszó-ablak protokoll állapotátmenetei</vt:lpstr>
      <vt:lpstr>Pipelining </vt:lpstr>
      <vt:lpstr>„visszalépés N-nel” stratégia</vt:lpstr>
      <vt:lpstr>„ szelektív ismétlés” stratégia</vt:lpstr>
      <vt:lpstr>PowerPoint Presentation</vt:lpstr>
      <vt:lpstr>HDLC 1/4</vt:lpstr>
      <vt:lpstr>HDLC 2/4</vt:lpstr>
      <vt:lpstr>HDLC 3/4</vt:lpstr>
      <vt:lpstr>HDLC 4/4</vt:lpstr>
      <vt:lpstr>PPP 1/2</vt:lpstr>
      <vt:lpstr>PPP 2/2</vt:lpstr>
      <vt:lpstr>Ethernet keret</vt:lpstr>
      <vt:lpstr>PowerPoint Presentation</vt:lpstr>
      <vt:lpstr>Számítógépes Hálózatok</vt:lpstr>
      <vt:lpstr>PowerPoint Presentation</vt:lpstr>
      <vt:lpstr>Mi az a közeg hozzáférés ?</vt:lpstr>
      <vt:lpstr>MAC alréteg</vt:lpstr>
      <vt:lpstr>Statikus csatornakiosztás</vt:lpstr>
      <vt:lpstr>Dinamikus csatornakiosztás</vt:lpstr>
      <vt:lpstr>Dinamikus csatornakiosztás</vt:lpstr>
      <vt:lpstr>Hogyan mérjük a hatékonyságot?</vt:lpstr>
      <vt:lpstr>Átvitel és terhelés</vt:lpstr>
      <vt:lpstr>(Tiszta) ALOHA</vt:lpstr>
      <vt:lpstr>ALOHA</vt:lpstr>
      <vt:lpstr>Teljesítmény elemzés -Poisson Folyam</vt:lpstr>
      <vt:lpstr>Teljesítmény elemzés –Poisson eloszlás</vt:lpstr>
      <vt:lpstr>Poisson Eloszlás példák</vt:lpstr>
      <vt:lpstr>ALOHA vizsgálata</vt:lpstr>
      <vt:lpstr>ALOHA vizsgálata</vt:lpstr>
      <vt:lpstr>ALOHA vizsgálata</vt:lpstr>
      <vt:lpstr>ALOHA vizsgálata</vt:lpstr>
      <vt:lpstr>ALOHA vizsgálata</vt:lpstr>
      <vt:lpstr>ALOHA vs TDMA</vt:lpstr>
      <vt:lpstr>Réselt ALOHA</vt:lpstr>
      <vt:lpstr>A réselt ALOHA vizsgálata</vt:lpstr>
      <vt:lpstr>Réselt ALOHA</vt:lpstr>
      <vt:lpstr>Adatszóró (Broadcast) Ethernet</vt:lpstr>
      <vt:lpstr>Vivőjel érzékelés Carrier Sense Multiple Access (CSMA)</vt:lpstr>
      <vt:lpstr>1-perzisztens CSMA protokoll</vt:lpstr>
      <vt:lpstr>Nem-perzisztens CSMA protokoll</vt:lpstr>
      <vt:lpstr>p-perzisztens CSMA protokoll</vt:lpstr>
      <vt:lpstr>CSMA áttekintés</vt:lpstr>
      <vt:lpstr>CSMA és ALOHA protokollok összehasonlítása</vt:lpstr>
      <vt:lpstr>CSMA/CD - CSMA ütközés detektálással  (CD = Collision Detection)</vt:lpstr>
      <vt:lpstr>CSMA/CD</vt:lpstr>
      <vt:lpstr>CSMA/CD</vt:lpstr>
      <vt:lpstr>CSMA/CD Ütközések</vt:lpstr>
      <vt:lpstr>Binary Exponential Backoff –   Bináris exponenciális hátralék</vt:lpstr>
      <vt:lpstr>Binary Exponential Backoff</vt:lpstr>
      <vt:lpstr>Minimális keretméret</vt:lpstr>
      <vt:lpstr>CSMA/CD</vt:lpstr>
      <vt:lpstr>Minimális keretméret</vt:lpstr>
      <vt:lpstr>Minimális keretméret</vt:lpstr>
      <vt:lpstr>Kábelhossz példa</vt:lpstr>
      <vt:lpstr>Maximális keretméret</vt:lpstr>
      <vt:lpstr>PowerPoint Presentation</vt:lpstr>
      <vt:lpstr>Számítógépes Hálózatok</vt:lpstr>
      <vt:lpstr>Ütközésmentes protokollok</vt:lpstr>
      <vt:lpstr>Alapvető bittérkép protokoll  - Egy helyfoglalásos megoldás</vt:lpstr>
      <vt:lpstr>Bináris visszaszámlálás protokoll 1/2</vt:lpstr>
      <vt:lpstr>Bináris visszaszámlálás protokoll 2/2</vt:lpstr>
      <vt:lpstr>Korlátozott versenyes protokollok</vt:lpstr>
      <vt:lpstr>Adaptív fabejárási protokoll 1/2</vt:lpstr>
      <vt:lpstr>Adaptív fabejárási protokoll 2/2</vt:lpstr>
      <vt:lpstr>Adaptív fabejárás példa</vt:lpstr>
      <vt:lpstr>Az adatkapcsolati réteg „legtetején”…</vt:lpstr>
      <vt:lpstr>Visszatekintés</vt:lpstr>
      <vt:lpstr>LAN-ok összekapcsolása</vt:lpstr>
      <vt:lpstr>Bridge-ek (magyarul: hidak)</vt:lpstr>
      <vt:lpstr>Bridge-ek (magyarul: hidak)</vt:lpstr>
      <vt:lpstr>Keret Továbbító Táblák</vt:lpstr>
      <vt:lpstr>Címek tanulása</vt:lpstr>
      <vt:lpstr>Címek tanulása</vt:lpstr>
      <vt:lpstr>Hurkok problémája</vt:lpstr>
      <vt:lpstr>Feszítőfa</vt:lpstr>
      <vt:lpstr>A 802.1 feszítőfa algoritmusa</vt:lpstr>
      <vt:lpstr>Gyökér meghatározása</vt:lpstr>
      <vt:lpstr>Feszítőfa építése</vt:lpstr>
      <vt:lpstr>Bridge-ek vs. Switch-ek Hidak vs. Kapcsolók</vt:lpstr>
      <vt:lpstr>Kapcsoljuk össze az Internetet</vt:lpstr>
      <vt:lpstr>Korlátok</vt:lpstr>
      <vt:lpstr>Hálózati réteg</vt:lpstr>
      <vt:lpstr>Forgalomirányító algoritmusok</vt:lpstr>
      <vt:lpstr>Forgalomirányító algoritmusok</vt:lpstr>
      <vt:lpstr>Optimalitási elv</vt:lpstr>
      <vt:lpstr>Legrövidebb út alapú forgalomirányítás</vt:lpstr>
      <vt:lpstr>Távolságvektor alapú forgalomirányítás</vt:lpstr>
      <vt:lpstr>Távolságvektor alapú forgalomirányítás  Elosztott Bellman-Ford algoritmus</vt:lpstr>
      <vt:lpstr>Distance Vector Initialization</vt:lpstr>
      <vt:lpstr>Distance Vector: 1st Iteration</vt:lpstr>
      <vt:lpstr>Distance Vector: End of 3rd Iteration</vt:lpstr>
      <vt:lpstr>Elosztott Bellman-Ford algoritmus – példa </vt:lpstr>
      <vt:lpstr>PowerPoint Presentation</vt:lpstr>
      <vt:lpstr>Távolság vektor protokoll – Végtelenig számolás problémája (count to infinity)</vt:lpstr>
      <vt:lpstr>Példa - Count to Infinity Problem</vt:lpstr>
      <vt:lpstr>Elosztott Bellman-Ford algoritmus – Végtelenig számolás problémája</vt:lpstr>
      <vt:lpstr>Split horizon with Poisoned Reverse</vt:lpstr>
      <vt:lpstr>Vége</vt:lpstr>
      <vt:lpstr>Számítógépes Hálózatok</vt:lpstr>
      <vt:lpstr>Távolságvektor alapú forgalomirányítás</vt:lpstr>
      <vt:lpstr>Távolságvektor alapú forgalomirányítás  Elosztott Bellman-Ford algoritmus</vt:lpstr>
      <vt:lpstr>Distance Vector Initialization</vt:lpstr>
      <vt:lpstr>Distance Vector: 1st Iteration</vt:lpstr>
      <vt:lpstr>Distance Vector: End of 3rd Iteration</vt:lpstr>
      <vt:lpstr>Elosztott Bellman-Ford algoritmus – példa </vt:lpstr>
      <vt:lpstr>PowerPoint Presentation</vt:lpstr>
      <vt:lpstr>Távolság vektor protokoll – Végtelenig számolás problémája (count to infinity)</vt:lpstr>
      <vt:lpstr>Példa - Count to Infinity Problem</vt:lpstr>
      <vt:lpstr>Elosztott Bellman-Ford algoritmus – Végtelenig számolás problémája</vt:lpstr>
      <vt:lpstr>Split horizon with Poisoned Reverse</vt:lpstr>
      <vt:lpstr>Vége</vt:lpstr>
      <vt:lpstr>Számítógépes hálózatok</vt:lpstr>
      <vt:lpstr>Hálózati réteg szerepkörei</vt:lpstr>
      <vt:lpstr>Hálózati réteg – forgalomirányítási algoritmusok  </vt:lpstr>
      <vt:lpstr>Kapcsolatállapot alapú forgalomirányítás  Link-state routing</vt:lpstr>
      <vt:lpstr>Kapcsolatállapot alapú forgalomirányítás működése</vt:lpstr>
      <vt:lpstr>Kapcsolatállapot alapú forgalomirányítás működése</vt:lpstr>
      <vt:lpstr>Kapcsolatállapot alapú forgalomirányítás működése</vt:lpstr>
      <vt:lpstr>Dijkstra algoritmus (1959)</vt:lpstr>
      <vt:lpstr>Dijkstra algoritmus - Példa</vt:lpstr>
      <vt:lpstr>Dijkstra algoritmus - Példa</vt:lpstr>
      <vt:lpstr>Dijkstra algoritmus - Példa</vt:lpstr>
      <vt:lpstr>Dijkstra algoritmus - Példa</vt:lpstr>
      <vt:lpstr>Dijkstra algoritmus - Példa</vt:lpstr>
      <vt:lpstr>Dijkstra algoritmus - Példa</vt:lpstr>
      <vt:lpstr>Dijkstra algoritmus - Példa</vt:lpstr>
      <vt:lpstr>Dijkstra algoritmus - Példa</vt:lpstr>
      <vt:lpstr>Dijkstra algoritmus pszeudo-kód</vt:lpstr>
      <vt:lpstr>OSPF vs. IS-IS</vt:lpstr>
      <vt:lpstr>Eltérő felépítés</vt:lpstr>
      <vt:lpstr>Link State vs. Distance Vector</vt:lpstr>
      <vt:lpstr>Hálózati réteg protokolljai - Környezet</vt:lpstr>
      <vt:lpstr>Szállítási réteg felé nyújtott szolgálatok</vt:lpstr>
      <vt:lpstr>Hálózati réteg – forgalomirányítás </vt:lpstr>
      <vt:lpstr>Hierarchikus forgalomirányítás</vt:lpstr>
      <vt:lpstr>Hierarchikus forgalomirányítás</vt:lpstr>
      <vt:lpstr>Adatszóró forgalomirányítás</vt:lpstr>
      <vt:lpstr>Adatszóró forgalomirányítás</vt:lpstr>
      <vt:lpstr>Adatszóró forgalomirányítás 2/2</vt:lpstr>
      <vt:lpstr>Többes-küldéses forgalomirányítás</vt:lpstr>
      <vt:lpstr>Hierarchikus forgalomirányítás IP</vt:lpstr>
      <vt:lpstr>Hálózati réteg az Interneten</vt:lpstr>
      <vt:lpstr>Hálózati réteg az Interneten</vt:lpstr>
      <vt:lpstr>Hálózati réteg – Címzés  </vt:lpstr>
      <vt:lpstr>Az IP fejrésze</vt:lpstr>
      <vt:lpstr>Az IP fejrésze</vt:lpstr>
      <vt:lpstr>Az IP fejrésze</vt:lpstr>
      <vt:lpstr>IP cím</vt:lpstr>
      <vt:lpstr>IP cím</vt:lpstr>
      <vt:lpstr>IP cím – alhálózatok</vt:lpstr>
      <vt:lpstr>IP cím – alhálózatok</vt:lpstr>
      <vt:lpstr>IP cím – CIDR</vt:lpstr>
      <vt:lpstr>CIDR címzés példa</vt:lpstr>
      <vt:lpstr>CIDR bejegyzés aggregálás példa</vt:lpstr>
      <vt:lpstr>Forgalomirányítási tábla példa</vt:lpstr>
      <vt:lpstr>NAT</vt:lpstr>
      <vt:lpstr>NAT</vt:lpstr>
      <vt:lpstr>Vége</vt:lpstr>
      <vt:lpstr>Számítógépes Hálózatok</vt:lpstr>
      <vt:lpstr>Hálózati réteg</vt:lpstr>
      <vt:lpstr>Forgalomirányítási tábla példa</vt:lpstr>
      <vt:lpstr>NAT – Network Address Translation Címfordítás</vt:lpstr>
      <vt:lpstr>NAT</vt:lpstr>
      <vt:lpstr>IP Fragmentation – IP Fragmentáció (darabolás)</vt:lpstr>
      <vt:lpstr>IP fejléc: 2. szó</vt:lpstr>
      <vt:lpstr>Példa</vt:lpstr>
      <vt:lpstr>Példa</vt:lpstr>
      <vt:lpstr>IP csomag helyreállítása</vt:lpstr>
      <vt:lpstr>Fragmentáció</vt:lpstr>
      <vt:lpstr>Fregmantáció a valóságban</vt:lpstr>
      <vt:lpstr>PowerPoint Presentation</vt:lpstr>
      <vt:lpstr>Fogyó IPv4 címek</vt:lpstr>
      <vt:lpstr>IPv6</vt:lpstr>
      <vt:lpstr>IPv6</vt:lpstr>
      <vt:lpstr>IPv6 Fejléc</vt:lpstr>
      <vt:lpstr>Különbségek az IPv4-hez képest </vt:lpstr>
      <vt:lpstr>Teljesítmény növekmény</vt:lpstr>
      <vt:lpstr>További IPv6 lehetőségek</vt:lpstr>
      <vt:lpstr>Bevezetési nehézségek</vt:lpstr>
      <vt:lpstr>https://www.google.com/intl/en/ipv6/statistics.html</vt:lpstr>
      <vt:lpstr>Átmenet IPv6-ra</vt:lpstr>
      <vt:lpstr>Átmeneti megoldások</vt:lpstr>
      <vt:lpstr>PowerPoint Presentation</vt:lpstr>
      <vt:lpstr>Újra: Internet forgalom irányítás</vt:lpstr>
      <vt:lpstr>AS példa</vt:lpstr>
      <vt:lpstr>Miért van szükség AS-ekre?</vt:lpstr>
      <vt:lpstr>AS számok</vt:lpstr>
      <vt:lpstr>Inter-Domain Routing</vt:lpstr>
      <vt:lpstr>Border Gateway Protocol</vt:lpstr>
      <vt:lpstr>Border Gateway Protocol</vt:lpstr>
      <vt:lpstr>BGP egyszerűsített működése</vt:lpstr>
      <vt:lpstr>Border Gateway Protocol</vt:lpstr>
      <vt:lpstr>BGP kapcsolatok</vt:lpstr>
      <vt:lpstr>Tier-1 ISP Peering</vt:lpstr>
      <vt:lpstr>Tier-1 ISP Peering</vt:lpstr>
      <vt:lpstr>PowerPoint Presentation</vt:lpstr>
      <vt:lpstr>Útvonalvektor protokoll  Path Vector Protocol</vt:lpstr>
      <vt:lpstr>Útvonalvektor protokoll  Path Vector Protocol</vt:lpstr>
      <vt:lpstr>Rugalmas forgalomirányítás</vt:lpstr>
      <vt:lpstr>BGP</vt:lpstr>
      <vt:lpstr>IGB – iBGP – eBGP</vt:lpstr>
      <vt:lpstr>Forrás: wikipedia</vt:lpstr>
      <vt:lpstr>PowerPoint Presentation</vt:lpstr>
      <vt:lpstr>Internet Control Message Protocol</vt:lpstr>
      <vt:lpstr>Internet Control Message Protocol</vt:lpstr>
      <vt:lpstr>Internet Control Message Protocol</vt:lpstr>
      <vt:lpstr>Address Resolution Protocol</vt:lpstr>
      <vt:lpstr>Address Resolution Protocol</vt:lpstr>
      <vt:lpstr>Reverse Address Resolution Protocol</vt:lpstr>
      <vt:lpstr>Reverse Address Resolution Protocol</vt:lpstr>
      <vt:lpstr>DHCP: DYNAMIC HOST CONFIGURATION PROTOCOL</vt:lpstr>
      <vt:lpstr>DHCP</vt:lpstr>
      <vt:lpstr>DHCP lehetőségei</vt:lpstr>
      <vt:lpstr>DHCP – Címek bérlése</vt:lpstr>
      <vt:lpstr>Virtuális magánhálózatok alapok</vt:lpstr>
      <vt:lpstr>Virtuális magánhálózatok alapok</vt:lpstr>
      <vt:lpstr>Virtuális magánhálózatok alapok</vt:lpstr>
      <vt:lpstr>Számítógépes Hálózatok</vt:lpstr>
      <vt:lpstr>Virtuális magánhálózatok alapok</vt:lpstr>
      <vt:lpstr>Virtuális magánhálózatok alapok</vt:lpstr>
      <vt:lpstr>Virtuális magánhálózatok alapok</vt:lpstr>
      <vt:lpstr>Szállítói réteg</vt:lpstr>
      <vt:lpstr>Kivonat</vt:lpstr>
      <vt:lpstr>Multiplexálás</vt:lpstr>
      <vt:lpstr>Forgalom demultiplexálása</vt:lpstr>
      <vt:lpstr>Réteg modellek, újragondolva</vt:lpstr>
      <vt:lpstr>User Datagram Protocol (UDP)</vt:lpstr>
      <vt:lpstr>UDP felhasználások</vt:lpstr>
      <vt:lpstr>Transmission Control Protocol</vt:lpstr>
      <vt:lpstr>Kapcsolat felépítés</vt:lpstr>
      <vt:lpstr>Three Way Handshake Három-utas kézfogás</vt:lpstr>
      <vt:lpstr>Kapcsolat felépítés problémája</vt:lpstr>
      <vt:lpstr>Kapcsolat lezárása</vt:lpstr>
      <vt:lpstr>Sorszámok tere</vt:lpstr>
      <vt:lpstr>Kétirányú kapcsolat</vt:lpstr>
      <vt:lpstr>Folyam vezérlés</vt:lpstr>
      <vt:lpstr>Folyam vezérlés - csúszóablak</vt:lpstr>
      <vt:lpstr>Csúszóablak példa</vt:lpstr>
      <vt:lpstr>Megfigyelések</vt:lpstr>
      <vt:lpstr>Mit nyugtázhat a fogadó?</vt:lpstr>
      <vt:lpstr>Sorszámok</vt:lpstr>
      <vt:lpstr>Buta ablak szindróma</vt:lpstr>
      <vt:lpstr>Nagle algoritmusa</vt:lpstr>
      <vt:lpstr>Hiba detektálás</vt:lpstr>
      <vt:lpstr>Retransmission Time Outs (RTO) Időtúllépés az újraküldéshez</vt:lpstr>
      <vt:lpstr>Round Trip Time becslés</vt:lpstr>
      <vt:lpstr>Az RTT minta félre is értelmezhető</vt:lpstr>
      <vt:lpstr>RTO adatközpontokban???</vt:lpstr>
      <vt:lpstr>Mi az a torlódás?</vt:lpstr>
      <vt:lpstr>Mi az a torlódás?</vt:lpstr>
      <vt:lpstr>Miért rossz a torlódás?</vt:lpstr>
      <vt:lpstr>Megnövekedett terhelés</vt:lpstr>
      <vt:lpstr>Torlódás vezérlés vs torlódás elkerülés</vt:lpstr>
      <vt:lpstr>Számítógépes Hálózatok</vt:lpstr>
      <vt:lpstr>Szállítói réteg</vt:lpstr>
      <vt:lpstr>Kivonat</vt:lpstr>
      <vt:lpstr>Mi az a torlódás?</vt:lpstr>
      <vt:lpstr>Mi az a torlódás?</vt:lpstr>
      <vt:lpstr>Miért rossz a torlódás?</vt:lpstr>
      <vt:lpstr>Megnövekedett terhelés</vt:lpstr>
      <vt:lpstr>Torlódás vezérlés vs torlódás elkerülés</vt:lpstr>
      <vt:lpstr>Advertised Window  Meghirdetett ablak, újragondolva</vt:lpstr>
      <vt:lpstr>Általános megoldások</vt:lpstr>
      <vt:lpstr>TCP Torlódásvezérlés</vt:lpstr>
      <vt:lpstr>Két fő komponens</vt:lpstr>
      <vt:lpstr>Ráta vezérlés</vt:lpstr>
      <vt:lpstr>Torlódás vezérlés megvalósítása</vt:lpstr>
      <vt:lpstr>Lassú indulás - Slow Start</vt:lpstr>
      <vt:lpstr>Slow Start példa</vt:lpstr>
      <vt:lpstr>Torlódás elkerülés</vt:lpstr>
      <vt:lpstr>Torlódás elkerülés példa</vt:lpstr>
      <vt:lpstr>A teljes kép – TCP Tahoe       (az eredeti TCP)</vt:lpstr>
      <vt:lpstr>Összefoglalás - TCP jellemzői</vt:lpstr>
      <vt:lpstr>Összefoglalás - TCP jellemzői</vt:lpstr>
      <vt:lpstr>Összefoglalás - TCP jellemzői</vt:lpstr>
      <vt:lpstr>A TCP evolúciója</vt:lpstr>
      <vt:lpstr>TCP Reno: Gyors újraküldés</vt:lpstr>
      <vt:lpstr>TCP Reno: Gyors helyreállítás</vt:lpstr>
      <vt:lpstr>Példa: Gyors újraküldés/helyreállítás</vt:lpstr>
      <vt:lpstr>Számos TCP változat…</vt:lpstr>
      <vt:lpstr>TCP a valóságban</vt:lpstr>
      <vt:lpstr>Nagy késleltetés-sávszélesség szorzat (Delay-bandwidth product)</vt:lpstr>
      <vt:lpstr>Célok</vt:lpstr>
      <vt:lpstr>Compound TCP</vt:lpstr>
      <vt:lpstr>Compound TCP példa</vt:lpstr>
      <vt:lpstr>TCP CUBIC</vt:lpstr>
      <vt:lpstr>TCP CUBIC</vt:lpstr>
      <vt:lpstr>TCP CUBIC példa</vt:lpstr>
      <vt:lpstr>Problémák a TCP-vel</vt:lpstr>
      <vt:lpstr>Kis folyamok (flows)</vt:lpstr>
      <vt:lpstr>Wireless hálózatok</vt:lpstr>
      <vt:lpstr>Szolgáltatás megtagadása  Denial of Service (DoS)</vt:lpstr>
      <vt:lpstr>Kitekintés</vt:lpstr>
      <vt:lpstr>Typical Internet Queuing</vt:lpstr>
      <vt:lpstr>RED Algorithm</vt:lpstr>
      <vt:lpstr>RED Operation</vt:lpstr>
      <vt:lpstr>RED Algorithm</vt:lpstr>
      <vt:lpstr>Data Center TCP: DCTCP</vt:lpstr>
      <vt:lpstr>Generality of Partition/Aggregate</vt:lpstr>
      <vt:lpstr>Workloads</vt:lpstr>
      <vt:lpstr>Impairments</vt:lpstr>
      <vt:lpstr>Incast</vt:lpstr>
      <vt:lpstr>Queue Buildup</vt:lpstr>
      <vt:lpstr>Data Center Transport Requirements</vt:lpstr>
      <vt:lpstr>DCTCP: The TCP/ECN Control Loop</vt:lpstr>
      <vt:lpstr>DCTCP: Two Key Ideas</vt:lpstr>
      <vt:lpstr>Data Center TCP Algorithm</vt:lpstr>
      <vt:lpstr>Számítógépes Hálózatok</vt:lpstr>
      <vt:lpstr>Internetes alkalmazások evolúciója</vt:lpstr>
      <vt:lpstr>PowerPoint Presentation</vt:lpstr>
      <vt:lpstr>„8. réteg” (A szénalapú csomópontok)</vt:lpstr>
      <vt:lpstr>Internetes nevek és címek</vt:lpstr>
      <vt:lpstr>Réges régen…</vt:lpstr>
      <vt:lpstr>A DNS felé</vt:lpstr>
      <vt:lpstr>DNS általánosságban</vt:lpstr>
      <vt:lpstr>Név hierarchia</vt:lpstr>
      <vt:lpstr>Hierarchikus adminisztráció</vt:lpstr>
      <vt:lpstr>Szerver hierarchia</vt:lpstr>
      <vt:lpstr>Top Level Domains</vt:lpstr>
      <vt:lpstr>Root Name Servers</vt:lpstr>
      <vt:lpstr>Map of the Roots</vt:lpstr>
      <vt:lpstr>Lokális névszerverek</vt:lpstr>
      <vt:lpstr>Authoratív Névszerverek</vt:lpstr>
      <vt:lpstr>Egyszerű doménnév feloldás</vt:lpstr>
      <vt:lpstr>Lekérdezések </vt:lpstr>
      <vt:lpstr>Rekurzív DNS lekérdezés</vt:lpstr>
      <vt:lpstr>Iteratív DNS lekérdezés</vt:lpstr>
      <vt:lpstr>DNS bejegyzés elterjedése</vt:lpstr>
      <vt:lpstr>Cachelés VS frissesség</vt:lpstr>
      <vt:lpstr>DNS Erőforrás rekordok  (Resource Records)</vt:lpstr>
      <vt:lpstr>DNS lekérdezés típusok</vt:lpstr>
      <vt:lpstr>DNS lekérdezés típusok</vt:lpstr>
      <vt:lpstr>Fordított lekérdezés (PTR rekord)</vt:lpstr>
      <vt:lpstr>DNS as Indirection Service</vt:lpstr>
      <vt:lpstr>Aliasing/Kanonikus nevek és  Load Balancing/Terhelés elosztás</vt:lpstr>
      <vt:lpstr>Content Delivery Networks</vt:lpstr>
      <vt:lpstr>A DNS fontossága</vt:lpstr>
      <vt:lpstr>Denial Of Service (DoS)</vt:lpstr>
      <vt:lpstr>DNS Hijacking (eltérítés)</vt:lpstr>
      <vt:lpstr>DNS Spoofing</vt:lpstr>
      <vt:lpstr>DNS Cache Poisoning</vt:lpstr>
      <vt:lpstr>Hogyan éri el a támadó a fertőzött bejegyzés tárolását?</vt:lpstr>
      <vt:lpstr>Hogyan éri el a támadó a fertőzött bejegyzés tárolását?</vt:lpstr>
      <vt:lpstr>Megoldás: DNSSEC</vt:lpstr>
      <vt:lpstr>DNSSEC 2</vt:lpstr>
      <vt:lpstr>DNSSEC 3</vt:lpstr>
      <vt:lpstr>DNSSEC Bizalmi hierarchia</vt:lpstr>
      <vt:lpstr>Does DNSSEC Solve all our problems?</vt:lpstr>
      <vt:lpstr>DNS Reflection </vt:lpstr>
      <vt:lpstr>So how does this work?</vt:lpstr>
      <vt:lpstr>DNS amplification illustrated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 Wilson</dc:creator>
  <cp:lastModifiedBy>András Emese</cp:lastModifiedBy>
  <cp:revision>922</cp:revision>
  <cp:lastPrinted>2012-08-22T04:00:45Z</cp:lastPrinted>
  <dcterms:created xsi:type="dcterms:W3CDTF">2012-01-03T02:22:46Z</dcterms:created>
  <dcterms:modified xsi:type="dcterms:W3CDTF">2018-01-30T23:04:13Z</dcterms:modified>
</cp:coreProperties>
</file>